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6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2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9AA6-78F8-4C0C-A2D0-DE42DC3F359F}" type="datetimeFigureOut">
              <a:rPr lang="en-US" smtClean="0"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E460-963E-4E7C-B4FC-6EB1DA000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821" y="965974"/>
            <a:ext cx="3324225" cy="2200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9956" y="352856"/>
            <a:ext cx="118420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Crude oil…the traditional starting material of Organic Chemistry</a:t>
            </a:r>
            <a:endParaRPr lang="en-US" sz="3400" dirty="0"/>
          </a:p>
        </p:txBody>
      </p:sp>
      <p:pic>
        <p:nvPicPr>
          <p:cNvPr id="1026" name="Picture 2" descr="Image result for crude oi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890" y="3346985"/>
            <a:ext cx="3410726" cy="34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89046" y="1038661"/>
            <a:ext cx="6206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What fraction of the oil pumped out of the ground is used to make plastics, road tar and anything else tangible 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420" y="3410035"/>
            <a:ext cx="6046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Answer: &lt; 2%. The rest is burned for energy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445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otal amount of crude oil pumped out of ground per y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78" y="939094"/>
            <a:ext cx="8690114" cy="591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6354" y="146755"/>
            <a:ext cx="11435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 barrel of oil=42 gallons=&gt; ~1.3*10</a:t>
            </a:r>
            <a:r>
              <a:rPr lang="en-US" sz="3200" baseline="30000" dirty="0" smtClean="0"/>
              <a:t>12</a:t>
            </a:r>
            <a:r>
              <a:rPr lang="en-US" sz="3200" dirty="0" smtClean="0"/>
              <a:t> gallons of oil/year in 2010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043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uper tanker s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793" y="3169285"/>
            <a:ext cx="8547531" cy="327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0844" y="496711"/>
            <a:ext cx="10430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 super tanker holds </a:t>
            </a:r>
            <a:r>
              <a:rPr lang="en-US" sz="4000" dirty="0" smtClean="0"/>
              <a:t>~2 </a:t>
            </a:r>
            <a:r>
              <a:rPr lang="en-US" sz="4000" dirty="0" smtClean="0"/>
              <a:t>million gallons of crude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399822" y="1309511"/>
            <a:ext cx="985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1.3*10</a:t>
            </a:r>
            <a:r>
              <a:rPr lang="en-US" sz="4000" baseline="30000" dirty="0" smtClean="0"/>
              <a:t>12</a:t>
            </a:r>
            <a:r>
              <a:rPr lang="en-US" sz="4000" dirty="0" smtClean="0"/>
              <a:t>/2*10</a:t>
            </a:r>
            <a:r>
              <a:rPr lang="en-US" sz="4000" baseline="30000" dirty="0" smtClean="0"/>
              <a:t>6</a:t>
            </a:r>
            <a:r>
              <a:rPr lang="en-US" sz="4000" dirty="0" smtClean="0"/>
              <a:t>=~ </a:t>
            </a:r>
            <a:r>
              <a:rPr lang="en-US" sz="4000" dirty="0" smtClean="0"/>
              <a:t>630,000 </a:t>
            </a:r>
            <a:r>
              <a:rPr lang="en-US" sz="4000" dirty="0" smtClean="0"/>
              <a:t>tankers worth/year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624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650" y="1651216"/>
            <a:ext cx="10028789" cy="2810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92707" y="4429091"/>
            <a:ext cx="557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https://www.atsdr.cdc.gov/toxprofiles/tp123-c2.pdf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1605" y="914400"/>
            <a:ext cx="48111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Crude oil composition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00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Alfred State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Fong, Jerry</dc:creator>
  <cp:lastModifiedBy>Fong, Jerry</cp:lastModifiedBy>
  <cp:revision>6</cp:revision>
  <dcterms:created xsi:type="dcterms:W3CDTF">2017-09-05T17:36:32Z</dcterms:created>
  <dcterms:modified xsi:type="dcterms:W3CDTF">2017-09-05T23:38:13Z</dcterms:modified>
</cp:coreProperties>
</file>