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67" r:id="rId3"/>
    <p:sldId id="266" r:id="rId4"/>
    <p:sldId id="269" r:id="rId5"/>
    <p:sldId id="268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9" r:id="rId14"/>
    <p:sldId id="277" r:id="rId15"/>
    <p:sldId id="278" r:id="rId16"/>
    <p:sldId id="281" r:id="rId17"/>
    <p:sldId id="280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AE0"/>
    <a:srgbClr val="23A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/>
    <p:restoredTop sz="94718"/>
  </p:normalViewPr>
  <p:slideViewPr>
    <p:cSldViewPr snapToGrid="0">
      <p:cViewPr varScale="1">
        <p:scale>
          <a:sx n="133" d="100"/>
          <a:sy n="13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76628-BB69-43CC-A0CE-A076691FDC8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E73F2-83D9-4619-A4D8-26D8BCFAF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3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1306287"/>
            <a:ext cx="6230256" cy="2203676"/>
          </a:xfrm>
        </p:spPr>
        <p:txBody>
          <a:bodyPr anchor="b">
            <a:noAutofit/>
          </a:bodyPr>
          <a:lstStyle>
            <a:lvl1pPr algn="ctr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6230256" cy="824819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8849" y="-1"/>
            <a:ext cx="4035199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线条"/>
          <p:cNvSpPr/>
          <p:nvPr userDrawn="1"/>
        </p:nvSpPr>
        <p:spPr>
          <a:xfrm>
            <a:off x="0" y="3602038"/>
            <a:ext cx="7778849" cy="0"/>
          </a:xfrm>
          <a:prstGeom prst="line">
            <a:avLst/>
          </a:prstGeom>
          <a:ln w="12700">
            <a:solidFill>
              <a:srgbClr val="54AAE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66436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55A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1" y="0"/>
            <a:ext cx="4073449" cy="69230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线条"/>
          <p:cNvSpPr/>
          <p:nvPr userDrawn="1"/>
        </p:nvSpPr>
        <p:spPr>
          <a:xfrm>
            <a:off x="4746170" y="3669009"/>
            <a:ext cx="7445830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/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5003801" y="1465333"/>
            <a:ext cx="6230256" cy="2203676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5003801" y="3761084"/>
            <a:ext cx="6230256" cy="82481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283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北京场BML_骡子.jpg" descr="北京场BML_骡子.jpg"/>
          <p:cNvPicPr>
            <a:picLocks noChangeAspect="1"/>
          </p:cNvPicPr>
          <p:nvPr userDrawn="1"/>
        </p:nvPicPr>
        <p:blipFill>
          <a:blip r:embed="rId2" cstate="email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225528" cy="687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图像" descr="图像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245" y="647874"/>
            <a:ext cx="761191" cy="33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矩形"/>
          <p:cNvSpPr/>
          <p:nvPr userDrawn="1"/>
        </p:nvSpPr>
        <p:spPr>
          <a:xfrm>
            <a:off x="4070637" y="3784535"/>
            <a:ext cx="4050726" cy="201539"/>
          </a:xfrm>
          <a:prstGeom prst="rect">
            <a:avLst/>
          </a:prstGeom>
          <a:solidFill>
            <a:srgbClr val="54AAE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54AAE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4070350" y="3214549"/>
            <a:ext cx="4051013" cy="77152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dirty="0"/>
              <a:t>Click To Add Your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02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北京场BML_骡子.jpg" descr="北京场BML_骡子.jpg"/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"/>
            <a:ext cx="12192000" cy="6857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图像" descr="图像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245" y="647874"/>
            <a:ext cx="761191" cy="33918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矩形"/>
          <p:cNvSpPr/>
          <p:nvPr userDrawn="1"/>
        </p:nvSpPr>
        <p:spPr>
          <a:xfrm>
            <a:off x="4070637" y="3784535"/>
            <a:ext cx="4050726" cy="201539"/>
          </a:xfrm>
          <a:prstGeom prst="rect">
            <a:avLst/>
          </a:prstGeom>
          <a:solidFill>
            <a:srgbClr val="54AAE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54AAE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4070350" y="3214549"/>
            <a:ext cx="4051013" cy="77152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dirty="0"/>
              <a:t>Click To Add Your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93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72929"/>
            <a:ext cx="9726227" cy="689075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Add Your Text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564"/>
            <a:ext cx="10515600" cy="46423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C6347-4265-48AD-9476-A75D3BA375EC}"/>
              </a:ext>
            </a:extLst>
          </p:cNvPr>
          <p:cNvSpPr txBox="1"/>
          <p:nvPr userDrawn="1"/>
        </p:nvSpPr>
        <p:spPr>
          <a:xfrm>
            <a:off x="910770" y="1148483"/>
            <a:ext cx="5421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>
                <a:solidFill>
                  <a:schemeClr val="tx1"/>
                </a:solidFill>
                <a:latin typeface="Abadi" panose="020B0604020104020204" pitchFamily="34" charset="0"/>
              </a:rPr>
              <a:t>MTC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896F8A-FC49-47AD-93C2-E31FEFE2C89A}"/>
              </a:ext>
            </a:extLst>
          </p:cNvPr>
          <p:cNvCxnSpPr>
            <a:cxnSpLocks/>
          </p:cNvCxnSpPr>
          <p:nvPr userDrawn="1"/>
        </p:nvCxnSpPr>
        <p:spPr>
          <a:xfrm>
            <a:off x="620486" y="1162004"/>
            <a:ext cx="5475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66336B-FC0B-4630-BEC8-C9FA3A9401FB}"/>
              </a:ext>
            </a:extLst>
          </p:cNvPr>
          <p:cNvCxnSpPr>
            <a:cxnSpLocks/>
          </p:cNvCxnSpPr>
          <p:nvPr userDrawn="1"/>
        </p:nvCxnSpPr>
        <p:spPr>
          <a:xfrm>
            <a:off x="769258" y="421069"/>
            <a:ext cx="0" cy="956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像" descr="图像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245" y="647874"/>
            <a:ext cx="761191" cy="3391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939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7815"/>
            <a:ext cx="5181600" cy="465914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7815"/>
            <a:ext cx="5181600" cy="465914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3" name="图像" descr="图像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245" y="647874"/>
            <a:ext cx="761191" cy="33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72929"/>
            <a:ext cx="9726227" cy="689075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Add Your Text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7C6347-4265-48AD-9476-A75D3BA375EC}"/>
              </a:ext>
            </a:extLst>
          </p:cNvPr>
          <p:cNvSpPr txBox="1"/>
          <p:nvPr userDrawn="1"/>
        </p:nvSpPr>
        <p:spPr>
          <a:xfrm>
            <a:off x="910770" y="1148483"/>
            <a:ext cx="5421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>
                <a:solidFill>
                  <a:schemeClr val="tx1"/>
                </a:solidFill>
                <a:latin typeface="Abadi" panose="020B0604020104020204" pitchFamily="34" charset="0"/>
              </a:rPr>
              <a:t>MTC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3896F8A-FC49-47AD-93C2-E31FEFE2C89A}"/>
              </a:ext>
            </a:extLst>
          </p:cNvPr>
          <p:cNvCxnSpPr>
            <a:cxnSpLocks/>
          </p:cNvCxnSpPr>
          <p:nvPr userDrawn="1"/>
        </p:nvCxnSpPr>
        <p:spPr>
          <a:xfrm>
            <a:off x="620486" y="1162004"/>
            <a:ext cx="5475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F66336B-FC0B-4630-BEC8-C9FA3A9401FB}"/>
              </a:ext>
            </a:extLst>
          </p:cNvPr>
          <p:cNvCxnSpPr>
            <a:cxnSpLocks/>
          </p:cNvCxnSpPr>
          <p:nvPr userDrawn="1"/>
        </p:nvCxnSpPr>
        <p:spPr>
          <a:xfrm>
            <a:off x="769258" y="421069"/>
            <a:ext cx="0" cy="956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1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像" descr="图像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245" y="647874"/>
            <a:ext cx="761191" cy="3391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029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4073570"/>
            <a:ext cx="10850563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5011811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32744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59" y="409617"/>
            <a:ext cx="3147894" cy="40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58996"/>
            <a:ext cx="514974" cy="6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2" r:id="rId4"/>
    <p:sldLayoutId id="2147483650" r:id="rId5"/>
    <p:sldLayoutId id="2147483656" r:id="rId6"/>
    <p:sldLayoutId id="2147483658" r:id="rId7"/>
    <p:sldLayoutId id="214748365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mscripten.org/docs/porting/simd.html" TargetMode="External"/><Relationship Id="rId5" Type="http://schemas.openxmlformats.org/officeDocument/2006/relationships/hyperlink" Target="https://v8.dev/features/simd" TargetMode="Externa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desl.github.io/mp4-wasm-encoder/" TargetMode="External"/><Relationship Id="rId2" Type="http://schemas.openxmlformats.org/officeDocument/2006/relationships/hyperlink" Target="https://github.com/mattdesl/mp4-h264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aldreingruber-dedalus/emscripten-simd-hello-world" TargetMode="External"/><Relationship Id="rId2" Type="http://schemas.openxmlformats.org/officeDocument/2006/relationships/hyperlink" Target="https://github.com/ffmpegwasm/ffmpeg.wasm-cor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Kagami/ffmpeg.js" TargetMode="External"/><Relationship Id="rId4" Type="http://schemas.openxmlformats.org/officeDocument/2006/relationships/hyperlink" Target="https://github.com/agenium-scale/nsimd/issues/81#issuecomment-76948403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gercosmos.xyz/post/2020/07/js/emscripten-pthread-to-j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chrome.com/blog/enabling-shared-array-buffer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nblogs.com/TaigaCon/p/10220356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5C6D5-BC19-BE45-BA3D-1CBC801F1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一些</a:t>
            </a:r>
            <a:r>
              <a:rPr kumimoji="1" lang="en-US" altLang="zh-CN" dirty="0" err="1"/>
              <a:t>WebAssembly</a:t>
            </a:r>
            <a:r>
              <a:rPr kumimoji="1" lang="zh-CN" altLang="en-US" dirty="0"/>
              <a:t>新特性调研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D7DF9-4D21-8843-89D8-E401E459F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QiangFu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68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多线程支持</a:t>
            </a:r>
            <a:r>
              <a:rPr kumimoji="1" lang="en-US" altLang="zh-CN" dirty="0" err="1"/>
              <a:t>WebAssembly</a:t>
            </a:r>
            <a:r>
              <a:rPr kumimoji="1" lang="zh-CN" altLang="en-US" dirty="0"/>
              <a:t>播放器</a:t>
            </a: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8ED29ADA-24A6-A145-A19F-D648429E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7" y="2098307"/>
            <a:ext cx="6359524" cy="342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5F4513B2-5512-DF4C-BF3E-275F8A4A1FE9}"/>
              </a:ext>
            </a:extLst>
          </p:cNvPr>
          <p:cNvSpPr/>
          <p:nvPr/>
        </p:nvSpPr>
        <p:spPr>
          <a:xfrm rot="3577599">
            <a:off x="6613400" y="1406607"/>
            <a:ext cx="440073" cy="2030327"/>
          </a:xfrm>
          <a:prstGeom prst="downArrow">
            <a:avLst>
              <a:gd name="adj1" fmla="val 50000"/>
              <a:gd name="adj2" fmla="val 45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07E98B-1C28-AB4A-BB57-E31AD687E3C6}"/>
              </a:ext>
            </a:extLst>
          </p:cNvPr>
          <p:cNvSpPr txBox="1"/>
          <p:nvPr/>
        </p:nvSpPr>
        <p:spPr>
          <a:xfrm>
            <a:off x="7960093" y="1622338"/>
            <a:ext cx="333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差别只在于帧的选取：</a:t>
            </a:r>
            <a:endParaRPr kumimoji="1" lang="en-US" altLang="zh-CN" dirty="0"/>
          </a:p>
          <a:p>
            <a:r>
              <a:rPr kumimoji="1" lang="en-US" altLang="zh-CN" dirty="0" err="1"/>
              <a:t>Av_read_frame</a:t>
            </a:r>
            <a:endParaRPr kumimoji="1" lang="en-US" altLang="zh-CN" dirty="0"/>
          </a:p>
          <a:p>
            <a:r>
              <a:rPr kumimoji="1" lang="zh-CN" altLang="en-US" dirty="0"/>
              <a:t>这里每一帧的数据都需要</a:t>
            </a: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DE7FFFE8-50F7-8441-8542-ED03177119EF}"/>
              </a:ext>
            </a:extLst>
          </p:cNvPr>
          <p:cNvSpPr/>
          <p:nvPr/>
        </p:nvSpPr>
        <p:spPr>
          <a:xfrm rot="5400000">
            <a:off x="7322419" y="4189396"/>
            <a:ext cx="409073" cy="587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FD07E2-B6F2-0444-B64C-31325E825414}"/>
              </a:ext>
            </a:extLst>
          </p:cNvPr>
          <p:cNvSpPr txBox="1"/>
          <p:nvPr/>
        </p:nvSpPr>
        <p:spPr>
          <a:xfrm>
            <a:off x="7960093" y="4318171"/>
            <a:ext cx="333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webGL</a:t>
            </a:r>
            <a:r>
              <a:rPr kumimoji="1" lang="zh-CN" altLang="en-US" dirty="0"/>
              <a:t>渲染</a:t>
            </a:r>
            <a:r>
              <a:rPr kumimoji="1" lang="en-US" altLang="zh-CN" dirty="0"/>
              <a:t>yuv420</a:t>
            </a:r>
            <a:r>
              <a:rPr kumimoji="1" lang="zh-CN" altLang="en-US" dirty="0"/>
              <a:t>数据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83D5E3-69D7-4648-866B-1905D34A440A}"/>
              </a:ext>
            </a:extLst>
          </p:cNvPr>
          <p:cNvSpPr txBox="1"/>
          <p:nvPr/>
        </p:nvSpPr>
        <p:spPr>
          <a:xfrm>
            <a:off x="1556469" y="5746825"/>
            <a:ext cx="475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参考自：</a:t>
            </a:r>
            <a:r>
              <a:rPr kumimoji="1"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https://</a:t>
            </a:r>
            <a:r>
              <a:rPr kumimoji="1"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kumimoji="1"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1"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sonysuqin</a:t>
            </a:r>
            <a:r>
              <a:rPr kumimoji="1"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1"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WasmVideoPlayer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多线程支持</a:t>
            </a:r>
            <a:r>
              <a:rPr kumimoji="1" lang="en-US" altLang="zh-CN" dirty="0" err="1"/>
              <a:t>WebAssembly</a:t>
            </a:r>
            <a:r>
              <a:rPr kumimoji="1" lang="zh-CN" altLang="en-US" dirty="0"/>
              <a:t>播放器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94A8D4-846D-8048-9E2E-3113326FCB65}"/>
              </a:ext>
            </a:extLst>
          </p:cNvPr>
          <p:cNvSpPr txBox="1"/>
          <p:nvPr/>
        </p:nvSpPr>
        <p:spPr>
          <a:xfrm>
            <a:off x="838200" y="1780674"/>
            <a:ext cx="7757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解码效率对比</a:t>
            </a:r>
            <a:endParaRPr kumimoji="1" lang="en-US" altLang="zh-CN" sz="2000" b="1" dirty="0"/>
          </a:p>
          <a:p>
            <a:endParaRPr kumimoji="1" lang="en-US" altLang="zh-CN" dirty="0"/>
          </a:p>
          <a:p>
            <a:r>
              <a:rPr kumimoji="1" lang="zh-CN" altLang="en-US" dirty="0"/>
              <a:t>解码连续的</a:t>
            </a:r>
            <a:r>
              <a:rPr kumimoji="1" lang="en-US" altLang="zh-CN" dirty="0"/>
              <a:t>30</a:t>
            </a:r>
            <a:r>
              <a:rPr kumimoji="1" lang="zh-CN" altLang="en-US" dirty="0"/>
              <a:t>帧，多线程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单线程，低码率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高码率，</a:t>
            </a:r>
            <a:r>
              <a:rPr kumimoji="1" lang="en-US" altLang="zh-CN" dirty="0"/>
              <a:t>h264 vs </a:t>
            </a:r>
            <a:r>
              <a:rPr kumimoji="1" lang="zh-CN" altLang="en-US" dirty="0"/>
              <a:t>其他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73ECCAEB-2154-3449-9D11-4F57B9381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19986"/>
              </p:ext>
            </p:extLst>
          </p:nvPr>
        </p:nvGraphicFramePr>
        <p:xfrm>
          <a:off x="838201" y="3050050"/>
          <a:ext cx="42246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229">
                  <a:extLst>
                    <a:ext uri="{9D8B030D-6E8A-4147-A177-3AD203B41FA5}">
                      <a16:colId xmlns:a16="http://schemas.microsoft.com/office/drawing/2014/main" val="4144254774"/>
                    </a:ext>
                  </a:extLst>
                </a:gridCol>
                <a:gridCol w="1408229">
                  <a:extLst>
                    <a:ext uri="{9D8B030D-6E8A-4147-A177-3AD203B41FA5}">
                      <a16:colId xmlns:a16="http://schemas.microsoft.com/office/drawing/2014/main" val="598932106"/>
                    </a:ext>
                  </a:extLst>
                </a:gridCol>
                <a:gridCol w="1408229">
                  <a:extLst>
                    <a:ext uri="{9D8B030D-6E8A-4147-A177-3AD203B41FA5}">
                      <a16:colId xmlns:a16="http://schemas.microsoft.com/office/drawing/2014/main" val="4155657289"/>
                    </a:ext>
                  </a:extLst>
                </a:gridCol>
              </a:tblGrid>
              <a:tr h="358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个线程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 单线程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83704"/>
                  </a:ext>
                </a:extLst>
              </a:tr>
              <a:tr h="358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1321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3517ms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52151"/>
                  </a:ext>
                </a:extLst>
              </a:tr>
              <a:tr h="358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2871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5227ms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18241ms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37894"/>
                  </a:ext>
                </a:extLst>
              </a:tr>
              <a:tr h="358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7907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16220ms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64654ms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98283"/>
                  </a:ext>
                </a:extLst>
              </a:tr>
            </a:tbl>
          </a:graphicData>
        </a:graphic>
      </p:graphicFrame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id="{93274280-2A6E-724A-9AF3-82A78AB7E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64154"/>
              </p:ext>
            </p:extLst>
          </p:nvPr>
        </p:nvGraphicFramePr>
        <p:xfrm>
          <a:off x="6096000" y="3050050"/>
          <a:ext cx="42246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229">
                  <a:extLst>
                    <a:ext uri="{9D8B030D-6E8A-4147-A177-3AD203B41FA5}">
                      <a16:colId xmlns:a16="http://schemas.microsoft.com/office/drawing/2014/main" val="4144254774"/>
                    </a:ext>
                  </a:extLst>
                </a:gridCol>
                <a:gridCol w="1408229">
                  <a:extLst>
                    <a:ext uri="{9D8B030D-6E8A-4147-A177-3AD203B41FA5}">
                      <a16:colId xmlns:a16="http://schemas.microsoft.com/office/drawing/2014/main" val="598932106"/>
                    </a:ext>
                  </a:extLst>
                </a:gridCol>
                <a:gridCol w="1408229">
                  <a:extLst>
                    <a:ext uri="{9D8B030D-6E8A-4147-A177-3AD203B41FA5}">
                      <a16:colId xmlns:a16="http://schemas.microsoft.com/office/drawing/2014/main" val="4155657289"/>
                    </a:ext>
                  </a:extLst>
                </a:gridCol>
              </a:tblGrid>
              <a:tr h="358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个线程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 单线程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83704"/>
                  </a:ext>
                </a:extLst>
              </a:tr>
              <a:tr h="358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h264</a:t>
                      </a:r>
                      <a:endParaRPr lang="e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5227ms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18241ms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52151"/>
                  </a:ext>
                </a:extLst>
              </a:tr>
              <a:tr h="358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Flv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tscc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122ms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37894"/>
                  </a:ext>
                </a:extLst>
              </a:tr>
              <a:tr h="358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Flv</a:t>
                      </a:r>
                      <a:r>
                        <a:rPr lang="en-US" altLang="zh-CN" dirty="0"/>
                        <a:t>(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flv1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306ms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982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0B546A3-ED6C-444F-ACD6-40C27B293DE7}"/>
              </a:ext>
            </a:extLst>
          </p:cNvPr>
          <p:cNvSpPr txBox="1"/>
          <p:nvPr/>
        </p:nvSpPr>
        <p:spPr>
          <a:xfrm>
            <a:off x="6487427" y="4705247"/>
            <a:ext cx="400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码率近似，不同编码格式的解码时间对比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FE2AED-B5E0-DD4F-930D-BC16CDB90868}"/>
              </a:ext>
            </a:extLst>
          </p:cNvPr>
          <p:cNvSpPr txBox="1"/>
          <p:nvPr/>
        </p:nvSpPr>
        <p:spPr>
          <a:xfrm>
            <a:off x="948489" y="4722991"/>
            <a:ext cx="400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同样编码格式（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h264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）不同码率的解码时间对比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18E079-BCC8-E64F-A6C8-C92813D0AC24}"/>
              </a:ext>
            </a:extLst>
          </p:cNvPr>
          <p:cNvSpPr txBox="1"/>
          <p:nvPr/>
        </p:nvSpPr>
        <p:spPr>
          <a:xfrm>
            <a:off x="838200" y="5390147"/>
            <a:ext cx="725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反问</a:t>
            </a:r>
            <a:r>
              <a:rPr kumimoji="1" lang="zh-CN" altLang="en-US" dirty="0"/>
              <a:t>：我要一个</a:t>
            </a:r>
            <a:r>
              <a:rPr kumimoji="1" lang="en-US" altLang="zh-CN" dirty="0"/>
              <a:t>h264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WebAssembly</a:t>
            </a:r>
            <a:r>
              <a:rPr kumimoji="1" lang="zh-CN" altLang="en-US" dirty="0"/>
              <a:t>播放器做什么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018AB2-157E-B140-B4C1-621AD17F8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Simd</a:t>
            </a:r>
            <a:r>
              <a:rPr kumimoji="1" lang="zh-CN" altLang="en-US" dirty="0"/>
              <a:t>支持</a:t>
            </a:r>
          </a:p>
        </p:txBody>
      </p:sp>
    </p:spTree>
    <p:extLst>
      <p:ext uri="{BB962C8B-B14F-4D97-AF65-F5344CB8AC3E}">
        <p14:creationId xmlns:p14="http://schemas.microsoft.com/office/powerpoint/2010/main" val="30477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缘起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BA161-0455-144E-B496-CD192D66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638"/>
            <a:ext cx="5581073" cy="857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围观</a:t>
            </a:r>
            <a:r>
              <a:rPr kumimoji="1" lang="en-US" altLang="zh-CN" dirty="0" err="1"/>
              <a:t>clipchamp</a:t>
            </a:r>
            <a:r>
              <a:rPr kumimoji="1" lang="zh-CN" altLang="en-US" dirty="0"/>
              <a:t>合成视频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BABFD-3500-834D-8348-415F3809D8EB}"/>
              </a:ext>
            </a:extLst>
          </p:cNvPr>
          <p:cNvSpPr txBox="1"/>
          <p:nvPr/>
        </p:nvSpPr>
        <p:spPr>
          <a:xfrm>
            <a:off x="7075392" y="5919910"/>
            <a:ext cx="44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Clipchamp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40s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搞定</a:t>
            </a:r>
            <a:r>
              <a:rPr kumimoji="1"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flv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转码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mp4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分钟长度）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048A00-059D-E246-BA27-7340B09B1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69" y="957713"/>
            <a:ext cx="3622992" cy="49425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9D7DF8-61EC-434C-A819-A8DDC8F3B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9" y="2435822"/>
            <a:ext cx="4609126" cy="28814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8EA185-0FF6-6E48-87EA-55FB3D80DBB7}"/>
              </a:ext>
            </a:extLst>
          </p:cNvPr>
          <p:cNvSpPr txBox="1"/>
          <p:nvPr/>
        </p:nvSpPr>
        <p:spPr>
          <a:xfrm>
            <a:off x="986309" y="5611528"/>
            <a:ext cx="452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为啥要开</a:t>
            </a:r>
            <a:r>
              <a:rPr kumimoji="1" lang="en-US" altLang="zh-CN" dirty="0" err="1">
                <a:solidFill>
                  <a:srgbClr val="FF0000"/>
                </a:solidFill>
              </a:rPr>
              <a:t>simd</a:t>
            </a:r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928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Simd</a:t>
            </a:r>
            <a:r>
              <a:rPr kumimoji="1" lang="zh-CN" altLang="en-US" dirty="0"/>
              <a:t>是什么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201575-1DB2-E44C-8E43-6A080ABFD5D0}"/>
              </a:ext>
            </a:extLst>
          </p:cNvPr>
          <p:cNvSpPr txBox="1"/>
          <p:nvPr/>
        </p:nvSpPr>
        <p:spPr>
          <a:xfrm>
            <a:off x="838200" y="1634836"/>
            <a:ext cx="41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“单指令，多数据”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BF9DEC-ED0A-BE47-A72A-6A92B7F1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90988"/>
            <a:ext cx="5582738" cy="13126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002546-D495-6E48-A2E3-AB4C4D48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71" y="1730094"/>
            <a:ext cx="4174982" cy="2045461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BB55C5AC-E444-7D4F-91B7-341E66F33B56}"/>
              </a:ext>
            </a:extLst>
          </p:cNvPr>
          <p:cNvSpPr/>
          <p:nvPr/>
        </p:nvSpPr>
        <p:spPr>
          <a:xfrm>
            <a:off x="6420938" y="2473693"/>
            <a:ext cx="1274233" cy="558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emscripten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54844B-A812-9A46-B18B-6E452CE63899}"/>
              </a:ext>
            </a:extLst>
          </p:cNvPr>
          <p:cNvSpPr txBox="1"/>
          <p:nvPr/>
        </p:nvSpPr>
        <p:spPr>
          <a:xfrm>
            <a:off x="8461138" y="3755600"/>
            <a:ext cx="2954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WebAssembly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内部汇编指令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433882-55CA-C141-8801-90D1664C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548" y="4244868"/>
            <a:ext cx="4178882" cy="18287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8CAE9DD-24CC-9146-A17F-6592C317A7ED}"/>
              </a:ext>
            </a:extLst>
          </p:cNvPr>
          <p:cNvSpPr txBox="1"/>
          <p:nvPr/>
        </p:nvSpPr>
        <p:spPr>
          <a:xfrm>
            <a:off x="8584663" y="6128793"/>
            <a:ext cx="2954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WebAssembly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内部汇编指令（</a:t>
            </a:r>
            <a:r>
              <a:rPr kumimoji="1"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simd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A34F8FA8-D8B8-5842-BBB6-40F15C1CC347}"/>
              </a:ext>
            </a:extLst>
          </p:cNvPr>
          <p:cNvSpPr/>
          <p:nvPr/>
        </p:nvSpPr>
        <p:spPr>
          <a:xfrm rot="2017513">
            <a:off x="5451416" y="4037086"/>
            <a:ext cx="2513394" cy="558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Emscripten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simd</a:t>
            </a:r>
            <a:r>
              <a:rPr kumimoji="1" lang="zh-CN" altLang="en-US" sz="1400" dirty="0"/>
              <a:t>支持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5CD070-552A-C646-BD08-D235F82DF7EB}"/>
              </a:ext>
            </a:extLst>
          </p:cNvPr>
          <p:cNvSpPr txBox="1"/>
          <p:nvPr/>
        </p:nvSpPr>
        <p:spPr>
          <a:xfrm>
            <a:off x="838200" y="4697128"/>
            <a:ext cx="549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本是不同厂商为自家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打造的指令集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服务于音视频处理、图形图像等消耗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资源较多的的计算任务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6C4446-9B77-9247-B263-942E6A2A463C}"/>
              </a:ext>
            </a:extLst>
          </p:cNvPr>
          <p:cNvSpPr txBox="1"/>
          <p:nvPr/>
        </p:nvSpPr>
        <p:spPr>
          <a:xfrm>
            <a:off x="1123479" y="6042667"/>
            <a:ext cx="3977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详细介绍见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这里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emscripten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配置支持见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6"/>
              </a:rPr>
              <a:t>这里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17" grpId="0"/>
      <p:bldP spid="19" grpId="0" animBg="1"/>
      <p:bldP spid="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谁在用，怎么用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BA161-0455-144E-B496-CD192D66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638"/>
            <a:ext cx="7911164" cy="153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非开源：</a:t>
            </a:r>
            <a:r>
              <a:rPr kumimoji="1" lang="en-US" altLang="zh-CN" dirty="0" err="1"/>
              <a:t>clipchamp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开源项目：</a:t>
            </a:r>
            <a:r>
              <a:rPr kumimoji="1" lang="zh-CN" altLang="en-US" dirty="0">
                <a:hlinkClick r:id="rId2"/>
              </a:rPr>
              <a:t>一个轻量</a:t>
            </a:r>
            <a:r>
              <a:rPr kumimoji="1" lang="en-US" altLang="zh-CN" dirty="0">
                <a:hlinkClick r:id="rId2"/>
              </a:rPr>
              <a:t>h264</a:t>
            </a:r>
            <a:r>
              <a:rPr kumimoji="1" lang="zh-CN" altLang="en-US" dirty="0">
                <a:hlinkClick r:id="rId2"/>
              </a:rPr>
              <a:t>编码器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见</a:t>
            </a:r>
            <a:r>
              <a:rPr kumimoji="1" lang="zh-CN" altLang="en-US" dirty="0">
                <a:hlinkClick r:id="rId3"/>
              </a:rPr>
              <a:t>这里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312F1DF-58E3-EB4F-BEAB-5AB2951961BB}"/>
              </a:ext>
            </a:extLst>
          </p:cNvPr>
          <p:cNvSpPr txBox="1">
            <a:spLocks/>
          </p:cNvSpPr>
          <p:nvPr/>
        </p:nvSpPr>
        <p:spPr>
          <a:xfrm>
            <a:off x="838199" y="3934221"/>
            <a:ext cx="6900513" cy="2274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我能不能用？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直接添加</a:t>
            </a:r>
            <a:r>
              <a:rPr kumimoji="1" lang="en-US" altLang="zh-CN" dirty="0" err="1"/>
              <a:t>emcripten</a:t>
            </a:r>
            <a:r>
              <a:rPr kumimoji="1" lang="zh-CN" altLang="en-US" dirty="0"/>
              <a:t>编译支持的参数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——</a:t>
            </a:r>
            <a:r>
              <a:rPr kumimoji="1" lang="zh-CN" altLang="en-US" dirty="0"/>
              <a:t>无效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需要修改</a:t>
            </a:r>
            <a:r>
              <a:rPr kumimoji="1" lang="en-US" altLang="zh-CN" dirty="0" err="1"/>
              <a:t>FFmpeg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configure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——</a:t>
            </a:r>
            <a:r>
              <a:rPr kumimoji="1" lang="zh-CN" altLang="en-US" dirty="0"/>
              <a:t>在</a:t>
            </a:r>
            <a:r>
              <a:rPr kumimoji="1" lang="en-US" altLang="zh-CN" dirty="0"/>
              <a:t>disable-</a:t>
            </a:r>
            <a:r>
              <a:rPr kumimoji="1" lang="en-US" altLang="zh-CN" dirty="0" err="1"/>
              <a:t>asm</a:t>
            </a:r>
            <a:r>
              <a:rPr kumimoji="1" lang="zh-CN" altLang="en-US" dirty="0"/>
              <a:t>下支持指定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6892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018AB2-157E-B140-B4C1-621AD17F8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一些新想法</a:t>
            </a:r>
          </a:p>
        </p:txBody>
      </p:sp>
    </p:spTree>
    <p:extLst>
      <p:ext uri="{BB962C8B-B14F-4D97-AF65-F5344CB8AC3E}">
        <p14:creationId xmlns:p14="http://schemas.microsoft.com/office/powerpoint/2010/main" val="370664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一些新想法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AE07A9-C04F-D84D-963A-A65EE69E396D}"/>
              </a:ext>
            </a:extLst>
          </p:cNvPr>
          <p:cNvSpPr/>
          <p:nvPr/>
        </p:nvSpPr>
        <p:spPr>
          <a:xfrm>
            <a:off x="838200" y="2040556"/>
            <a:ext cx="2588394" cy="1010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像播放器一样解码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09A7C3F0-69CE-1845-8228-1E3F8188CA30}"/>
              </a:ext>
            </a:extLst>
          </p:cNvPr>
          <p:cNvSpPr/>
          <p:nvPr/>
        </p:nvSpPr>
        <p:spPr>
          <a:xfrm>
            <a:off x="3426594" y="2329313"/>
            <a:ext cx="972151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725A4F9-DDD9-0143-8960-CF2441623350}"/>
              </a:ext>
            </a:extLst>
          </p:cNvPr>
          <p:cNvSpPr/>
          <p:nvPr/>
        </p:nvSpPr>
        <p:spPr>
          <a:xfrm>
            <a:off x="4407116" y="2040555"/>
            <a:ext cx="2588394" cy="1010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Yuv420p</a:t>
            </a:r>
            <a:r>
              <a:rPr kumimoji="1" lang="zh-CN" altLang="en-US" dirty="0"/>
              <a:t>数据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A19E1544-350E-9E4D-897E-4348F1F39993}"/>
              </a:ext>
            </a:extLst>
          </p:cNvPr>
          <p:cNvSpPr/>
          <p:nvPr/>
        </p:nvSpPr>
        <p:spPr>
          <a:xfrm>
            <a:off x="7003881" y="2324499"/>
            <a:ext cx="972151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E821430-4109-0240-AEEF-446579CBB3CA}"/>
              </a:ext>
            </a:extLst>
          </p:cNvPr>
          <p:cNvSpPr/>
          <p:nvPr/>
        </p:nvSpPr>
        <p:spPr>
          <a:xfrm>
            <a:off x="7976033" y="2040555"/>
            <a:ext cx="2588394" cy="1010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miniH264</a:t>
            </a:r>
            <a:endParaRPr kumimoji="1" lang="zh-CN" altLang="en-US" dirty="0"/>
          </a:p>
        </p:txBody>
      </p:sp>
      <p:sp>
        <p:nvSpPr>
          <p:cNvPr id="8" name="等于 7">
            <a:extLst>
              <a:ext uri="{FF2B5EF4-FFF2-40B4-BE49-F238E27FC236}">
                <a16:creationId xmlns:a16="http://schemas.microsoft.com/office/drawing/2014/main" id="{C9733491-12FC-2645-8A7D-29D9FAB73161}"/>
              </a:ext>
            </a:extLst>
          </p:cNvPr>
          <p:cNvSpPr/>
          <p:nvPr/>
        </p:nvSpPr>
        <p:spPr>
          <a:xfrm>
            <a:off x="4854289" y="3561348"/>
            <a:ext cx="1694047" cy="94327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A7D962C-D72A-AA49-8A55-546048E75A9E}"/>
              </a:ext>
            </a:extLst>
          </p:cNvPr>
          <p:cNvSpPr/>
          <p:nvPr/>
        </p:nvSpPr>
        <p:spPr>
          <a:xfrm>
            <a:off x="4292867" y="4812632"/>
            <a:ext cx="2800952" cy="11935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转码</a:t>
            </a:r>
          </a:p>
        </p:txBody>
      </p:sp>
    </p:spTree>
    <p:extLst>
      <p:ext uri="{BB962C8B-B14F-4D97-AF65-F5344CB8AC3E}">
        <p14:creationId xmlns:p14="http://schemas.microsoft.com/office/powerpoint/2010/main" val="332412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参考链接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103589-9981-BC4E-BD4D-32CF8D36892D}"/>
              </a:ext>
            </a:extLst>
          </p:cNvPr>
          <p:cNvSpPr txBox="1"/>
          <p:nvPr/>
        </p:nvSpPr>
        <p:spPr>
          <a:xfrm>
            <a:off x="838200" y="1948873"/>
            <a:ext cx="9164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hlinkClick r:id="rId2"/>
              </a:rPr>
              <a:t>新加坡大神的一个</a:t>
            </a:r>
            <a:r>
              <a:rPr kumimoji="1" lang="en-US" altLang="zh-CN" dirty="0">
                <a:hlinkClick r:id="rId2"/>
              </a:rPr>
              <a:t>ffmpeg.wasm</a:t>
            </a:r>
            <a:endParaRPr kumimoji="1" lang="en-US" altLang="zh-CN" dirty="0"/>
          </a:p>
          <a:p>
            <a:r>
              <a:rPr kumimoji="1" lang="en-US" altLang="zh-CN" dirty="0"/>
              <a:t>	——</a:t>
            </a:r>
            <a:r>
              <a:rPr kumimoji="1" lang="zh-CN" altLang="en-US" dirty="0"/>
              <a:t>相较</a:t>
            </a:r>
            <a:r>
              <a:rPr kumimoji="1" lang="en-US" altLang="zh-CN" dirty="0" err="1"/>
              <a:t>ffmpeg.js</a:t>
            </a:r>
            <a:r>
              <a:rPr kumimoji="1" lang="zh-CN" altLang="en-US" dirty="0"/>
              <a:t>更适合新版</a:t>
            </a:r>
            <a:r>
              <a:rPr kumimoji="1" lang="en-US" altLang="zh-CN" dirty="0"/>
              <a:t>emscripten</a:t>
            </a:r>
            <a:r>
              <a:rPr kumimoji="1" lang="zh-CN" altLang="en-US" dirty="0"/>
              <a:t>，且有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支持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emscripten-simd-hello-world</a:t>
            </a:r>
            <a:endParaRPr kumimoji="1" lang="en-US" altLang="zh-CN" dirty="0"/>
          </a:p>
          <a:p>
            <a:r>
              <a:rPr kumimoji="1" lang="en-US" altLang="zh-CN" dirty="0"/>
              <a:t>	 ——</a:t>
            </a:r>
            <a:r>
              <a:rPr kumimoji="1" lang="zh-CN" altLang="en-US" dirty="0"/>
              <a:t>上手</a:t>
            </a:r>
            <a:r>
              <a:rPr kumimoji="1" lang="en-US" altLang="zh-CN" dirty="0"/>
              <a:t>run run</a:t>
            </a:r>
          </a:p>
          <a:p>
            <a:endParaRPr kumimoji="1" lang="en-US" altLang="zh-CN" dirty="0"/>
          </a:p>
          <a:p>
            <a:r>
              <a:rPr kumimoji="1" lang="zh-CN" altLang="en-US" dirty="0">
                <a:hlinkClick r:id="rId4"/>
              </a:rPr>
              <a:t>把</a:t>
            </a:r>
            <a:r>
              <a:rPr kumimoji="1" lang="en-US" altLang="zh-CN" dirty="0" err="1">
                <a:hlinkClick r:id="rId4"/>
              </a:rPr>
              <a:t>simd</a:t>
            </a:r>
            <a:r>
              <a:rPr kumimoji="1" lang="zh-CN" altLang="en-US" dirty="0">
                <a:hlinkClick r:id="rId4"/>
              </a:rPr>
              <a:t>写进代码里</a:t>
            </a:r>
            <a:endParaRPr kumimoji="1" lang="en-US" altLang="zh-CN" dirty="0"/>
          </a:p>
          <a:p>
            <a:r>
              <a:rPr kumimoji="1" lang="en-US" altLang="zh-CN" dirty="0"/>
              <a:t>	——</a:t>
            </a:r>
            <a:r>
              <a:rPr kumimoji="1" lang="zh-CN" altLang="en-US" dirty="0"/>
              <a:t>虽然不推荐，但确实可以这么写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5"/>
              </a:rPr>
              <a:t>FFmpeg.js</a:t>
            </a:r>
            <a:endParaRPr kumimoji="1" lang="en-US" altLang="zh-CN" dirty="0"/>
          </a:p>
          <a:p>
            <a:r>
              <a:rPr kumimoji="1" lang="en-US" altLang="zh-CN" dirty="0"/>
              <a:t>	 ——</a:t>
            </a:r>
            <a:r>
              <a:rPr kumimoji="1" lang="zh-CN" altLang="en-US" dirty="0"/>
              <a:t>上一代产品，依然可以用新版的</a:t>
            </a:r>
            <a:r>
              <a:rPr kumimoji="1" lang="en-US" altLang="zh-CN" dirty="0"/>
              <a:t>emscripten</a:t>
            </a:r>
            <a:r>
              <a:rPr kumimoji="1" lang="zh-CN" altLang="en-US" dirty="0"/>
              <a:t>来编译（参数变化较多）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887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73B9E5-FD6E-DF4D-A191-C46721E27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84142"/>
            <a:ext cx="5181600" cy="307898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多线程支持（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缘起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已有项目改造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D1E9C-9990-5C4F-ADBB-2CCC5C1B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2563" y="2084142"/>
            <a:ext cx="5181600" cy="2571467"/>
          </a:xfrm>
        </p:spPr>
        <p:txBody>
          <a:bodyPr/>
          <a:lstStyle/>
          <a:p>
            <a:r>
              <a:rPr kumimoji="1" lang="en-US" altLang="zh-CN" dirty="0" err="1"/>
              <a:t>Simd</a:t>
            </a:r>
            <a:r>
              <a:rPr kumimoji="1" lang="zh-CN" altLang="en-US" dirty="0"/>
              <a:t>支持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缘起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线上项目</a:t>
            </a:r>
            <a:endParaRPr kumimoji="1"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5D8E38A-83E5-E448-871C-89D2F5D3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5585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018AB2-157E-B140-B4C1-621AD17F8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多线程支持（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496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缘起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BA161-0455-144E-B496-CD192D66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638"/>
            <a:ext cx="5581073" cy="1774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曾经试图在浏览器里做视频转码</a:t>
            </a:r>
            <a:endParaRPr kumimoji="1" lang="en-US" altLang="zh-CN" dirty="0"/>
          </a:p>
          <a:p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flv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 mp4</a:t>
            </a:r>
          </a:p>
          <a:p>
            <a:r>
              <a:rPr kumimoji="1" lang="zh-CN" altLang="en-US" sz="2000" dirty="0"/>
              <a:t>基于</a:t>
            </a:r>
            <a:r>
              <a:rPr kumimoji="1" lang="en-US" altLang="zh-CN" sz="2000" dirty="0" err="1"/>
              <a:t>ffmpeg.js</a:t>
            </a:r>
            <a:endParaRPr kumimoji="1" lang="en-US" altLang="zh-CN" sz="2000" dirty="0"/>
          </a:p>
          <a:p>
            <a:r>
              <a:rPr kumimoji="1" lang="zh-CN" altLang="en-US" sz="2000" dirty="0"/>
              <a:t>慢。直观体验：没使用新特性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70AC44-0045-D44A-823D-3710427F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46" y="1346200"/>
            <a:ext cx="5016500" cy="4165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EBABFD-3500-834D-8348-415F3809D8EB}"/>
              </a:ext>
            </a:extLst>
          </p:cNvPr>
          <p:cNvSpPr txBox="1"/>
          <p:nvPr/>
        </p:nvSpPr>
        <p:spPr>
          <a:xfrm>
            <a:off x="7075392" y="5695996"/>
            <a:ext cx="44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Clipchamp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40s</a:t>
            </a:r>
            <a:r>
              <a:rPr kumimoji="1" lang="zh-CN" altLang="en-US" dirty="0"/>
              <a:t>搞定</a:t>
            </a:r>
            <a:r>
              <a:rPr kumimoji="1" lang="en-US" altLang="zh-CN" dirty="0" err="1"/>
              <a:t>flv</a:t>
            </a:r>
            <a:r>
              <a:rPr kumimoji="1" lang="zh-CN" altLang="en-US" dirty="0"/>
              <a:t>转码</a:t>
            </a:r>
            <a:r>
              <a:rPr kumimoji="1" lang="en-US" altLang="zh-CN" dirty="0"/>
              <a:t>mp4</a:t>
            </a:r>
            <a:r>
              <a:rPr kumimoji="1" lang="zh-CN" altLang="en-US" sz="1100" dirty="0"/>
              <a:t>（</a:t>
            </a:r>
            <a:r>
              <a:rPr kumimoji="1" lang="en-US" altLang="zh-CN" sz="1100" dirty="0"/>
              <a:t>4</a:t>
            </a:r>
            <a:r>
              <a:rPr kumimoji="1" lang="zh-CN" altLang="en-US" sz="1100" dirty="0"/>
              <a:t>分钟长度）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17144B-8D49-F844-A35A-1BDA81C1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" y="4365811"/>
            <a:ext cx="5917045" cy="11459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379D4B-4D90-594E-BE40-5E4E61A30740}"/>
              </a:ext>
            </a:extLst>
          </p:cNvPr>
          <p:cNvSpPr txBox="1"/>
          <p:nvPr/>
        </p:nvSpPr>
        <p:spPr>
          <a:xfrm>
            <a:off x="1606791" y="5638269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FFmpeg.js</a:t>
            </a:r>
            <a:r>
              <a:rPr kumimoji="1" lang="zh-CN" altLang="en-US" dirty="0"/>
              <a:t>模拟，陷入漫长等待</a:t>
            </a:r>
          </a:p>
        </p:txBody>
      </p:sp>
    </p:spTree>
    <p:extLst>
      <p:ext uri="{BB962C8B-B14F-4D97-AF65-F5344CB8AC3E}">
        <p14:creationId xmlns:p14="http://schemas.microsoft.com/office/powerpoint/2010/main" val="234331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BA161-0455-144E-B496-CD192D66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638"/>
            <a:ext cx="8026667" cy="68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使用了多线程特性，是否能为前端转码提速？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1CE00C-5E93-AC45-9B13-2813500C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6" y="2471955"/>
            <a:ext cx="6551404" cy="21193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A139BA4-AC83-2A4D-9B93-9BDCF3D26C70}"/>
              </a:ext>
            </a:extLst>
          </p:cNvPr>
          <p:cNvSpPr txBox="1"/>
          <p:nvPr/>
        </p:nvSpPr>
        <p:spPr>
          <a:xfrm>
            <a:off x="2569944" y="4719532"/>
            <a:ext cx="369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开了</a:t>
            </a:r>
            <a:r>
              <a:rPr kumimoji="1" lang="en-US" altLang="zh-CN" sz="1400" dirty="0"/>
              <a:t>32</a:t>
            </a:r>
            <a:r>
              <a:rPr kumimoji="1" lang="zh-CN" altLang="en-US" sz="1400" dirty="0"/>
              <a:t>个线程（</a:t>
            </a:r>
            <a:r>
              <a:rPr kumimoji="1" lang="en-US" altLang="zh-CN" sz="1400" dirty="0"/>
              <a:t>worker</a:t>
            </a:r>
            <a:r>
              <a:rPr kumimoji="1" lang="zh-CN" altLang="en-US" sz="1400" dirty="0"/>
              <a:t>）后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F4785F-EABC-054C-A646-35BDB51A49F2}"/>
              </a:ext>
            </a:extLst>
          </p:cNvPr>
          <p:cNvSpPr txBox="1"/>
          <p:nvPr/>
        </p:nvSpPr>
        <p:spPr>
          <a:xfrm>
            <a:off x="8523871" y="3429000"/>
            <a:ext cx="272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相同文件，</a:t>
            </a:r>
            <a:r>
              <a:rPr kumimoji="1" lang="en-US" altLang="zh-CN" dirty="0" err="1"/>
              <a:t>flv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 mp4</a:t>
            </a:r>
          </a:p>
          <a:p>
            <a:r>
              <a:rPr kumimoji="1" lang="en-US" altLang="zh-CN" dirty="0">
                <a:sym typeface="Wingdings" pitchFamily="2" charset="2"/>
              </a:rPr>
              <a:t>           </a:t>
            </a:r>
            <a:r>
              <a:rPr kumimoji="1" lang="zh-CN" altLang="en-US" dirty="0"/>
              <a:t>耗时</a:t>
            </a:r>
            <a:r>
              <a:rPr kumimoji="1" lang="en-US" altLang="zh-CN" dirty="0"/>
              <a:t>100s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6FCE25-46F0-5440-8003-F804DCAA846B}"/>
              </a:ext>
            </a:extLst>
          </p:cNvPr>
          <p:cNvSpPr txBox="1"/>
          <p:nvPr/>
        </p:nvSpPr>
        <p:spPr>
          <a:xfrm>
            <a:off x="943276" y="5457524"/>
            <a:ext cx="54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调参侠的思考：我的项目能不能用？怎么用？</a:t>
            </a:r>
          </a:p>
        </p:txBody>
      </p:sp>
    </p:spTree>
    <p:extLst>
      <p:ext uri="{BB962C8B-B14F-4D97-AF65-F5344CB8AC3E}">
        <p14:creationId xmlns:p14="http://schemas.microsoft.com/office/powerpoint/2010/main" val="42522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多线程本来的样子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3DF4C6-CF31-8C45-899E-C4782E465AD5}"/>
              </a:ext>
            </a:extLst>
          </p:cNvPr>
          <p:cNvSpPr txBox="1"/>
          <p:nvPr/>
        </p:nvSpPr>
        <p:spPr>
          <a:xfrm>
            <a:off x="838200" y="1819174"/>
            <a:ext cx="5409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做并行计算用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有不同的多线程模型，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可以跨平台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许多成熟的软件内部已经有了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优化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5EF792-0D4D-C44F-B9BE-E4119519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49" y="1280161"/>
            <a:ext cx="5611030" cy="3719270"/>
          </a:xfrm>
          <a:prstGeom prst="rect">
            <a:avLst/>
          </a:prstGeom>
        </p:spPr>
      </p:pic>
      <p:sp>
        <p:nvSpPr>
          <p:cNvPr id="13" name="圆角矩形 12">
            <a:extLst>
              <a:ext uri="{FF2B5EF4-FFF2-40B4-BE49-F238E27FC236}">
                <a16:creationId xmlns:a16="http://schemas.microsoft.com/office/drawing/2014/main" id="{A8086FAC-2467-9741-A63F-A6F88CEBE959}"/>
              </a:ext>
            </a:extLst>
          </p:cNvPr>
          <p:cNvSpPr/>
          <p:nvPr/>
        </p:nvSpPr>
        <p:spPr>
          <a:xfrm>
            <a:off x="8056844" y="5255395"/>
            <a:ext cx="1251284" cy="1001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Main</a:t>
            </a:r>
            <a:r>
              <a:rPr kumimoji="1" lang="zh-CN" altLang="en-US" dirty="0"/>
              <a:t>创建各线程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220BD1B4-5EB0-C546-8608-6884E695B270}"/>
              </a:ext>
            </a:extLst>
          </p:cNvPr>
          <p:cNvSpPr/>
          <p:nvPr/>
        </p:nvSpPr>
        <p:spPr>
          <a:xfrm>
            <a:off x="7594333" y="5611529"/>
            <a:ext cx="46251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6A984B0-3178-4042-80FE-922022FEC6A1}"/>
              </a:ext>
            </a:extLst>
          </p:cNvPr>
          <p:cNvSpPr/>
          <p:nvPr/>
        </p:nvSpPr>
        <p:spPr>
          <a:xfrm>
            <a:off x="6343049" y="5255395"/>
            <a:ext cx="1251284" cy="1001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Main</a:t>
            </a:r>
            <a:r>
              <a:rPr kumimoji="1" lang="zh-CN" altLang="en-US" dirty="0"/>
              <a:t>确定各线程计算边界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43A3A589-7D8E-7F41-92FF-34C6476FC313}"/>
              </a:ext>
            </a:extLst>
          </p:cNvPr>
          <p:cNvSpPr/>
          <p:nvPr/>
        </p:nvSpPr>
        <p:spPr>
          <a:xfrm>
            <a:off x="9308128" y="5597090"/>
            <a:ext cx="46251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F8E5EDC-B07E-4F4C-A5CF-1251F3D609BE}"/>
              </a:ext>
            </a:extLst>
          </p:cNvPr>
          <p:cNvSpPr/>
          <p:nvPr/>
        </p:nvSpPr>
        <p:spPr>
          <a:xfrm>
            <a:off x="9770639" y="5255395"/>
            <a:ext cx="1251284" cy="1001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各个线程计算与合并结果</a:t>
            </a: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CD21A0EF-BA93-CF4E-9758-61E02EC55BD1}"/>
              </a:ext>
            </a:extLst>
          </p:cNvPr>
          <p:cNvSpPr/>
          <p:nvPr/>
        </p:nvSpPr>
        <p:spPr>
          <a:xfrm>
            <a:off x="11021923" y="5611529"/>
            <a:ext cx="46251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A214E5D-BEC3-F14C-AC8A-C721B176C5CF}"/>
              </a:ext>
            </a:extLst>
          </p:cNvPr>
          <p:cNvSpPr/>
          <p:nvPr/>
        </p:nvSpPr>
        <p:spPr>
          <a:xfrm>
            <a:off x="11484434" y="5589871"/>
            <a:ext cx="469645" cy="38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FF0000"/>
                </a:solidFill>
              </a:rPr>
              <a:t>end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A3591B-12DA-524D-89E0-1A0459191667}"/>
              </a:ext>
            </a:extLst>
          </p:cNvPr>
          <p:cNvSpPr txBox="1"/>
          <p:nvPr/>
        </p:nvSpPr>
        <p:spPr>
          <a:xfrm>
            <a:off x="972152" y="3821229"/>
            <a:ext cx="4466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前端多线程实验通常关心的点：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原生</a:t>
            </a:r>
            <a:r>
              <a:rPr kumimoji="1" lang="en-US" altLang="zh-CN" dirty="0"/>
              <a:t>c</a:t>
            </a:r>
            <a:r>
              <a:rPr kumimoji="1" lang="zh-CN" altLang="en-US" dirty="0"/>
              <a:t>代码的计算速度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C</a:t>
            </a:r>
            <a:r>
              <a:rPr kumimoji="1" lang="zh-CN" altLang="en-US" dirty="0"/>
              <a:t>转</a:t>
            </a:r>
            <a:r>
              <a:rPr kumimoji="1" lang="en-US" altLang="zh-CN" dirty="0" err="1"/>
              <a:t>wasm</a:t>
            </a:r>
            <a:r>
              <a:rPr kumimoji="1" lang="zh-CN" altLang="en-US" dirty="0"/>
              <a:t>后的计算速度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用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写</a:t>
            </a:r>
            <a:r>
              <a:rPr kumimoji="1" lang="en-US" altLang="zh-CN" dirty="0"/>
              <a:t>web-worker</a:t>
            </a:r>
            <a:r>
              <a:rPr kumimoji="1" lang="zh-CN" altLang="en-US" dirty="0"/>
              <a:t>模拟多线程的计算速度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  <a:p>
            <a:r>
              <a:rPr kumimoji="1" lang="zh-CN" altLang="en-US" dirty="0"/>
              <a:t>参考一个</a:t>
            </a:r>
            <a:r>
              <a:rPr kumimoji="1" lang="zh-CN" altLang="en-US" dirty="0">
                <a:hlinkClick r:id="rId3"/>
              </a:rPr>
              <a:t>浏览器并行计算</a:t>
            </a:r>
            <a:r>
              <a:rPr kumimoji="1" lang="en-US" altLang="zh-CN" dirty="0">
                <a:hlinkClick r:id="rId3"/>
              </a:rPr>
              <a:t>pi</a:t>
            </a:r>
            <a:r>
              <a:rPr kumimoji="1" lang="zh-CN" altLang="en-US" dirty="0">
                <a:hlinkClick r:id="rId3"/>
              </a:rPr>
              <a:t>的实验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74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项目工具链对多线程的支持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3DF4C6-CF31-8C45-899E-C4782E465AD5}"/>
              </a:ext>
            </a:extLst>
          </p:cNvPr>
          <p:cNvSpPr txBox="1"/>
          <p:nvPr/>
        </p:nvSpPr>
        <p:spPr>
          <a:xfrm>
            <a:off x="838200" y="1819174"/>
            <a:ext cx="3984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FFmpeg</a:t>
            </a:r>
            <a:endParaRPr kumimoji="1" lang="en-US" altLang="zh-CN" dirty="0"/>
          </a:p>
          <a:p>
            <a:r>
              <a:rPr kumimoji="1" lang="en-US" altLang="zh-CN" dirty="0"/>
              <a:t>     configure</a:t>
            </a:r>
            <a:r>
              <a:rPr kumimoji="1" lang="zh-CN" altLang="en-US" dirty="0"/>
              <a:t>阶段，</a:t>
            </a:r>
            <a:r>
              <a:rPr kumimoji="1" lang="en-US" altLang="zh-CN" dirty="0"/>
              <a:t>--enable-</a:t>
            </a:r>
            <a:r>
              <a:rPr kumimoji="1" lang="en-US" altLang="zh-CN" dirty="0" err="1"/>
              <a:t>pthread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47FC2D-FD68-DB4B-89DF-12517489C09F}"/>
              </a:ext>
            </a:extLst>
          </p:cNvPr>
          <p:cNvSpPr txBox="1"/>
          <p:nvPr/>
        </p:nvSpPr>
        <p:spPr>
          <a:xfrm>
            <a:off x="838200" y="2938009"/>
            <a:ext cx="3982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Emscripten</a:t>
            </a:r>
          </a:p>
          <a:p>
            <a:r>
              <a:rPr kumimoji="1" lang="en-US" altLang="zh-CN" dirty="0"/>
              <a:t>    </a:t>
            </a:r>
            <a:r>
              <a:rPr lang="en" altLang="zh-CN" dirty="0"/>
              <a:t>-s USE_PTHREADS=1 \</a:t>
            </a:r>
          </a:p>
          <a:p>
            <a:r>
              <a:rPr lang="en" altLang="zh-CN" dirty="0"/>
              <a:t>    -s PROXY_TO_PTHREAD \</a:t>
            </a:r>
          </a:p>
          <a:p>
            <a:r>
              <a:rPr lang="en" altLang="zh-CN" dirty="0"/>
              <a:t>    -s PTHREAD_POOL_SIZE=2 \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9E3C51-2250-ED41-A527-7FA08F98814D}"/>
              </a:ext>
            </a:extLst>
          </p:cNvPr>
          <p:cNvSpPr txBox="1"/>
          <p:nvPr/>
        </p:nvSpPr>
        <p:spPr>
          <a:xfrm>
            <a:off x="885926" y="4537766"/>
            <a:ext cx="393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浏览器</a:t>
            </a:r>
            <a:endParaRPr kumimoji="1" lang="en-US" altLang="zh-CN" dirty="0"/>
          </a:p>
          <a:p>
            <a:r>
              <a:rPr kumimoji="1" lang="en-US" altLang="zh-CN" dirty="0"/>
              <a:t>     </a:t>
            </a:r>
            <a:r>
              <a:rPr kumimoji="1" lang="en-US" altLang="zh-CN" dirty="0" err="1"/>
              <a:t>webworker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sharedArrayBuffer</a:t>
            </a:r>
            <a:endParaRPr kumimoji="1" lang="en-US" altLang="zh-CN" dirty="0"/>
          </a:p>
          <a:p>
            <a:r>
              <a:rPr kumimoji="1" lang="zh-CN" altLang="en-US" dirty="0"/>
              <a:t>     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最近有了一些更改，详见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这里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9EC53D-913C-3D4F-9812-2D5873B12D05}"/>
              </a:ext>
            </a:extLst>
          </p:cNvPr>
          <p:cNvSpPr txBox="1"/>
          <p:nvPr/>
        </p:nvSpPr>
        <p:spPr>
          <a:xfrm>
            <a:off x="7159244" y="2652951"/>
            <a:ext cx="8454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i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i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24" name="右箭头 5">
            <a:extLst>
              <a:ext uri="{FF2B5EF4-FFF2-40B4-BE49-F238E27FC236}">
                <a16:creationId xmlns:a16="http://schemas.microsoft.com/office/drawing/2014/main" id="{A38B2912-A005-D648-99AD-333F17DC7ED0}"/>
              </a:ext>
            </a:extLst>
          </p:cNvPr>
          <p:cNvSpPr/>
          <p:nvPr/>
        </p:nvSpPr>
        <p:spPr>
          <a:xfrm>
            <a:off x="8004646" y="2444033"/>
            <a:ext cx="1675559" cy="754043"/>
          </a:xfrm>
          <a:prstGeom prst="rightArrow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rPr>
              <a:t>emscripten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 Neue Medium"/>
            </a:endParaRPr>
          </a:p>
        </p:txBody>
      </p:sp>
      <p:sp>
        <p:nvSpPr>
          <p:cNvPr id="26" name="圆角矩形 7">
            <a:extLst>
              <a:ext uri="{FF2B5EF4-FFF2-40B4-BE49-F238E27FC236}">
                <a16:creationId xmlns:a16="http://schemas.microsoft.com/office/drawing/2014/main" id="{F222DD2A-400B-884F-9FFC-BCC31851E187}"/>
              </a:ext>
            </a:extLst>
          </p:cNvPr>
          <p:cNvSpPr/>
          <p:nvPr/>
        </p:nvSpPr>
        <p:spPr>
          <a:xfrm>
            <a:off x="5193899" y="2061157"/>
            <a:ext cx="1501009" cy="38592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b="0" i="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FFmpeg</a:t>
            </a:r>
            <a:r>
              <a:rPr lang="zh-CN" altLang="en-US" sz="1600" b="0" i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的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lib1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27" name="圆角矩形 8">
            <a:extLst>
              <a:ext uri="{FF2B5EF4-FFF2-40B4-BE49-F238E27FC236}">
                <a16:creationId xmlns:a16="http://schemas.microsoft.com/office/drawing/2014/main" id="{7A43A39C-888F-B149-AA8D-1D731FD0E452}"/>
              </a:ext>
            </a:extLst>
          </p:cNvPr>
          <p:cNvSpPr/>
          <p:nvPr/>
        </p:nvSpPr>
        <p:spPr>
          <a:xfrm>
            <a:off x="5193898" y="2656083"/>
            <a:ext cx="1501009" cy="38592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FFmpeg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的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lib2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28" name="圆角矩形 9">
            <a:extLst>
              <a:ext uri="{FF2B5EF4-FFF2-40B4-BE49-F238E27FC236}">
                <a16:creationId xmlns:a16="http://schemas.microsoft.com/office/drawing/2014/main" id="{4BC64F5A-3991-4942-8545-A9A7FCF32721}"/>
              </a:ext>
            </a:extLst>
          </p:cNvPr>
          <p:cNvSpPr/>
          <p:nvPr/>
        </p:nvSpPr>
        <p:spPr>
          <a:xfrm>
            <a:off x="5193899" y="3255736"/>
            <a:ext cx="1501008" cy="38592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FFmpeg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的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lib3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cxnSp>
        <p:nvCxnSpPr>
          <p:cNvPr id="29" name="直线连接符 10">
            <a:extLst>
              <a:ext uri="{FF2B5EF4-FFF2-40B4-BE49-F238E27FC236}">
                <a16:creationId xmlns:a16="http://schemas.microsoft.com/office/drawing/2014/main" id="{F617408C-1CE3-0A41-9DA1-F059D11E9B2B}"/>
              </a:ext>
            </a:extLst>
          </p:cNvPr>
          <p:cNvCxnSpPr>
            <a:cxnSpLocks/>
          </p:cNvCxnSpPr>
          <p:nvPr/>
        </p:nvCxnSpPr>
        <p:spPr>
          <a:xfrm>
            <a:off x="6796896" y="2254117"/>
            <a:ext cx="362348" cy="4019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11">
            <a:extLst>
              <a:ext uri="{FF2B5EF4-FFF2-40B4-BE49-F238E27FC236}">
                <a16:creationId xmlns:a16="http://schemas.microsoft.com/office/drawing/2014/main" id="{9D3A46B2-6CB8-9542-87B0-1FBF7311AB51}"/>
              </a:ext>
            </a:extLst>
          </p:cNvPr>
          <p:cNvCxnSpPr>
            <a:cxnSpLocks/>
          </p:cNvCxnSpPr>
          <p:nvPr/>
        </p:nvCxnSpPr>
        <p:spPr>
          <a:xfrm>
            <a:off x="6816689" y="2866028"/>
            <a:ext cx="32617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线连接符 12">
            <a:extLst>
              <a:ext uri="{FF2B5EF4-FFF2-40B4-BE49-F238E27FC236}">
                <a16:creationId xmlns:a16="http://schemas.microsoft.com/office/drawing/2014/main" id="{C3C88A3C-F517-804B-A987-E5F730D4776F}"/>
              </a:ext>
            </a:extLst>
          </p:cNvPr>
          <p:cNvCxnSpPr>
            <a:cxnSpLocks/>
          </p:cNvCxnSpPr>
          <p:nvPr/>
        </p:nvCxnSpPr>
        <p:spPr>
          <a:xfrm flipV="1">
            <a:off x="6833072" y="3038965"/>
            <a:ext cx="326172" cy="43354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圆角矩形 7">
            <a:extLst>
              <a:ext uri="{FF2B5EF4-FFF2-40B4-BE49-F238E27FC236}">
                <a16:creationId xmlns:a16="http://schemas.microsoft.com/office/drawing/2014/main" id="{DBF87A09-5723-7540-8A6A-8F9F999379AC}"/>
              </a:ext>
            </a:extLst>
          </p:cNvPr>
          <p:cNvSpPr/>
          <p:nvPr/>
        </p:nvSpPr>
        <p:spPr>
          <a:xfrm>
            <a:off x="9852792" y="2058118"/>
            <a:ext cx="1501009" cy="38592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b="0" i="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a.js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33" name="圆角矩形 8">
            <a:extLst>
              <a:ext uri="{FF2B5EF4-FFF2-40B4-BE49-F238E27FC236}">
                <a16:creationId xmlns:a16="http://schemas.microsoft.com/office/drawing/2014/main" id="{F06AF100-B811-6A4F-8EB2-E089E790E2FD}"/>
              </a:ext>
            </a:extLst>
          </p:cNvPr>
          <p:cNvSpPr/>
          <p:nvPr/>
        </p:nvSpPr>
        <p:spPr>
          <a:xfrm>
            <a:off x="9852791" y="2653044"/>
            <a:ext cx="1501009" cy="38592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a.wasm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34" name="圆角矩形 9">
            <a:extLst>
              <a:ext uri="{FF2B5EF4-FFF2-40B4-BE49-F238E27FC236}">
                <a16:creationId xmlns:a16="http://schemas.microsoft.com/office/drawing/2014/main" id="{67887837-6310-AE40-95DA-E6FA79F23DF9}"/>
              </a:ext>
            </a:extLst>
          </p:cNvPr>
          <p:cNvSpPr/>
          <p:nvPr/>
        </p:nvSpPr>
        <p:spPr>
          <a:xfrm>
            <a:off x="9852792" y="3252697"/>
            <a:ext cx="1501008" cy="38592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a.woker.js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6450639-75C5-2646-8206-3DF4E196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97" y="3919380"/>
            <a:ext cx="6755351" cy="23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多线程支持帧提取</a:t>
            </a:r>
            <a:r>
              <a:rPr kumimoji="1" lang="en-US" altLang="zh-CN" dirty="0" err="1"/>
              <a:t>sdk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E894EBB-55DC-4C46-B3EB-E3BB4D6EDA00}"/>
              </a:ext>
            </a:extLst>
          </p:cNvPr>
          <p:cNvSpPr/>
          <p:nvPr/>
        </p:nvSpPr>
        <p:spPr>
          <a:xfrm>
            <a:off x="838200" y="1865745"/>
            <a:ext cx="1323109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文件传入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34FE4E9-3F8A-3D4E-AF5E-D21C8A26D769}"/>
              </a:ext>
            </a:extLst>
          </p:cNvPr>
          <p:cNvSpPr/>
          <p:nvPr/>
        </p:nvSpPr>
        <p:spPr>
          <a:xfrm>
            <a:off x="2642753" y="1889101"/>
            <a:ext cx="1570181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选择帧提取的时间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082BF384-5402-4D47-B93C-94DDC4A758B1}"/>
              </a:ext>
            </a:extLst>
          </p:cNvPr>
          <p:cNvSpPr/>
          <p:nvPr/>
        </p:nvSpPr>
        <p:spPr>
          <a:xfrm>
            <a:off x="2169390" y="2159529"/>
            <a:ext cx="47336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B1729E8E-A124-3948-AC46-DB74BC8C2814}"/>
              </a:ext>
            </a:extLst>
          </p:cNvPr>
          <p:cNvSpPr/>
          <p:nvPr/>
        </p:nvSpPr>
        <p:spPr>
          <a:xfrm>
            <a:off x="4208487" y="2152337"/>
            <a:ext cx="47105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47FC026-9A12-BF44-9EBB-504783CA5FA3}"/>
              </a:ext>
            </a:extLst>
          </p:cNvPr>
          <p:cNvSpPr/>
          <p:nvPr/>
        </p:nvSpPr>
        <p:spPr>
          <a:xfrm>
            <a:off x="4678217" y="1907572"/>
            <a:ext cx="1417784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</a:t>
            </a:r>
            <a:endParaRPr kumimoji="1" lang="zh-CN" altLang="en-US" dirty="0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405653B-3D7A-7949-840E-A7BAE434C543}"/>
              </a:ext>
            </a:extLst>
          </p:cNvPr>
          <p:cNvSpPr/>
          <p:nvPr/>
        </p:nvSpPr>
        <p:spPr>
          <a:xfrm>
            <a:off x="6091554" y="2170808"/>
            <a:ext cx="47105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4430312-16C4-E54B-929E-7F8B0FDE9880}"/>
              </a:ext>
            </a:extLst>
          </p:cNvPr>
          <p:cNvSpPr/>
          <p:nvPr/>
        </p:nvSpPr>
        <p:spPr>
          <a:xfrm>
            <a:off x="6583557" y="1912455"/>
            <a:ext cx="1570181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Yuv420p</a:t>
            </a:r>
            <a:r>
              <a:rPr kumimoji="1" lang="zh-CN" altLang="en-US" dirty="0"/>
              <a:t>数据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4275E38-F5B8-7D47-99E3-BCC3D55F2FC5}"/>
              </a:ext>
            </a:extLst>
          </p:cNvPr>
          <p:cNvSpPr/>
          <p:nvPr/>
        </p:nvSpPr>
        <p:spPr>
          <a:xfrm>
            <a:off x="8606445" y="1916811"/>
            <a:ext cx="1570181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webGL</a:t>
            </a:r>
            <a:r>
              <a:rPr kumimoji="1" lang="zh-CN" altLang="en-US" dirty="0"/>
              <a:t>绘制</a:t>
            </a: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CFF354E2-96C0-DA47-9CF2-1078FE714BF7}"/>
              </a:ext>
            </a:extLst>
          </p:cNvPr>
          <p:cNvSpPr/>
          <p:nvPr/>
        </p:nvSpPr>
        <p:spPr>
          <a:xfrm>
            <a:off x="8153738" y="2170808"/>
            <a:ext cx="452707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A72A928A-0C25-4648-BE00-440847294EF4}"/>
              </a:ext>
            </a:extLst>
          </p:cNvPr>
          <p:cNvSpPr/>
          <p:nvPr/>
        </p:nvSpPr>
        <p:spPr>
          <a:xfrm>
            <a:off x="10176626" y="2189283"/>
            <a:ext cx="47105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A1428E78-6D57-3B42-9AE7-BBF707BFBD52}"/>
              </a:ext>
            </a:extLst>
          </p:cNvPr>
          <p:cNvSpPr/>
          <p:nvPr/>
        </p:nvSpPr>
        <p:spPr>
          <a:xfrm>
            <a:off x="10647680" y="1916811"/>
            <a:ext cx="1417784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图片展示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046A58-A287-7540-A101-24CC81D88255}"/>
              </a:ext>
            </a:extLst>
          </p:cNvPr>
          <p:cNvSpPr/>
          <p:nvPr/>
        </p:nvSpPr>
        <p:spPr>
          <a:xfrm>
            <a:off x="2327564" y="1579418"/>
            <a:ext cx="6061701" cy="13669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4AFE6C-7948-D547-B711-AB7A4E7CCA02}"/>
              </a:ext>
            </a:extLst>
          </p:cNvPr>
          <p:cNvSpPr txBox="1"/>
          <p:nvPr/>
        </p:nvSpPr>
        <p:spPr>
          <a:xfrm>
            <a:off x="4625275" y="3154503"/>
            <a:ext cx="172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Webassembly</a:t>
            </a:r>
            <a:r>
              <a:rPr kumimoji="1" lang="zh-CN" altLang="en-US" sz="1400" dirty="0"/>
              <a:t>阶段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331EBD-1043-704F-A4B8-BBCEA573A5B2}"/>
              </a:ext>
            </a:extLst>
          </p:cNvPr>
          <p:cNvSpPr txBox="1"/>
          <p:nvPr/>
        </p:nvSpPr>
        <p:spPr>
          <a:xfrm>
            <a:off x="565639" y="4234874"/>
            <a:ext cx="5724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哪里可以多线程哦？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按不同的提取时间来并行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需自己设计代码方案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Decode</a:t>
            </a:r>
            <a:r>
              <a:rPr kumimoji="1" lang="zh-CN" altLang="en-US" dirty="0"/>
              <a:t>过程中并行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参考</a:t>
            </a:r>
            <a:r>
              <a:rPr kumimoji="1" lang="en-US" altLang="zh-CN" dirty="0" err="1"/>
              <a:t>FFmpeg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zh-CN" altLang="en-US" dirty="0"/>
              <a:t>    参考</a:t>
            </a:r>
            <a:r>
              <a:rPr kumimoji="1" lang="en-US" altLang="zh-CN" dirty="0">
                <a:hlinkClick r:id="rId2"/>
              </a:rPr>
              <a:t>H264</a:t>
            </a:r>
            <a:r>
              <a:rPr kumimoji="1" lang="zh-CN" altLang="en-US" dirty="0">
                <a:hlinkClick r:id="rId2"/>
              </a:rPr>
              <a:t>并行解码</a:t>
            </a:r>
            <a:endParaRPr kumimoji="1"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638289F-5266-A04F-BC70-DD12EDC7B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73" y="4380650"/>
            <a:ext cx="6214227" cy="2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253E-4F56-5149-AE25-14C43FC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多线程支持帧提取</a:t>
            </a:r>
            <a:r>
              <a:rPr kumimoji="1" lang="en-US" altLang="zh-CN" dirty="0" err="1"/>
              <a:t>sdk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201575-1DB2-E44C-8E43-6A080ABFD5D0}"/>
              </a:ext>
            </a:extLst>
          </p:cNvPr>
          <p:cNvSpPr txBox="1"/>
          <p:nvPr/>
        </p:nvSpPr>
        <p:spPr>
          <a:xfrm>
            <a:off x="838200" y="1634836"/>
            <a:ext cx="70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事实是，加入了多线程，什么都没有发生。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5EA7F1CF-96BC-9C42-8601-9718EB0710F8}"/>
              </a:ext>
            </a:extLst>
          </p:cNvPr>
          <p:cNvSpPr/>
          <p:nvPr/>
        </p:nvSpPr>
        <p:spPr>
          <a:xfrm>
            <a:off x="838200" y="2390174"/>
            <a:ext cx="1570181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选择帧提取的时间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56A939DE-F983-4C4B-BF2A-2A1276770FB3}"/>
              </a:ext>
            </a:extLst>
          </p:cNvPr>
          <p:cNvSpPr/>
          <p:nvPr/>
        </p:nvSpPr>
        <p:spPr>
          <a:xfrm>
            <a:off x="2416632" y="2653410"/>
            <a:ext cx="47105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05BB746-A1F9-B54D-A198-5567FFEA7048}"/>
              </a:ext>
            </a:extLst>
          </p:cNvPr>
          <p:cNvSpPr/>
          <p:nvPr/>
        </p:nvSpPr>
        <p:spPr>
          <a:xfrm>
            <a:off x="2895937" y="2408644"/>
            <a:ext cx="1417784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</a:t>
            </a:r>
            <a:endParaRPr kumimoji="1" lang="zh-CN" altLang="en-US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74E9CAC6-EBA8-464D-8325-C9EC138EE283}"/>
              </a:ext>
            </a:extLst>
          </p:cNvPr>
          <p:cNvSpPr/>
          <p:nvPr/>
        </p:nvSpPr>
        <p:spPr>
          <a:xfrm>
            <a:off x="4310836" y="2660600"/>
            <a:ext cx="47105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E257CF2A-2686-524F-A92A-6721D516E6A0}"/>
              </a:ext>
            </a:extLst>
          </p:cNvPr>
          <p:cNvSpPr/>
          <p:nvPr/>
        </p:nvSpPr>
        <p:spPr>
          <a:xfrm>
            <a:off x="4779004" y="2413528"/>
            <a:ext cx="1570181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Yuv420p</a:t>
            </a:r>
            <a:r>
              <a:rPr kumimoji="1" lang="zh-CN" altLang="en-US" dirty="0"/>
              <a:t>数据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577013-3B13-7E47-82B5-45CDD8043E1F}"/>
              </a:ext>
            </a:extLst>
          </p:cNvPr>
          <p:cNvSpPr txBox="1"/>
          <p:nvPr/>
        </p:nvSpPr>
        <p:spPr>
          <a:xfrm>
            <a:off x="473295" y="3307090"/>
            <a:ext cx="2299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FF0000"/>
                </a:solidFill>
              </a:rPr>
              <a:t>Av_seek_frame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FF0000"/>
                </a:solidFill>
              </a:rPr>
              <a:t>匹配到最近的关键帧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FF0000"/>
                </a:solidFill>
              </a:rPr>
              <a:t>（</a:t>
            </a:r>
            <a:r>
              <a:rPr kumimoji="1" lang="en-US" altLang="zh-CN" sz="1400" dirty="0">
                <a:solidFill>
                  <a:srgbClr val="FF0000"/>
                </a:solidFill>
              </a:rPr>
              <a:t>I</a:t>
            </a:r>
            <a:r>
              <a:rPr kumimoji="1" lang="zh-CN" altLang="en-US" sz="1400" dirty="0">
                <a:solidFill>
                  <a:srgbClr val="FF0000"/>
                </a:solidFill>
              </a:rPr>
              <a:t>帧）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0656F5-71E9-D84D-986F-6957291437AF}"/>
              </a:ext>
            </a:extLst>
          </p:cNvPr>
          <p:cNvSpPr txBox="1"/>
          <p:nvPr/>
        </p:nvSpPr>
        <p:spPr>
          <a:xfrm>
            <a:off x="760844" y="4145047"/>
            <a:ext cx="567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帧间并行：使用前后几帧作为参考帧，补全当前这一帧（非</a:t>
            </a:r>
            <a:r>
              <a:rPr kumimoji="1" lang="en-US" altLang="zh-CN" dirty="0"/>
              <a:t>I</a:t>
            </a:r>
            <a:r>
              <a:rPr kumimoji="1" lang="zh-CN" altLang="en-US" dirty="0"/>
              <a:t>帧）的信息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我这个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无需并行。。。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FBD1C0F-1268-4E47-A8FE-34E735C560C0}"/>
              </a:ext>
            </a:extLst>
          </p:cNvPr>
          <p:cNvSpPr txBox="1"/>
          <p:nvPr/>
        </p:nvSpPr>
        <p:spPr>
          <a:xfrm>
            <a:off x="7529827" y="3147556"/>
            <a:ext cx="35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B050"/>
                </a:solidFill>
              </a:rPr>
              <a:t>但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wasm</a:t>
            </a:r>
            <a:r>
              <a:rPr kumimoji="1" lang="zh-CN" altLang="en-US" sz="2400" b="1" dirty="0">
                <a:solidFill>
                  <a:srgbClr val="00B050"/>
                </a:solidFill>
              </a:rPr>
              <a:t>播放器可以支持并行解码</a:t>
            </a:r>
          </a:p>
        </p:txBody>
      </p:sp>
    </p:spTree>
    <p:extLst>
      <p:ext uri="{BB962C8B-B14F-4D97-AF65-F5344CB8AC3E}">
        <p14:creationId xmlns:p14="http://schemas.microsoft.com/office/powerpoint/2010/main" val="21132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/>
      <p:bldP spid="37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1393</TotalTime>
  <Words>832</Words>
  <Application>Microsoft Macintosh PowerPoint</Application>
  <PresentationFormat>宽屏</PresentationFormat>
  <Paragraphs>165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Abadi</vt:lpstr>
      <vt:lpstr>Arial</vt:lpstr>
      <vt:lpstr>Wingdings</vt:lpstr>
      <vt:lpstr>Office 主题​​</vt:lpstr>
      <vt:lpstr>一些WebAssembly新特性调研</vt:lpstr>
      <vt:lpstr>大纲</vt:lpstr>
      <vt:lpstr>PowerPoint 演示文稿</vt:lpstr>
      <vt:lpstr>缘起</vt:lpstr>
      <vt:lpstr>提出问题</vt:lpstr>
      <vt:lpstr>多线程本来的样子</vt:lpstr>
      <vt:lpstr>项目工具链对多线程的支持</vt:lpstr>
      <vt:lpstr>多线程支持帧提取sdk</vt:lpstr>
      <vt:lpstr>多线程支持帧提取sdk</vt:lpstr>
      <vt:lpstr>多线程支持WebAssembly播放器</vt:lpstr>
      <vt:lpstr>多线程支持WebAssembly播放器</vt:lpstr>
      <vt:lpstr>PowerPoint 演示文稿</vt:lpstr>
      <vt:lpstr>缘起</vt:lpstr>
      <vt:lpstr>Simd是什么</vt:lpstr>
      <vt:lpstr>谁在用，怎么用</vt:lpstr>
      <vt:lpstr>PowerPoint 演示文稿</vt:lpstr>
      <vt:lpstr>一些新想法</vt:lpstr>
      <vt:lpstr>参考链接</vt:lpstr>
    </vt:vector>
  </TitlesOfParts>
  <Company>bilibili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李雨</dc:creator>
  <cp:lastModifiedBy>Qiang Fu</cp:lastModifiedBy>
  <cp:revision>84</cp:revision>
  <dcterms:created xsi:type="dcterms:W3CDTF">2019-10-31T07:57:26Z</dcterms:created>
  <dcterms:modified xsi:type="dcterms:W3CDTF">2021-04-16T04:04:51Z</dcterms:modified>
</cp:coreProperties>
</file>