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7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Graphs/Tukey_summary_of_all_groups.csv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_analytics_course\Gits\Project-1-Examination-Analysis\Data" TargetMode="External"/><Relationship Id="rId2" Type="http://schemas.openxmlformats.org/officeDocument/2006/relationships/hyperlink" Target="https://www.gov.uk/government/collections/statistics-gcses-key-stag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ata_analytics_course\Gits\Project-1-Examination-Analysis\Data\data-guid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09EB-EC60-14C5-E59C-BA69F44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5" y="1009638"/>
            <a:ext cx="5045376" cy="5653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069C2-6C02-5140-126C-9DACBE0C5CD3}"/>
              </a:ext>
            </a:extLst>
          </p:cNvPr>
          <p:cNvSpPr txBox="1">
            <a:spLocks/>
          </p:cNvSpPr>
          <p:nvPr/>
        </p:nvSpPr>
        <p:spPr>
          <a:xfrm>
            <a:off x="120073" y="130360"/>
            <a:ext cx="11942617" cy="627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Choice of Topic </a:t>
            </a:r>
          </a:p>
        </p:txBody>
      </p:sp>
    </p:spTree>
    <p:extLst>
      <p:ext uri="{BB962C8B-B14F-4D97-AF65-F5344CB8AC3E}">
        <p14:creationId xmlns:p14="http://schemas.microsoft.com/office/powerpoint/2010/main" val="20397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F2EEAC-09DE-ECD3-B900-2383FDE1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34218"/>
            <a:ext cx="1185949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6633F-CBFC-8545-6B3B-F2179BE59A18}"/>
              </a:ext>
            </a:extLst>
          </p:cNvPr>
          <p:cNvSpPr txBox="1"/>
          <p:nvPr/>
        </p:nvSpPr>
        <p:spPr>
          <a:xfrm>
            <a:off x="-83128" y="1177744"/>
            <a:ext cx="118594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</a:rPr>
              <a:t>What effect do gender, ethnicity and social class have on GCSE outcomes?</a:t>
            </a:r>
          </a:p>
        </p:txBody>
      </p:sp>
    </p:spTree>
    <p:extLst>
      <p:ext uri="{BB962C8B-B14F-4D97-AF65-F5344CB8AC3E}">
        <p14:creationId xmlns:p14="http://schemas.microsoft.com/office/powerpoint/2010/main" val="2177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457C-EE58-0F09-2A26-FF2A2A5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28" y="111889"/>
            <a:ext cx="11860562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Gender Analysis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E180D-E018-D887-1FEE-A62561F1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" y="757382"/>
            <a:ext cx="5893871" cy="2936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34FFC7-88BA-DFCA-7274-D6E130DC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8" y="3775291"/>
            <a:ext cx="5893871" cy="2893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726E76-04D4-14ED-1716-A1D5F412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757382"/>
            <a:ext cx="5828156" cy="29140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633629-FB50-E24B-2F43-286BD8A29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3764789"/>
            <a:ext cx="5828156" cy="2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B61D62-072D-8DC8-1A1F-A669A906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0" y="143082"/>
            <a:ext cx="11871508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Ethnicity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60494F-1178-1942-0BD0-AE1E8604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831270"/>
            <a:ext cx="5923290" cy="2930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5D67EF-B98A-C6E9-8871-DE6FD2C3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3854842"/>
            <a:ext cx="5923290" cy="2887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FCB9F2-5B1B-D77B-15EC-16D0D78D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3854842"/>
            <a:ext cx="5923290" cy="29151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D3A94E-CC02-3345-2BA8-3CE2AFFB2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831269"/>
            <a:ext cx="5923290" cy="29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D02AD-F6B7-7447-7C4A-B6B5CDC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1" y="138556"/>
            <a:ext cx="1176395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6CAF88-BF03-AFC3-2A3A-1F5A77FF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" y="853520"/>
            <a:ext cx="5926569" cy="2859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381D5-F249-5060-1231-0A2AF84E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" y="3809012"/>
            <a:ext cx="5926569" cy="2820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60A7F-75A1-12B1-9241-BBD056E4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9" y="853520"/>
            <a:ext cx="5682673" cy="284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23A5E8-AB9E-71AD-0567-43B8F3344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5" y="3790085"/>
            <a:ext cx="5682673" cy="2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892F5-91D3-0A78-1D2C-03E5D99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8" y="115746"/>
            <a:ext cx="11952804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and Ethnicity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EE8C4-C5AC-ADAA-E47E-BEB2D085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757382"/>
            <a:ext cx="5864317" cy="2885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77353-E89A-0FE6-3860-9153FE1D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7" y="757382"/>
            <a:ext cx="5864315" cy="288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8E65D-C40C-3DE8-8B72-712763AA1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3713018"/>
            <a:ext cx="5864315" cy="285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D41A4-D46A-ABCA-9F19-C143DDFB6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6" y="3713018"/>
            <a:ext cx="5864316" cy="28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6803A-ED6F-6249-0FA7-146D6C1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4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Annova</a:t>
            </a:r>
            <a:r>
              <a:rPr lang="en-GB" b="1" dirty="0"/>
              <a:t> Test on Gender, Ethnicity and Class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44467-EC1C-3E32-B9C6-63BF2BA0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33524"/>
              </p:ext>
            </p:extLst>
          </p:nvPr>
        </p:nvGraphicFramePr>
        <p:xfrm>
          <a:off x="1773381" y="1403927"/>
          <a:ext cx="8201892" cy="247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946">
                  <a:extLst>
                    <a:ext uri="{9D8B030D-6E8A-4147-A177-3AD203B41FA5}">
                      <a16:colId xmlns:a16="http://schemas.microsoft.com/office/drawing/2014/main" val="3999147665"/>
                    </a:ext>
                  </a:extLst>
                </a:gridCol>
                <a:gridCol w="4100946">
                  <a:extLst>
                    <a:ext uri="{9D8B030D-6E8A-4147-A177-3AD203B41FA5}">
                      <a16:colId xmlns:a16="http://schemas.microsoft.com/office/drawing/2014/main" val="1214580130"/>
                    </a:ext>
                  </a:extLst>
                </a:gridCol>
              </a:tblGrid>
              <a:tr h="597477">
                <a:tc>
                  <a:txBody>
                    <a:bodyPr/>
                    <a:lstStyle/>
                    <a:p>
                      <a:pPr lvl="1" algn="l"/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34811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15667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Ethnicity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0146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Free school meals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4.0 x 10</a:t>
                      </a:r>
                      <a:r>
                        <a:rPr lang="en-GB" sz="2800" b="0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99941-8C9D-525F-365F-5F921600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013" y="1301728"/>
            <a:ext cx="4444378" cy="2170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4AB8A-4FC2-4EFE-804D-6059488C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9" y="1301728"/>
            <a:ext cx="7090906" cy="4254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995D7C-06AE-175C-5E38-FA51089F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Gender, Ethnicity and Class</a:t>
            </a:r>
          </a:p>
        </p:txBody>
      </p:sp>
    </p:spTree>
    <p:extLst>
      <p:ext uri="{BB962C8B-B14F-4D97-AF65-F5344CB8AC3E}">
        <p14:creationId xmlns:p14="http://schemas.microsoft.com/office/powerpoint/2010/main" val="290799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3B1A0-3587-1F6A-A119-6DCD39B1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All Combinations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988A-4A34-8BCB-903B-7DA2B8D7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1" y="863769"/>
            <a:ext cx="10400146" cy="5850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60F78-8FB9-5CF2-4298-48187622B314}"/>
              </a:ext>
            </a:extLst>
          </p:cNvPr>
          <p:cNvSpPr txBox="1"/>
          <p:nvPr/>
        </p:nvSpPr>
        <p:spPr>
          <a:xfrm>
            <a:off x="11083636" y="10437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 action="ppaction://hlinkfile"/>
              </a:rPr>
              <a:t>Link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5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5BCE8-B494-0879-6A7D-843A72B4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Q1.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5B747-AF67-7FF0-F4A1-21B547EA6C99}"/>
              </a:ext>
            </a:extLst>
          </p:cNvPr>
          <p:cNvSpPr txBox="1"/>
          <p:nvPr/>
        </p:nvSpPr>
        <p:spPr>
          <a:xfrm>
            <a:off x="184727" y="997527"/>
            <a:ext cx="11813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Gender, ethnicity and social class all have an effect on GCSE outcomes but the largest effect is due to social class.</a:t>
            </a:r>
          </a:p>
        </p:txBody>
      </p:sp>
    </p:spTree>
    <p:extLst>
      <p:ext uri="{BB962C8B-B14F-4D97-AF65-F5344CB8AC3E}">
        <p14:creationId xmlns:p14="http://schemas.microsoft.com/office/powerpoint/2010/main" val="394999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6B059-F6A1-82A3-36D9-5BFF24FB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9" y="568895"/>
            <a:ext cx="5629702" cy="532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14D65-C32E-8A44-1A66-1CB756F6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4" y="568896"/>
            <a:ext cx="5521682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06C7-3673-B500-662D-71705102F571}"/>
              </a:ext>
            </a:extLst>
          </p:cNvPr>
          <p:cNvSpPr txBox="1"/>
          <p:nvPr/>
        </p:nvSpPr>
        <p:spPr>
          <a:xfrm>
            <a:off x="1095793" y="619125"/>
            <a:ext cx="97920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An Analysis of GCSE Examination Results in England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By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Mohammed Nawaz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Elcin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Imanci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Yuk Hang Hui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Kashfi</a:t>
            </a:r>
            <a:r>
              <a:rPr lang="en-GB" sz="2400" dirty="0">
                <a:solidFill>
                  <a:schemeClr val="bg1"/>
                </a:solidFill>
              </a:rPr>
              <a:t> Khalid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Muse Amin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Adel Mahmud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D7C4F-5846-C17B-155D-3E35CB7C06DF}"/>
              </a:ext>
            </a:extLst>
          </p:cNvPr>
          <p:cNvSpPr txBox="1">
            <a:spLocks/>
          </p:cNvSpPr>
          <p:nvPr/>
        </p:nvSpPr>
        <p:spPr>
          <a:xfrm>
            <a:off x="152400" y="147781"/>
            <a:ext cx="11887200" cy="591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68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27568-0072-741C-5E8B-D1AAC0C007E2}"/>
              </a:ext>
            </a:extLst>
          </p:cNvPr>
          <p:cNvSpPr txBox="1"/>
          <p:nvPr/>
        </p:nvSpPr>
        <p:spPr>
          <a:xfrm>
            <a:off x="257176" y="1343602"/>
            <a:ext cx="11934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en-GB" sz="2400" dirty="0">
                <a:solidFill>
                  <a:schemeClr val="bg1"/>
                </a:solidFill>
              </a:rPr>
              <a:t>How do gender, ethnicity and social class affect GCSE outcomes?</a:t>
            </a:r>
          </a:p>
          <a:p>
            <a:pPr marL="800100" lvl="1" indent="-342900">
              <a:buAutoNum type="arabicParenR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Is there a gender difference in the subjects that students take for their GCSEs?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the type of school attended affect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geography affect students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Was there a difference in GCSE outcomes between state and independent schools during COVID?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Are some subjects easier to get a Grade 9 in than others?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D86ADA-C83D-4188-7EAD-8FC2624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95015"/>
            <a:ext cx="11822545" cy="590076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44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4669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0450F-BEEF-198F-20DA-3D7AFC9EC5EE}"/>
              </a:ext>
            </a:extLst>
          </p:cNvPr>
          <p:cNvSpPr txBox="1"/>
          <p:nvPr/>
        </p:nvSpPr>
        <p:spPr>
          <a:xfrm>
            <a:off x="427759" y="1211119"/>
            <a:ext cx="10727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was obtained from: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https://www.gov.uk/government/collections/statistics-gcses-key-stage-4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files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		</a:t>
            </a:r>
          </a:p>
          <a:p>
            <a:r>
              <a:rPr lang="en-GB" sz="28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/>
              <a:t>		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1C4A9-3793-9901-922D-E67279AB5E0B}"/>
              </a:ext>
            </a:extLst>
          </p:cNvPr>
          <p:cNvSpPr txBox="1">
            <a:spLocks/>
          </p:cNvSpPr>
          <p:nvPr/>
        </p:nvSpPr>
        <p:spPr>
          <a:xfrm>
            <a:off x="143164" y="130360"/>
            <a:ext cx="11905672" cy="590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7590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A35F6-A83C-4746-9FE0-C2473672C66C}"/>
              </a:ext>
            </a:extLst>
          </p:cNvPr>
          <p:cNvSpPr txBox="1"/>
          <p:nvPr/>
        </p:nvSpPr>
        <p:spPr>
          <a:xfrm>
            <a:off x="676275" y="438150"/>
            <a:ext cx="3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Before we start ……</a:t>
            </a:r>
          </a:p>
        </p:txBody>
      </p:sp>
    </p:spTree>
    <p:extLst>
      <p:ext uri="{BB962C8B-B14F-4D97-AF65-F5344CB8AC3E}">
        <p14:creationId xmlns:p14="http://schemas.microsoft.com/office/powerpoint/2010/main" val="28429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285323" y="1275891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3E7C6-C47A-5C68-55D8-408B01C0513B}"/>
              </a:ext>
            </a:extLst>
          </p:cNvPr>
          <p:cNvSpPr txBox="1">
            <a:spLocks/>
          </p:cNvSpPr>
          <p:nvPr/>
        </p:nvSpPr>
        <p:spPr>
          <a:xfrm>
            <a:off x="184727" y="195015"/>
            <a:ext cx="11841018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Measures of Success in Education</a:t>
            </a: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1133268"/>
            <a:ext cx="111747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English and Maths</a:t>
            </a: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2789-F15B-F071-7C90-9F4E6F561643}"/>
              </a:ext>
            </a:extLst>
          </p:cNvPr>
          <p:cNvSpPr txBox="1">
            <a:spLocks/>
          </p:cNvSpPr>
          <p:nvPr/>
        </p:nvSpPr>
        <p:spPr>
          <a:xfrm>
            <a:off x="240144" y="195015"/>
            <a:ext cx="11748655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Buckets for Subjects</a:t>
            </a:r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7" y="1348585"/>
            <a:ext cx="4664606" cy="2620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203200" y="675989"/>
            <a:ext cx="829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" y="4145227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609307" y="5677432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609307" y="6158755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72816-F9AB-CA93-9F24-133EF0B61110}"/>
              </a:ext>
            </a:extLst>
          </p:cNvPr>
          <p:cNvSpPr txBox="1"/>
          <p:nvPr/>
        </p:nvSpPr>
        <p:spPr>
          <a:xfrm>
            <a:off x="6289964" y="1822142"/>
            <a:ext cx="3140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GCSEs are graded from 1 to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965BE0-FA75-D027-DE78-D0A52BAB6F28}"/>
              </a:ext>
            </a:extLst>
          </p:cNvPr>
          <p:cNvSpPr txBox="1">
            <a:spLocks/>
          </p:cNvSpPr>
          <p:nvPr/>
        </p:nvSpPr>
        <p:spPr>
          <a:xfrm>
            <a:off x="101601" y="85913"/>
            <a:ext cx="11961090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An</a:t>
            </a:r>
            <a:r>
              <a:rPr lang="en-GB" sz="4400" b="1" dirty="0">
                <a:solidFill>
                  <a:schemeClr val="bg1"/>
                </a:solidFill>
              </a:rPr>
              <a:t> </a:t>
            </a:r>
            <a:r>
              <a:rPr lang="en-GB" sz="4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Calculating a student’s Progress 8 score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Attainment 8 score = 67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estimated Attainment 8 score = 59.95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430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 Analysis</vt:lpstr>
      <vt:lpstr>Gender Analysis</vt:lpstr>
      <vt:lpstr>Ethnicity Analysis</vt:lpstr>
      <vt:lpstr>Social Class Analysis</vt:lpstr>
      <vt:lpstr>Social Class and Ethnicity Analysis</vt:lpstr>
      <vt:lpstr>Annova Test on Gender, Ethnicity and Class</vt:lpstr>
      <vt:lpstr>Tukey Test on Gender, Ethnicity and Class</vt:lpstr>
      <vt:lpstr>Tukey Test on All Combinations</vt:lpstr>
      <vt:lpstr>Q1.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8</cp:revision>
  <dcterms:created xsi:type="dcterms:W3CDTF">2023-11-25T15:56:15Z</dcterms:created>
  <dcterms:modified xsi:type="dcterms:W3CDTF">2023-12-02T20:04:34Z</dcterms:modified>
</cp:coreProperties>
</file>