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5" r:id="rId5"/>
    <p:sldId id="264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1D1B-104F-A9C3-FE4E-9C8F9AB67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B3713-C502-B998-2BE5-F4955A519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B14A8-185A-F863-B4CB-94D73DD5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2F81F-84EF-64C6-D47B-C17C233D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0F444-F415-0ADA-F404-7EC3FB64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35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7BA8-2B8D-B5F5-9221-E098BDAF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6AE58-7853-6018-D328-0F225AE24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B14CE-931C-8CB7-3D94-1347BE79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F8673-DE6F-E3A2-0601-B452D822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7E672-D21E-488E-878F-E2616C16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79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9D579-CE96-D18E-7D63-1FED8E78C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8CD79-8DFF-809D-76F1-67480DB27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29241-0CC8-CBA5-0CDE-975028AF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15772-3121-37F5-3A35-D53447CC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6B60A-DF11-7B4E-E632-3E320F4F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77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931C-C897-CEE8-3DF2-35C96C89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70F6-51D3-B4AB-919F-F67B11DD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EA73-D1CD-F30B-0A4F-6B247C8B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3BCC8-D622-7B20-A37D-A6EDD405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DE1C-50DE-67DC-FF38-6BF03F90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62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88A6-648E-0FB4-2BFE-BA7473D7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5C4A1-6409-4F26-FC15-E7AE01400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F4C3C-41E3-084D-F62E-2B7DFF5F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FC11-7DDA-1F48-6BC6-98736B06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82403-A41A-2256-37A9-5B9FE7B9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61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6BB0-0B80-555E-A165-DCF8515C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C326-7CEF-2D69-8510-D7F409F28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E3000-1CC7-6542-4F2C-70C3D6663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CEA03-AABE-5FA6-1A5E-6BC85CA1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3DB49-375B-17B9-17C8-583C9482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DECDD-9F66-A2F6-7038-127D551C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E15D-B9DE-5F09-FE68-52C6122F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0DC88-8D26-EA09-3911-BB91B32F6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F3564-A0E3-94B4-EF00-ED0652B44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D19D6-14B9-3A73-16EE-0E0ADEC8E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BD0D0-30B6-B184-02E2-758379452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62178-1775-FB0F-8D32-DC60E8CC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C2133-ECDF-E964-CAED-8FEB8D6D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30700-DA95-CE44-EA75-E3D8A8AB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0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1587-B4B3-D83A-B812-5A459CAC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6D609-DCC6-A269-4FE9-315E0BF5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254D0-FA2A-5B47-81F5-4C9A9BDC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240FB-D6EB-181C-4EE3-E862A108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21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FB003-DB87-C217-15C6-935300D0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DB71F-FCB0-F3FA-6BCE-5C7EAECF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AC9FE-1D5A-AAEB-A4CC-563D2C17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9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AFAF-C0F8-A966-F0D0-D548C721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3918-2210-772F-A9B0-A46D21762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715E9-0B27-C8A9-DFD3-A67D34180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F9C98-1366-EE6D-0D13-53918245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3F588-3DCD-8D02-ECB8-7BC930F9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10D8E-91CB-E403-00FD-F8BBABC7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36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26CF-C650-FE6E-7784-C3280211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23F95-13BF-C56D-1F1B-65169A590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5ED18-A367-3DDC-3514-AF2067893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4459E-EC92-7DF1-ABC2-434038FB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683-9643-448A-92E1-C6392E401B1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D2C90-63E8-D526-B81C-0B38783C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E3F1F-EA8C-18F6-51E5-3C27C3B0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75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6A2B6-2209-E94B-5E82-258C53C0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80E0F-44DB-FE22-1213-995A91977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D5E54-BD19-F4D1-2BB2-C8397BE16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4B683-9643-448A-92E1-C6392E401B19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E55AE-0D0F-8F9E-C895-E760B005F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D37F2-032C-C738-0691-239B91F34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738D-C38C-431A-9ACB-0FD8B619B2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74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D:\data_analytics_course\Gits\Project-1-Examination-Analysis\Data" TargetMode="External"/><Relationship Id="rId2" Type="http://schemas.openxmlformats.org/officeDocument/2006/relationships/hyperlink" Target="https://www.gov.uk/government/collections/statistics-gcses-key-stage-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data_analytics_course\Gits\Project-1-Examination-Analysis\Data\data-guidan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4109EB-EC60-14C5-E59C-BA69F44C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62" y="165562"/>
            <a:ext cx="5824963" cy="652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1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506C7-3673-B500-662D-71705102F571}"/>
              </a:ext>
            </a:extLst>
          </p:cNvPr>
          <p:cNvSpPr txBox="1"/>
          <p:nvPr/>
        </p:nvSpPr>
        <p:spPr>
          <a:xfrm>
            <a:off x="1095793" y="619125"/>
            <a:ext cx="9792040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u="sng" dirty="0">
                <a:solidFill>
                  <a:schemeClr val="bg1"/>
                </a:solidFill>
              </a:rPr>
              <a:t>Project 1 </a:t>
            </a:r>
          </a:p>
          <a:p>
            <a:pPr algn="ctr"/>
            <a:endParaRPr lang="en-GB" sz="3600" dirty="0">
              <a:solidFill>
                <a:schemeClr val="bg1"/>
              </a:solidFill>
            </a:endParaRPr>
          </a:p>
          <a:p>
            <a:pPr algn="ctr"/>
            <a:r>
              <a:rPr lang="en-GB" sz="3600" dirty="0">
                <a:solidFill>
                  <a:schemeClr val="bg1"/>
                </a:solidFill>
              </a:rPr>
              <a:t>An Analysis of GCSE Examination Results in England</a:t>
            </a:r>
          </a:p>
          <a:p>
            <a:pPr algn="ctr"/>
            <a:endParaRPr lang="en-GB" sz="3600" dirty="0">
              <a:solidFill>
                <a:schemeClr val="bg1"/>
              </a:solidFill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By</a:t>
            </a:r>
          </a:p>
          <a:p>
            <a:pPr algn="ctr"/>
            <a:endParaRPr lang="en-GB" sz="2400" dirty="0">
              <a:solidFill>
                <a:schemeClr val="bg1"/>
              </a:solidFill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Mohammed Nawaz</a:t>
            </a:r>
          </a:p>
          <a:p>
            <a:pPr algn="ctr"/>
            <a:r>
              <a:rPr lang="en-GB" sz="2400" dirty="0" err="1">
                <a:solidFill>
                  <a:schemeClr val="bg1"/>
                </a:solidFill>
              </a:rPr>
              <a:t>Elcin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Imanci</a:t>
            </a:r>
            <a:endParaRPr lang="en-GB" sz="2400" dirty="0">
              <a:solidFill>
                <a:schemeClr val="bg1"/>
              </a:solidFill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Yuk Hang Hui</a:t>
            </a:r>
          </a:p>
          <a:p>
            <a:pPr algn="ctr"/>
            <a:r>
              <a:rPr lang="en-GB" sz="2400" dirty="0" err="1">
                <a:solidFill>
                  <a:schemeClr val="bg1"/>
                </a:solidFill>
              </a:rPr>
              <a:t>Kashfi</a:t>
            </a:r>
            <a:r>
              <a:rPr lang="en-GB" sz="2400" dirty="0">
                <a:solidFill>
                  <a:schemeClr val="bg1"/>
                </a:solidFill>
              </a:rPr>
              <a:t> Khalid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Muse Amin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Adel Mahmud</a:t>
            </a:r>
          </a:p>
        </p:txBody>
      </p:sp>
    </p:spTree>
    <p:extLst>
      <p:ext uri="{BB962C8B-B14F-4D97-AF65-F5344CB8AC3E}">
        <p14:creationId xmlns:p14="http://schemas.microsoft.com/office/powerpoint/2010/main" val="4680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427568-0072-741C-5E8B-D1AAC0C007E2}"/>
              </a:ext>
            </a:extLst>
          </p:cNvPr>
          <p:cNvSpPr txBox="1"/>
          <p:nvPr/>
        </p:nvSpPr>
        <p:spPr>
          <a:xfrm>
            <a:off x="361950" y="142875"/>
            <a:ext cx="119348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Research Questions</a:t>
            </a:r>
          </a:p>
          <a:p>
            <a:endParaRPr lang="en-GB" dirty="0"/>
          </a:p>
          <a:p>
            <a:endParaRPr lang="en-GB" dirty="0"/>
          </a:p>
          <a:p>
            <a:pPr marL="800100" lvl="1" indent="-342900">
              <a:buAutoNum type="arabicParenR"/>
            </a:pPr>
            <a:r>
              <a:rPr lang="en-GB" sz="2400" dirty="0">
                <a:solidFill>
                  <a:schemeClr val="bg1"/>
                </a:solidFill>
              </a:rPr>
              <a:t>How do gender, ethnicity and social class affect GCSE outcomes?</a:t>
            </a:r>
          </a:p>
          <a:p>
            <a:pPr marL="800100" lvl="1" indent="-342900">
              <a:buAutoNum type="arabicParenR"/>
            </a:pPr>
            <a:endParaRPr lang="en-GB" sz="2400" dirty="0">
              <a:solidFill>
                <a:schemeClr val="bg1"/>
              </a:solidFill>
            </a:endParaRPr>
          </a:p>
          <a:p>
            <a:pPr marL="800100" lvl="1" indent="-342900">
              <a:buAutoNum type="arabicParenR" startAt="2"/>
            </a:pPr>
            <a:r>
              <a:rPr lang="en-GB" sz="2400" dirty="0">
                <a:solidFill>
                  <a:schemeClr val="bg1"/>
                </a:solidFill>
              </a:rPr>
              <a:t>Is there a gender difference in the subjects that students take for their GCSEs?</a:t>
            </a:r>
          </a:p>
          <a:p>
            <a:pPr marL="800100" lvl="1" indent="-342900">
              <a:buAutoNum type="arabicParenR" startAt="2"/>
            </a:pPr>
            <a:endParaRPr lang="en-GB" sz="2400" dirty="0">
              <a:solidFill>
                <a:schemeClr val="bg1"/>
              </a:solidFill>
            </a:endParaRPr>
          </a:p>
          <a:p>
            <a:pPr marL="800100" lvl="1" indent="-342900">
              <a:buAutoNum type="arabicParenR" startAt="2"/>
            </a:pPr>
            <a:r>
              <a:rPr lang="en-GB" sz="2400" dirty="0">
                <a:solidFill>
                  <a:schemeClr val="bg1"/>
                </a:solidFill>
              </a:rPr>
              <a:t>Does the type of school attended affect GCSE outcomes?</a:t>
            </a:r>
          </a:p>
          <a:p>
            <a:pPr marL="800100" lvl="1" indent="-342900">
              <a:buAutoNum type="arabicParenR" startAt="2"/>
            </a:pPr>
            <a:endParaRPr lang="en-GB" sz="2400" dirty="0">
              <a:solidFill>
                <a:schemeClr val="bg1"/>
              </a:solidFill>
            </a:endParaRPr>
          </a:p>
          <a:p>
            <a:pPr marL="800100" lvl="1" indent="-342900">
              <a:buAutoNum type="arabicParenR" startAt="2"/>
            </a:pPr>
            <a:r>
              <a:rPr lang="en-GB" sz="2400" dirty="0">
                <a:solidFill>
                  <a:schemeClr val="bg1"/>
                </a:solidFill>
              </a:rPr>
              <a:t>Does geography affect students GCSE outcomes?</a:t>
            </a:r>
          </a:p>
          <a:p>
            <a:pPr marL="800100" lvl="1" indent="-342900">
              <a:buAutoNum type="arabicParenR" startAt="2"/>
            </a:pPr>
            <a:endParaRPr lang="en-GB" sz="2400" dirty="0">
              <a:solidFill>
                <a:schemeClr val="bg1"/>
              </a:solidFill>
            </a:endParaRPr>
          </a:p>
          <a:p>
            <a:pPr marL="800100" lvl="1" indent="-342900">
              <a:buAutoNum type="arabicParenR" startAt="2"/>
            </a:pPr>
            <a:r>
              <a:rPr lang="en-GB" sz="2400" dirty="0">
                <a:solidFill>
                  <a:schemeClr val="bg1"/>
                </a:solidFill>
              </a:rPr>
              <a:t>Was there a difference in GCSE outcomes between state and independent schools during COVID?</a:t>
            </a:r>
          </a:p>
          <a:p>
            <a:pPr marL="800100" lvl="1" indent="-342900">
              <a:buAutoNum type="arabicParenR" startAt="2"/>
            </a:pPr>
            <a:endParaRPr lang="en-GB" sz="2400" dirty="0">
              <a:solidFill>
                <a:schemeClr val="bg1"/>
              </a:solidFill>
            </a:endParaRPr>
          </a:p>
          <a:p>
            <a:pPr marL="800100" lvl="1" indent="-342900">
              <a:buAutoNum type="arabicParenR" startAt="2"/>
            </a:pPr>
            <a:r>
              <a:rPr lang="en-GB" sz="2400" dirty="0">
                <a:solidFill>
                  <a:schemeClr val="bg1"/>
                </a:solidFill>
              </a:rPr>
              <a:t>Are some subjects easier to get a Grade 9 in than others?</a:t>
            </a:r>
          </a:p>
        </p:txBody>
      </p:sp>
    </p:spTree>
    <p:extLst>
      <p:ext uri="{BB962C8B-B14F-4D97-AF65-F5344CB8AC3E}">
        <p14:creationId xmlns:p14="http://schemas.microsoft.com/office/powerpoint/2010/main" val="246690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20450F-BEEF-198F-20DA-3D7AFC9EC5EE}"/>
              </a:ext>
            </a:extLst>
          </p:cNvPr>
          <p:cNvSpPr txBox="1"/>
          <p:nvPr/>
        </p:nvSpPr>
        <p:spPr>
          <a:xfrm>
            <a:off x="400050" y="342900"/>
            <a:ext cx="1072755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data was obtained from:</a:t>
            </a:r>
          </a:p>
          <a:p>
            <a:endParaRPr lang="en-GB" sz="2800" dirty="0"/>
          </a:p>
          <a:p>
            <a:r>
              <a:rPr lang="en-GB" sz="2800" dirty="0">
                <a:hlinkClick r:id="rId2"/>
              </a:rPr>
              <a:t>https://www.gov.uk/government/collections/statistics-gcses-key-stage-4</a:t>
            </a:r>
            <a:endParaRPr lang="en-GB" sz="2800" dirty="0"/>
          </a:p>
          <a:p>
            <a:endParaRPr lang="en-GB" sz="2800" dirty="0"/>
          </a:p>
          <a:p>
            <a:r>
              <a:rPr lang="en-GB" sz="2800" dirty="0">
                <a:hlinkClick r:id="rId3" action="ppaction://hlinkfile"/>
              </a:rPr>
              <a:t>Data files</a:t>
            </a:r>
            <a:endParaRPr lang="en-GB" sz="2800" dirty="0"/>
          </a:p>
          <a:p>
            <a:r>
              <a:rPr lang="en-GB" sz="2800" dirty="0"/>
              <a:t>		</a:t>
            </a:r>
          </a:p>
          <a:p>
            <a:r>
              <a:rPr lang="en-GB" sz="2800" dirty="0">
                <a:hlinkClick r:id="rId4" action="ppaction://hlinkfile"/>
              </a:rPr>
              <a:t>Guidance</a:t>
            </a:r>
            <a:endParaRPr lang="en-GB" sz="2800" dirty="0"/>
          </a:p>
          <a:p>
            <a:r>
              <a:rPr lang="en-GB" sz="2800" dirty="0"/>
              <a:t>		</a:t>
            </a:r>
          </a:p>
          <a:p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05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DA35F6-A83C-4746-9FE0-C2473672C66C}"/>
              </a:ext>
            </a:extLst>
          </p:cNvPr>
          <p:cNvSpPr txBox="1"/>
          <p:nvPr/>
        </p:nvSpPr>
        <p:spPr>
          <a:xfrm>
            <a:off x="676275" y="438150"/>
            <a:ext cx="3785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Before we start ……</a:t>
            </a:r>
          </a:p>
        </p:txBody>
      </p:sp>
    </p:spTree>
    <p:extLst>
      <p:ext uri="{BB962C8B-B14F-4D97-AF65-F5344CB8AC3E}">
        <p14:creationId xmlns:p14="http://schemas.microsoft.com/office/powerpoint/2010/main" val="284291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C54BD3-CC32-1C46-9167-78B23A30D098}"/>
              </a:ext>
            </a:extLst>
          </p:cNvPr>
          <p:cNvSpPr txBox="1"/>
          <p:nvPr/>
        </p:nvSpPr>
        <p:spPr>
          <a:xfrm>
            <a:off x="303796" y="370727"/>
            <a:ext cx="11258551" cy="2893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Attainment 8</a:t>
            </a:r>
            <a:endParaRPr lang="en-GB" sz="28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measure of an individual student’s progress across their 8 best performing subjects which fall into three buckets</a:t>
            </a:r>
            <a:r>
              <a:rPr lang="en-GB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Progress 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</a:t>
            </a:r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 </a:t>
            </a:r>
            <a:r>
              <a:rPr lang="en-GB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GB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students’ progress across 8 subjects. This is a value added measure whereby students’ results are compared to students who had the same prior attainment score at KS2. It uses the same buckets as Attainment 8.</a:t>
            </a:r>
            <a:endParaRPr lang="en-GB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62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307315-49D6-E3DD-57E7-2504C66E510C}"/>
              </a:ext>
            </a:extLst>
          </p:cNvPr>
          <p:cNvSpPr txBox="1"/>
          <p:nvPr/>
        </p:nvSpPr>
        <p:spPr>
          <a:xfrm>
            <a:off x="312938" y="274286"/>
            <a:ext cx="11174768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Buckets</a:t>
            </a:r>
          </a:p>
          <a:p>
            <a:endParaRPr lang="en-GB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Bucket 1: 	English and Maths</a:t>
            </a:r>
          </a:p>
          <a:p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score for Maths and English will be double weighted.</a:t>
            </a:r>
          </a:p>
          <a:p>
            <a:endParaRPr lang="en-GB" sz="2000" kern="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Bucket 2: 	Three highest </a:t>
            </a:r>
            <a:r>
              <a:rPr lang="en-GB" sz="2000" kern="1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Ebacc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subjects, which are as follows: </a:t>
            </a:r>
          </a:p>
          <a:p>
            <a:pPr defTabSz="719138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Separate Sciences </a:t>
            </a:r>
          </a:p>
          <a:p>
            <a:pPr defTabSz="1076325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Core &amp; Additional Sciences </a:t>
            </a:r>
          </a:p>
          <a:p>
            <a:pPr defTabSz="1076325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Computer Science </a:t>
            </a:r>
          </a:p>
          <a:p>
            <a:pPr defTabSz="1076325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History </a:t>
            </a:r>
          </a:p>
          <a:p>
            <a:pPr defTabSz="1076325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Geography </a:t>
            </a:r>
          </a:p>
          <a:p>
            <a:pPr defTabSz="1076325"/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 Languages</a:t>
            </a:r>
          </a:p>
          <a:p>
            <a:endParaRPr lang="en-GB" sz="2000" kern="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Bucket 3:	T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hree ‘</a:t>
            </a:r>
            <a:r>
              <a:rPr lang="en-GB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GB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ther’ subjects in which students have received their highest grades. </a:t>
            </a:r>
            <a:r>
              <a:rPr lang="en-GB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GB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69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4D1552-6B9F-7179-C9A1-D6138D92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05" y="963590"/>
            <a:ext cx="5393695" cy="302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6614B0-190C-5B01-394A-A24F6421701A}"/>
              </a:ext>
            </a:extLst>
          </p:cNvPr>
          <p:cNvSpPr txBox="1"/>
          <p:nvPr/>
        </p:nvSpPr>
        <p:spPr>
          <a:xfrm>
            <a:off x="193964" y="193964"/>
            <a:ext cx="8294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Amy achieved the following grades in her examinations: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40CE9A-9D3F-EBCC-3546-3F0FC8A39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7" y="4174835"/>
            <a:ext cx="9097925" cy="231832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9950C82-AD0B-4840-6F8F-A72F526C9DAB}"/>
              </a:ext>
            </a:extLst>
          </p:cNvPr>
          <p:cNvSpPr/>
          <p:nvPr/>
        </p:nvSpPr>
        <p:spPr>
          <a:xfrm>
            <a:off x="609307" y="5677432"/>
            <a:ext cx="149023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631AB5-944B-9CF6-8C4C-F83166C764F8}"/>
              </a:ext>
            </a:extLst>
          </p:cNvPr>
          <p:cNvSpPr/>
          <p:nvPr/>
        </p:nvSpPr>
        <p:spPr>
          <a:xfrm>
            <a:off x="609307" y="6158755"/>
            <a:ext cx="149023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43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6F1EBD-BFD7-5765-F33B-465A87224805}"/>
              </a:ext>
            </a:extLst>
          </p:cNvPr>
          <p:cNvSpPr txBox="1"/>
          <p:nvPr/>
        </p:nvSpPr>
        <p:spPr>
          <a:xfrm>
            <a:off x="387927" y="295564"/>
            <a:ext cx="612186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Calculating a student’s Progress 8 score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indent="442913"/>
            <a:r>
              <a:rPr lang="en-GB" sz="2400" dirty="0">
                <a:solidFill>
                  <a:schemeClr val="bg1"/>
                </a:solidFill>
              </a:rPr>
              <a:t>Amy’s Attainment 8 score = 67</a:t>
            </a:r>
          </a:p>
          <a:p>
            <a:pPr indent="442913"/>
            <a:endParaRPr lang="en-GB" sz="2400" dirty="0">
              <a:solidFill>
                <a:schemeClr val="bg1"/>
              </a:solidFill>
            </a:endParaRPr>
          </a:p>
          <a:p>
            <a:pPr indent="442913"/>
            <a:r>
              <a:rPr lang="en-GB" sz="2400" dirty="0">
                <a:solidFill>
                  <a:schemeClr val="bg1"/>
                </a:solidFill>
              </a:rPr>
              <a:t>Amy’s estimated Attainment 8 score = 59.95</a:t>
            </a:r>
          </a:p>
          <a:p>
            <a:pPr indent="442913"/>
            <a:endParaRPr lang="en-GB" sz="2400" dirty="0">
              <a:solidFill>
                <a:schemeClr val="bg1"/>
              </a:solidFill>
            </a:endParaRPr>
          </a:p>
          <a:p>
            <a:pPr indent="442913"/>
            <a:r>
              <a:rPr lang="en-GB" sz="2400" dirty="0">
                <a:solidFill>
                  <a:schemeClr val="bg1"/>
                </a:solidFill>
              </a:rPr>
              <a:t>Progress 8 score = (67 – 59.95) / 10 = 0.71</a:t>
            </a:r>
          </a:p>
        </p:txBody>
      </p:sp>
    </p:spTree>
    <p:extLst>
      <p:ext uri="{BB962C8B-B14F-4D97-AF65-F5344CB8AC3E}">
        <p14:creationId xmlns:p14="http://schemas.microsoft.com/office/powerpoint/2010/main" val="105958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322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Nawaz</dc:creator>
  <cp:lastModifiedBy>Mohammed Nawaz</cp:lastModifiedBy>
  <cp:revision>3</cp:revision>
  <dcterms:created xsi:type="dcterms:W3CDTF">2023-11-25T15:56:15Z</dcterms:created>
  <dcterms:modified xsi:type="dcterms:W3CDTF">2023-11-30T19:26:23Z</dcterms:modified>
</cp:coreProperties>
</file>