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  <p:sldId id="257" r:id="rId7"/>
    <p:sldId id="258" r:id="rId8"/>
    <p:sldId id="259" r:id="rId9"/>
    <p:sldId id="260" r:id="rId10"/>
    <p:sldId id="275" r:id="rId11"/>
    <p:sldId id="266" r:id="rId12"/>
    <p:sldId id="267" r:id="rId13"/>
    <p:sldId id="268" r:id="rId14"/>
    <p:sldId id="269" r:id="rId15"/>
    <p:sldId id="276" r:id="rId16"/>
    <p:sldId id="273" r:id="rId17"/>
    <p:sldId id="271" r:id="rId18"/>
    <p:sldId id="274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1D1B-104F-A9C3-FE4E-9C8F9AB6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3713-C502-B998-2BE5-F4955A51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14A8-185A-F863-B4CB-94D73DD5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F81F-84EF-64C6-D47B-C17C233D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F444-F415-0ADA-F404-7EC3FB6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7BA8-2B8D-B5F5-9221-E098BDAF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AE58-7853-6018-D328-0F225AE2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14CE-931C-8CB7-3D94-1347BE79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8673-DE6F-E3A2-0601-B452D822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E672-D21E-488E-878F-E2616C16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9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9D579-CE96-D18E-7D63-1FED8E78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CD79-8DFF-809D-76F1-67480DB2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9241-0CC8-CBA5-0CDE-975028AF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5772-3121-37F5-3A35-D53447CC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6B60A-DF11-7B4E-E632-3E320F4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31C-C897-CEE8-3DF2-35C96C89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70F6-51D3-B4AB-919F-F67B11D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EA73-D1CD-F30B-0A4F-6B247C8B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BCC8-D622-7B20-A37D-A6EDD405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DE1C-50DE-67DC-FF38-6BF03F90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8A6-648E-0FB4-2BFE-BA7473D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C4A1-6409-4F26-FC15-E7AE0140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4C3C-41E3-084D-F62E-2B7DFF5F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FC11-7DDA-1F48-6BC6-98736B06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2403-A41A-2256-37A9-5B9FE7B9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BB0-0B80-555E-A165-DCF8515C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C326-7CEF-2D69-8510-D7F409F28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3000-1CC7-6542-4F2C-70C3D666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EA03-AABE-5FA6-1A5E-6BC85CA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DB49-375B-17B9-17C8-583C948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ECDD-9F66-A2F6-7038-127D551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E15D-B9DE-5F09-FE68-52C6122F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DC88-8D26-EA09-3911-BB91B32F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3564-A0E3-94B4-EF00-ED0652B4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D19D6-14B9-3A73-16EE-0E0ADEC8E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D0D0-30B6-B184-02E2-758379452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62178-1775-FB0F-8D32-DC60E8C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C2133-ECDF-E964-CAED-8FEB8D6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0700-DA95-CE44-EA75-E3D8A8AB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1587-B4B3-D83A-B812-5A459CAC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6D609-DCC6-A269-4FE9-315E0BF5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254D0-FA2A-5B47-81F5-4C9A9BD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40FB-D6EB-181C-4EE3-E862A108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FB003-DB87-C217-15C6-935300D0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DB71F-FCB0-F3FA-6BCE-5C7EAECF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C9FE-1D5A-AAEB-A4CC-563D2C17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AFAF-C0F8-A966-F0D0-D548C72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3918-2210-772F-A9B0-A46D217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715E9-0B27-C8A9-DFD3-A67D3418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9C98-1366-EE6D-0D13-5391824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F588-3DCD-8D02-ECB8-7BC930F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0D8E-91CB-E403-00FD-F8BBABC7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26CF-C650-FE6E-7784-C3280211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23F95-13BF-C56D-1F1B-65169A590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ED18-A367-3DDC-3514-AF206789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459E-EC92-7DF1-ABC2-434038FB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2C90-63E8-D526-B81C-0B38783C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3F1F-EA8C-18F6-51E5-3C27C3B0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5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A2B6-2209-E94B-5E82-258C53C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0E0F-44DB-FE22-1213-995A9197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5E54-BD19-F4D1-2BB2-C8397BE1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55AE-0D0F-8F9E-C895-E760B005F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37F2-032C-C738-0691-239B91F3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Graphs/Tukey_summary_of_all_groups.csv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ata_analytics_course\Gits\Project-1-Examination-Analysis\Data" TargetMode="External"/><Relationship Id="rId2" Type="http://schemas.openxmlformats.org/officeDocument/2006/relationships/hyperlink" Target="https://www.gov.uk/government/collections/statistics-gcses-key-stage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data_analytics_course\Gits\Project-1-Examination-Analysis\Data\data-guida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109EB-EC60-14C5-E59C-BA69F44C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35" y="1009638"/>
            <a:ext cx="5045376" cy="5653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069C2-6C02-5140-126C-9DACBE0C5CD3}"/>
              </a:ext>
            </a:extLst>
          </p:cNvPr>
          <p:cNvSpPr txBox="1">
            <a:spLocks/>
          </p:cNvSpPr>
          <p:nvPr/>
        </p:nvSpPr>
        <p:spPr>
          <a:xfrm>
            <a:off x="120073" y="130360"/>
            <a:ext cx="11942617" cy="6270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Choice of Topic </a:t>
            </a:r>
          </a:p>
        </p:txBody>
      </p:sp>
    </p:spTree>
    <p:extLst>
      <p:ext uri="{BB962C8B-B14F-4D97-AF65-F5344CB8AC3E}">
        <p14:creationId xmlns:p14="http://schemas.microsoft.com/office/powerpoint/2010/main" val="20397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F2EEAC-09DE-ECD3-B900-2383FDE1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34218"/>
            <a:ext cx="11859491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Q1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6633F-CBFC-8545-6B3B-F2179BE59A18}"/>
              </a:ext>
            </a:extLst>
          </p:cNvPr>
          <p:cNvSpPr txBox="1"/>
          <p:nvPr/>
        </p:nvSpPr>
        <p:spPr>
          <a:xfrm>
            <a:off x="-83128" y="1177744"/>
            <a:ext cx="118594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3200" dirty="0">
                <a:solidFill>
                  <a:schemeClr val="bg1"/>
                </a:solidFill>
              </a:rPr>
              <a:t>What effect do gender, ethnicity and social class have on GCSE outcomes?</a:t>
            </a:r>
          </a:p>
        </p:txBody>
      </p:sp>
    </p:spTree>
    <p:extLst>
      <p:ext uri="{BB962C8B-B14F-4D97-AF65-F5344CB8AC3E}">
        <p14:creationId xmlns:p14="http://schemas.microsoft.com/office/powerpoint/2010/main" val="2177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457C-EE58-0F09-2A26-FF2A2A5D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28" y="111889"/>
            <a:ext cx="11860562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Gender Analysis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7E180D-E018-D887-1FEE-A62561F1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9" y="757382"/>
            <a:ext cx="5893871" cy="29365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34FFC7-88BA-DFCA-7274-D6E130DC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8" y="3775291"/>
            <a:ext cx="5893871" cy="2893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726E76-04D4-14ED-1716-A1D5F4123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34" y="757382"/>
            <a:ext cx="5828156" cy="29140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633629-FB50-E24B-2F43-286BD8A29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34" y="3764789"/>
            <a:ext cx="5828156" cy="2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B61D62-072D-8DC8-1A1F-A669A906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0" y="143082"/>
            <a:ext cx="11871508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Ethnicity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60494F-1178-1942-0BD0-AE1E8604B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0" y="831270"/>
            <a:ext cx="5923290" cy="2930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5D67EF-B98A-C6E9-8871-DE6FD2C31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0" y="3854842"/>
            <a:ext cx="5923290" cy="28874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FCB9F2-5B1B-D77B-15EC-16D0D78DE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3" y="3854842"/>
            <a:ext cx="5923290" cy="29151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2D3A94E-CC02-3345-2BA8-3CE2AFFB2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3" y="831269"/>
            <a:ext cx="5923290" cy="29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FD02AD-F6B7-7447-7C4A-B6B5CDC5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31" y="138556"/>
            <a:ext cx="11763951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Social Class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6CAF88-BF03-AFC3-2A3A-1F5A77FFA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1" y="853520"/>
            <a:ext cx="5926569" cy="28593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8381D5-F249-5060-1231-0A2AF84E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3" y="3809012"/>
            <a:ext cx="5926569" cy="28207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760A7F-75A1-12B1-9241-BBD056E4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09" y="853520"/>
            <a:ext cx="5682673" cy="28413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23A5E8-AB9E-71AD-0567-43B8F3344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5" y="3790085"/>
            <a:ext cx="5682673" cy="28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3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F892F5-91D3-0A78-1D2C-03E5D997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98" y="115746"/>
            <a:ext cx="11952804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Social Class and Ethnicity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EE8C4-C5AC-ADAA-E47E-BEB2D0853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757382"/>
            <a:ext cx="5864317" cy="2885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77353-E89A-0FE6-3860-9153FE1D4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87" y="757382"/>
            <a:ext cx="5864315" cy="288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38E65D-C40C-3DE8-8B72-712763AA1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3713018"/>
            <a:ext cx="5864315" cy="2858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D41A4-D46A-ABCA-9F19-C143DDFB6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86" y="3713018"/>
            <a:ext cx="5864316" cy="28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59E6C-21C1-76AF-E867-AD1B578A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98" y="115746"/>
            <a:ext cx="11952804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Box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7D1EA-32C3-2A45-C108-DDC6F81E9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31" y="3589708"/>
            <a:ext cx="4043686" cy="3032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A7851-344E-F839-15D9-1CAAB3DFA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17" y="864981"/>
            <a:ext cx="4043685" cy="3032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8D062-5E2F-B65D-BEF4-9638AB862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864981"/>
            <a:ext cx="4043685" cy="30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2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6803A-ED6F-6249-0FA7-146D6C1A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4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 err="1"/>
              <a:t>Annova</a:t>
            </a:r>
            <a:r>
              <a:rPr lang="en-GB" b="1" dirty="0"/>
              <a:t> Test on Gender, Ethnicity and Class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D44467-EC1C-3E32-B9C6-63BF2BA00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33524"/>
              </p:ext>
            </p:extLst>
          </p:nvPr>
        </p:nvGraphicFramePr>
        <p:xfrm>
          <a:off x="1773381" y="1403927"/>
          <a:ext cx="8201892" cy="247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946">
                  <a:extLst>
                    <a:ext uri="{9D8B030D-6E8A-4147-A177-3AD203B41FA5}">
                      <a16:colId xmlns:a16="http://schemas.microsoft.com/office/drawing/2014/main" val="3999147665"/>
                    </a:ext>
                  </a:extLst>
                </a:gridCol>
                <a:gridCol w="4100946">
                  <a:extLst>
                    <a:ext uri="{9D8B030D-6E8A-4147-A177-3AD203B41FA5}">
                      <a16:colId xmlns:a16="http://schemas.microsoft.com/office/drawing/2014/main" val="1214580130"/>
                    </a:ext>
                  </a:extLst>
                </a:gridCol>
              </a:tblGrid>
              <a:tr h="597477">
                <a:tc>
                  <a:txBody>
                    <a:bodyPr/>
                    <a:lstStyle/>
                    <a:p>
                      <a:pPr lvl="1" algn="l"/>
                      <a:endParaRPr lang="en-GB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34811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0.004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515667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Ethnicity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0.0006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0146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Free school meals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4.0 x 10</a:t>
                      </a:r>
                      <a:r>
                        <a:rPr lang="en-GB" sz="2800" b="0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2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6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99941-8C9D-525F-365F-5F921600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013" y="1301728"/>
            <a:ext cx="4444378" cy="2170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4AB8A-4FC2-4EFE-804D-6059488C6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9" y="1301728"/>
            <a:ext cx="7090906" cy="4254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995D7C-06AE-175C-5E38-FA51089F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3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Tukey Test on Gender, Ethnicity and Class</a:t>
            </a:r>
          </a:p>
        </p:txBody>
      </p:sp>
    </p:spTree>
    <p:extLst>
      <p:ext uri="{BB962C8B-B14F-4D97-AF65-F5344CB8AC3E}">
        <p14:creationId xmlns:p14="http://schemas.microsoft.com/office/powerpoint/2010/main" val="290799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3B1A0-3587-1F6A-A119-6DCD39B1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3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Tukey Test on All Combinations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6988A-4A34-8BCB-903B-7DA2B8D7E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1" y="863769"/>
            <a:ext cx="10400146" cy="5850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60F78-8FB9-5CF2-4298-48187622B314}"/>
              </a:ext>
            </a:extLst>
          </p:cNvPr>
          <p:cNvSpPr txBox="1"/>
          <p:nvPr/>
        </p:nvSpPr>
        <p:spPr>
          <a:xfrm>
            <a:off x="11083636" y="104370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 action="ppaction://hlinkfile"/>
              </a:rPr>
              <a:t>Link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5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45BCE8-B494-0879-6A7D-843A72B4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3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Q1.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5B747-AF67-7FF0-F4A1-21B547EA6C99}"/>
              </a:ext>
            </a:extLst>
          </p:cNvPr>
          <p:cNvSpPr txBox="1"/>
          <p:nvPr/>
        </p:nvSpPr>
        <p:spPr>
          <a:xfrm>
            <a:off x="184727" y="997527"/>
            <a:ext cx="11813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Gender, ethnicity and social class all have an effect on GCSE outcomes but the largest effect is due to social class.</a:t>
            </a:r>
          </a:p>
        </p:txBody>
      </p:sp>
    </p:spTree>
    <p:extLst>
      <p:ext uri="{BB962C8B-B14F-4D97-AF65-F5344CB8AC3E}">
        <p14:creationId xmlns:p14="http://schemas.microsoft.com/office/powerpoint/2010/main" val="394999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06C7-3673-B500-662D-71705102F571}"/>
              </a:ext>
            </a:extLst>
          </p:cNvPr>
          <p:cNvSpPr txBox="1"/>
          <p:nvPr/>
        </p:nvSpPr>
        <p:spPr>
          <a:xfrm>
            <a:off x="1095793" y="619125"/>
            <a:ext cx="97920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An Analysis of GCSE Examination Results in England</a:t>
            </a:r>
          </a:p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By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Mohammed Nawaz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Elcin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Imanci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Yuk Hang Hui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Kashfi</a:t>
            </a:r>
            <a:r>
              <a:rPr lang="en-GB" sz="2400" dirty="0">
                <a:solidFill>
                  <a:schemeClr val="bg1"/>
                </a:solidFill>
              </a:rPr>
              <a:t> Khalid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Muse Amin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Adel Mahmud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D7C4F-5846-C17B-155D-3E35CB7C06DF}"/>
              </a:ext>
            </a:extLst>
          </p:cNvPr>
          <p:cNvSpPr txBox="1">
            <a:spLocks/>
          </p:cNvSpPr>
          <p:nvPr/>
        </p:nvSpPr>
        <p:spPr>
          <a:xfrm>
            <a:off x="152400" y="147781"/>
            <a:ext cx="11887200" cy="5911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4680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66B059-F6A1-82A3-36D9-5BFF24FB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89" y="568895"/>
            <a:ext cx="5629702" cy="532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14D65-C32E-8A44-1A66-1CB756F6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4" y="568896"/>
            <a:ext cx="5521682" cy="53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27568-0072-741C-5E8B-D1AAC0C007E2}"/>
              </a:ext>
            </a:extLst>
          </p:cNvPr>
          <p:cNvSpPr txBox="1"/>
          <p:nvPr/>
        </p:nvSpPr>
        <p:spPr>
          <a:xfrm>
            <a:off x="257176" y="1343602"/>
            <a:ext cx="11934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arenR"/>
            </a:pPr>
            <a:r>
              <a:rPr lang="en-GB" sz="2400" dirty="0">
                <a:solidFill>
                  <a:schemeClr val="bg1"/>
                </a:solidFill>
              </a:rPr>
              <a:t>How do gender, ethnicity and social class affect GCSE outcomes?</a:t>
            </a:r>
          </a:p>
          <a:p>
            <a:pPr marL="800100" lvl="1" indent="-342900">
              <a:buAutoNum type="arabicParenR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Is there a gender difference in the subjects that students take for their GCSEs?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the type of school attended affect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geography affect students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Was there a difference in GCSE outcomes between state and independent schools during COVID?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Are some subjects easier to get a Grade 9 in than others?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D86ADA-C83D-4188-7EAD-8FC2624A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95015"/>
            <a:ext cx="11822545" cy="590076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sz="4400" b="1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4669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0450F-BEEF-198F-20DA-3D7AFC9EC5EE}"/>
              </a:ext>
            </a:extLst>
          </p:cNvPr>
          <p:cNvSpPr txBox="1"/>
          <p:nvPr/>
        </p:nvSpPr>
        <p:spPr>
          <a:xfrm>
            <a:off x="427759" y="1211119"/>
            <a:ext cx="10727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 was obtained from: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https://www.gov.uk/government/collections/statistics-gcses-key-stage-4</a:t>
            </a:r>
            <a:endParaRPr lang="en-GB" sz="2800" dirty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files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		</a:t>
            </a:r>
          </a:p>
          <a:p>
            <a:r>
              <a:rPr lang="en-GB" sz="2800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Guidance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/>
              <a:t>		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1C4A9-3793-9901-922D-E67279AB5E0B}"/>
              </a:ext>
            </a:extLst>
          </p:cNvPr>
          <p:cNvSpPr txBox="1">
            <a:spLocks/>
          </p:cNvSpPr>
          <p:nvPr/>
        </p:nvSpPr>
        <p:spPr>
          <a:xfrm>
            <a:off x="143164" y="130360"/>
            <a:ext cx="11905672" cy="590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17590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DA35F6-A83C-4746-9FE0-C2473672C66C}"/>
              </a:ext>
            </a:extLst>
          </p:cNvPr>
          <p:cNvSpPr txBox="1"/>
          <p:nvPr/>
        </p:nvSpPr>
        <p:spPr>
          <a:xfrm>
            <a:off x="676275" y="438150"/>
            <a:ext cx="378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Before we start ……</a:t>
            </a:r>
          </a:p>
        </p:txBody>
      </p:sp>
    </p:spTree>
    <p:extLst>
      <p:ext uri="{BB962C8B-B14F-4D97-AF65-F5344CB8AC3E}">
        <p14:creationId xmlns:p14="http://schemas.microsoft.com/office/powerpoint/2010/main" val="28429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54BD3-CC32-1C46-9167-78B23A30D098}"/>
              </a:ext>
            </a:extLst>
          </p:cNvPr>
          <p:cNvSpPr txBox="1"/>
          <p:nvPr/>
        </p:nvSpPr>
        <p:spPr>
          <a:xfrm>
            <a:off x="285323" y="1275891"/>
            <a:ext cx="11258551" cy="289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Attainment 8</a:t>
            </a:r>
            <a:endParaRPr lang="en-GB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measure of an individual student’s progress across their 8 best performing subjects which fall into three buckets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students’ progress across 8 subjects. This is a value added measure whereby students’ results are compared to students who had the same prior attainment score at KS2. It uses the same buckets as Attainment 8.</a:t>
            </a: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3E7C6-C47A-5C68-55D8-408B01C0513B}"/>
              </a:ext>
            </a:extLst>
          </p:cNvPr>
          <p:cNvSpPr txBox="1">
            <a:spLocks/>
          </p:cNvSpPr>
          <p:nvPr/>
        </p:nvSpPr>
        <p:spPr>
          <a:xfrm>
            <a:off x="184727" y="195015"/>
            <a:ext cx="11841018" cy="5900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Measures of Success in Education</a:t>
            </a:r>
          </a:p>
        </p:txBody>
      </p:sp>
    </p:spTree>
    <p:extLst>
      <p:ext uri="{BB962C8B-B14F-4D97-AF65-F5344CB8AC3E}">
        <p14:creationId xmlns:p14="http://schemas.microsoft.com/office/powerpoint/2010/main" val="428662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307315-49D6-E3DD-57E7-2504C66E510C}"/>
              </a:ext>
            </a:extLst>
          </p:cNvPr>
          <p:cNvSpPr txBox="1"/>
          <p:nvPr/>
        </p:nvSpPr>
        <p:spPr>
          <a:xfrm>
            <a:off x="312938" y="1133268"/>
            <a:ext cx="1117476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1: 	English and Maths</a:t>
            </a: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score for Maths and English will be double weighted.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2: 	Three highest </a:t>
            </a:r>
            <a:r>
              <a:rPr lang="en-GB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Ebacc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subjects, which are as follows: </a:t>
            </a:r>
          </a:p>
          <a:p>
            <a:pPr defTabSz="719138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Separate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Core &amp; Additional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Computer Science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History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Geography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Languages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Bucket 3:	T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hree ‘</a:t>
            </a:r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ther’ subjects in which students have received their highest grades. 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62789-F15B-F071-7C90-9F4E6F561643}"/>
              </a:ext>
            </a:extLst>
          </p:cNvPr>
          <p:cNvSpPr txBox="1">
            <a:spLocks/>
          </p:cNvSpPr>
          <p:nvPr/>
        </p:nvSpPr>
        <p:spPr>
          <a:xfrm>
            <a:off x="240144" y="195015"/>
            <a:ext cx="11748655" cy="5900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Buckets for Subjects</a:t>
            </a:r>
          </a:p>
        </p:txBody>
      </p:sp>
    </p:spTree>
    <p:extLst>
      <p:ext uri="{BB962C8B-B14F-4D97-AF65-F5344CB8AC3E}">
        <p14:creationId xmlns:p14="http://schemas.microsoft.com/office/powerpoint/2010/main" val="242969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D1552-6B9F-7179-C9A1-D6138D9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7" y="1348585"/>
            <a:ext cx="4664606" cy="2620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614B0-190C-5B01-394A-A24F6421701A}"/>
              </a:ext>
            </a:extLst>
          </p:cNvPr>
          <p:cNvSpPr txBox="1"/>
          <p:nvPr/>
        </p:nvSpPr>
        <p:spPr>
          <a:xfrm>
            <a:off x="203200" y="675989"/>
            <a:ext cx="829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Amy achieved the following grades in her examinations: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0CE9A-9D3F-EBCC-3546-3F0FC8A3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7" y="4145227"/>
            <a:ext cx="9097925" cy="23183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950C82-AD0B-4840-6F8F-A72F526C9DAB}"/>
              </a:ext>
            </a:extLst>
          </p:cNvPr>
          <p:cNvSpPr/>
          <p:nvPr/>
        </p:nvSpPr>
        <p:spPr>
          <a:xfrm>
            <a:off x="609307" y="5677432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631AB5-944B-9CF6-8C4C-F83166C764F8}"/>
              </a:ext>
            </a:extLst>
          </p:cNvPr>
          <p:cNvSpPr/>
          <p:nvPr/>
        </p:nvSpPr>
        <p:spPr>
          <a:xfrm>
            <a:off x="609307" y="6158755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72816-F9AB-CA93-9F24-133EF0B61110}"/>
              </a:ext>
            </a:extLst>
          </p:cNvPr>
          <p:cNvSpPr txBox="1"/>
          <p:nvPr/>
        </p:nvSpPr>
        <p:spPr>
          <a:xfrm>
            <a:off x="6289964" y="1822142"/>
            <a:ext cx="3140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GCSEs are graded from 1 to 9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965BE0-FA75-D027-DE78-D0A52BAB6F28}"/>
              </a:ext>
            </a:extLst>
          </p:cNvPr>
          <p:cNvSpPr txBox="1">
            <a:spLocks/>
          </p:cNvSpPr>
          <p:nvPr/>
        </p:nvSpPr>
        <p:spPr>
          <a:xfrm>
            <a:off x="101601" y="85913"/>
            <a:ext cx="11961090" cy="5900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An</a:t>
            </a:r>
            <a:r>
              <a:rPr lang="en-GB" sz="4400" b="1" dirty="0">
                <a:solidFill>
                  <a:schemeClr val="bg1"/>
                </a:solidFill>
              </a:rPr>
              <a:t> </a:t>
            </a:r>
            <a:r>
              <a:rPr lang="en-GB" sz="4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9743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F1EBD-BFD7-5765-F33B-465A87224805}"/>
              </a:ext>
            </a:extLst>
          </p:cNvPr>
          <p:cNvSpPr txBox="1"/>
          <p:nvPr/>
        </p:nvSpPr>
        <p:spPr>
          <a:xfrm>
            <a:off x="387927" y="295564"/>
            <a:ext cx="61218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Calculating a student’s Progress 8 score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Attainment 8 score = 67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estimated Attainment 8 score = 59.95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Progress 8 score = (67 – 59.95) / 10 = 0.71</a:t>
            </a:r>
          </a:p>
        </p:txBody>
      </p:sp>
    </p:spTree>
    <p:extLst>
      <p:ext uri="{BB962C8B-B14F-4D97-AF65-F5344CB8AC3E}">
        <p14:creationId xmlns:p14="http://schemas.microsoft.com/office/powerpoint/2010/main" val="10595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432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Q1 Analysis</vt:lpstr>
      <vt:lpstr>Gender Analysis</vt:lpstr>
      <vt:lpstr>Ethnicity Analysis</vt:lpstr>
      <vt:lpstr>Social Class Analysis</vt:lpstr>
      <vt:lpstr>Social Class and Ethnicity Analysis</vt:lpstr>
      <vt:lpstr>Box Plots</vt:lpstr>
      <vt:lpstr>Annova Test on Gender, Ethnicity and Class</vt:lpstr>
      <vt:lpstr>Tukey Test on Gender, Ethnicity and Class</vt:lpstr>
      <vt:lpstr>Tukey Test on All Combinations</vt:lpstr>
      <vt:lpstr>Q1.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Nawaz</dc:creator>
  <cp:lastModifiedBy>Mohammed Nawaz</cp:lastModifiedBy>
  <cp:revision>9</cp:revision>
  <dcterms:created xsi:type="dcterms:W3CDTF">2023-11-25T15:56:15Z</dcterms:created>
  <dcterms:modified xsi:type="dcterms:W3CDTF">2023-12-04T12:51:11Z</dcterms:modified>
</cp:coreProperties>
</file>