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2" r:id="rId3"/>
    <p:sldId id="263" r:id="rId4"/>
    <p:sldId id="265" r:id="rId5"/>
    <p:sldId id="264" r:id="rId6"/>
    <p:sldId id="257" r:id="rId7"/>
    <p:sldId id="258" r:id="rId8"/>
    <p:sldId id="259" r:id="rId9"/>
    <p:sldId id="260" r:id="rId10"/>
    <p:sldId id="275" r:id="rId11"/>
    <p:sldId id="266" r:id="rId12"/>
    <p:sldId id="267" r:id="rId13"/>
    <p:sldId id="268" r:id="rId14"/>
    <p:sldId id="269" r:id="rId15"/>
    <p:sldId id="276" r:id="rId16"/>
    <p:sldId id="273" r:id="rId17"/>
    <p:sldId id="271" r:id="rId18"/>
    <p:sldId id="274" r:id="rId19"/>
    <p:sldId id="272" r:id="rId20"/>
    <p:sldId id="270" r:id="rId21"/>
    <p:sldId id="277" r:id="rId22"/>
    <p:sldId id="256"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04" d="100"/>
          <a:sy n="104" d="100"/>
        </p:scale>
        <p:origin x="678"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51D1B-104F-A9C3-FE4E-9C8F9AB674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F9B3713-C502-B998-2BE5-F4955A5194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47B14A8-185A-F863-B4CB-94D73DD5B426}"/>
              </a:ext>
            </a:extLst>
          </p:cNvPr>
          <p:cNvSpPr>
            <a:spLocks noGrp="1"/>
          </p:cNvSpPr>
          <p:nvPr>
            <p:ph type="dt" sz="half" idx="10"/>
          </p:nvPr>
        </p:nvSpPr>
        <p:spPr/>
        <p:txBody>
          <a:bodyPr/>
          <a:lstStyle/>
          <a:p>
            <a:fld id="{7AA4B683-9643-448A-92E1-C6392E401B19}" type="datetimeFigureOut">
              <a:rPr lang="en-GB" smtClean="0"/>
              <a:t>04/12/2023</a:t>
            </a:fld>
            <a:endParaRPr lang="en-GB"/>
          </a:p>
        </p:txBody>
      </p:sp>
      <p:sp>
        <p:nvSpPr>
          <p:cNvPr id="5" name="Footer Placeholder 4">
            <a:extLst>
              <a:ext uri="{FF2B5EF4-FFF2-40B4-BE49-F238E27FC236}">
                <a16:creationId xmlns:a16="http://schemas.microsoft.com/office/drawing/2014/main" id="{A4E2F81F-84EF-64C6-D47B-C17C233DFDD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460F444-F415-0ADA-F404-7EC3FB64D7F3}"/>
              </a:ext>
            </a:extLst>
          </p:cNvPr>
          <p:cNvSpPr>
            <a:spLocks noGrp="1"/>
          </p:cNvSpPr>
          <p:nvPr>
            <p:ph type="sldNum" sz="quarter" idx="12"/>
          </p:nvPr>
        </p:nvSpPr>
        <p:spPr/>
        <p:txBody>
          <a:bodyPr/>
          <a:lstStyle/>
          <a:p>
            <a:fld id="{8C44738D-C38C-431A-9ACB-0FD8B619B28D}" type="slidenum">
              <a:rPr lang="en-GB" smtClean="0"/>
              <a:t>‹#›</a:t>
            </a:fld>
            <a:endParaRPr lang="en-GB"/>
          </a:p>
        </p:txBody>
      </p:sp>
    </p:spTree>
    <p:extLst>
      <p:ext uri="{BB962C8B-B14F-4D97-AF65-F5344CB8AC3E}">
        <p14:creationId xmlns:p14="http://schemas.microsoft.com/office/powerpoint/2010/main" val="2081355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E7BA8-2B8D-B5F5-9221-E098BDAF932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626AE58-7853-6018-D328-0F225AE24A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70B14CE-931C-8CB7-3D94-1347BE79F6EA}"/>
              </a:ext>
            </a:extLst>
          </p:cNvPr>
          <p:cNvSpPr>
            <a:spLocks noGrp="1"/>
          </p:cNvSpPr>
          <p:nvPr>
            <p:ph type="dt" sz="half" idx="10"/>
          </p:nvPr>
        </p:nvSpPr>
        <p:spPr/>
        <p:txBody>
          <a:bodyPr/>
          <a:lstStyle/>
          <a:p>
            <a:fld id="{7AA4B683-9643-448A-92E1-C6392E401B19}" type="datetimeFigureOut">
              <a:rPr lang="en-GB" smtClean="0"/>
              <a:t>04/12/2023</a:t>
            </a:fld>
            <a:endParaRPr lang="en-GB"/>
          </a:p>
        </p:txBody>
      </p:sp>
      <p:sp>
        <p:nvSpPr>
          <p:cNvPr id="5" name="Footer Placeholder 4">
            <a:extLst>
              <a:ext uri="{FF2B5EF4-FFF2-40B4-BE49-F238E27FC236}">
                <a16:creationId xmlns:a16="http://schemas.microsoft.com/office/drawing/2014/main" id="{78CF8673-DE6F-E3A2-0601-B452D8229AF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CF7E672-D21E-488E-878F-E2616C163583}"/>
              </a:ext>
            </a:extLst>
          </p:cNvPr>
          <p:cNvSpPr>
            <a:spLocks noGrp="1"/>
          </p:cNvSpPr>
          <p:nvPr>
            <p:ph type="sldNum" sz="quarter" idx="12"/>
          </p:nvPr>
        </p:nvSpPr>
        <p:spPr/>
        <p:txBody>
          <a:bodyPr/>
          <a:lstStyle/>
          <a:p>
            <a:fld id="{8C44738D-C38C-431A-9ACB-0FD8B619B28D}" type="slidenum">
              <a:rPr lang="en-GB" smtClean="0"/>
              <a:t>‹#›</a:t>
            </a:fld>
            <a:endParaRPr lang="en-GB"/>
          </a:p>
        </p:txBody>
      </p:sp>
    </p:spTree>
    <p:extLst>
      <p:ext uri="{BB962C8B-B14F-4D97-AF65-F5344CB8AC3E}">
        <p14:creationId xmlns:p14="http://schemas.microsoft.com/office/powerpoint/2010/main" val="4205795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C9D579-CE96-D18E-7D63-1FED8E78C18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608CD79-8DFF-809D-76F1-67480DB27B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F829241-0CC8-CBA5-0CDE-975028AF2FA8}"/>
              </a:ext>
            </a:extLst>
          </p:cNvPr>
          <p:cNvSpPr>
            <a:spLocks noGrp="1"/>
          </p:cNvSpPr>
          <p:nvPr>
            <p:ph type="dt" sz="half" idx="10"/>
          </p:nvPr>
        </p:nvSpPr>
        <p:spPr/>
        <p:txBody>
          <a:bodyPr/>
          <a:lstStyle/>
          <a:p>
            <a:fld id="{7AA4B683-9643-448A-92E1-C6392E401B19}" type="datetimeFigureOut">
              <a:rPr lang="en-GB" smtClean="0"/>
              <a:t>04/12/2023</a:t>
            </a:fld>
            <a:endParaRPr lang="en-GB"/>
          </a:p>
        </p:txBody>
      </p:sp>
      <p:sp>
        <p:nvSpPr>
          <p:cNvPr id="5" name="Footer Placeholder 4">
            <a:extLst>
              <a:ext uri="{FF2B5EF4-FFF2-40B4-BE49-F238E27FC236}">
                <a16:creationId xmlns:a16="http://schemas.microsoft.com/office/drawing/2014/main" id="{80515772-3121-37F5-3A35-D53447CC657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306B60A-DF11-7B4E-E632-3E320F4FD913}"/>
              </a:ext>
            </a:extLst>
          </p:cNvPr>
          <p:cNvSpPr>
            <a:spLocks noGrp="1"/>
          </p:cNvSpPr>
          <p:nvPr>
            <p:ph type="sldNum" sz="quarter" idx="12"/>
          </p:nvPr>
        </p:nvSpPr>
        <p:spPr/>
        <p:txBody>
          <a:bodyPr/>
          <a:lstStyle/>
          <a:p>
            <a:fld id="{8C44738D-C38C-431A-9ACB-0FD8B619B28D}" type="slidenum">
              <a:rPr lang="en-GB" smtClean="0"/>
              <a:t>‹#›</a:t>
            </a:fld>
            <a:endParaRPr lang="en-GB"/>
          </a:p>
        </p:txBody>
      </p:sp>
    </p:spTree>
    <p:extLst>
      <p:ext uri="{BB962C8B-B14F-4D97-AF65-F5344CB8AC3E}">
        <p14:creationId xmlns:p14="http://schemas.microsoft.com/office/powerpoint/2010/main" val="3969775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7931C-C897-CEE8-3DF2-35C96C89329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6A370F6-51D3-B4AB-919F-F67B11DD99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7EAEA73-D1CD-F30B-0A4F-6B247C8B7B84}"/>
              </a:ext>
            </a:extLst>
          </p:cNvPr>
          <p:cNvSpPr>
            <a:spLocks noGrp="1"/>
          </p:cNvSpPr>
          <p:nvPr>
            <p:ph type="dt" sz="half" idx="10"/>
          </p:nvPr>
        </p:nvSpPr>
        <p:spPr/>
        <p:txBody>
          <a:bodyPr/>
          <a:lstStyle/>
          <a:p>
            <a:fld id="{7AA4B683-9643-448A-92E1-C6392E401B19}" type="datetimeFigureOut">
              <a:rPr lang="en-GB" smtClean="0"/>
              <a:t>04/12/2023</a:t>
            </a:fld>
            <a:endParaRPr lang="en-GB"/>
          </a:p>
        </p:txBody>
      </p:sp>
      <p:sp>
        <p:nvSpPr>
          <p:cNvPr id="5" name="Footer Placeholder 4">
            <a:extLst>
              <a:ext uri="{FF2B5EF4-FFF2-40B4-BE49-F238E27FC236}">
                <a16:creationId xmlns:a16="http://schemas.microsoft.com/office/drawing/2014/main" id="{B193BCC8-D622-7B20-A37D-A6EDD40594D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51FDE1C-50DE-67DC-FF38-6BF03F902723}"/>
              </a:ext>
            </a:extLst>
          </p:cNvPr>
          <p:cNvSpPr>
            <a:spLocks noGrp="1"/>
          </p:cNvSpPr>
          <p:nvPr>
            <p:ph type="sldNum" sz="quarter" idx="12"/>
          </p:nvPr>
        </p:nvSpPr>
        <p:spPr/>
        <p:txBody>
          <a:bodyPr/>
          <a:lstStyle/>
          <a:p>
            <a:fld id="{8C44738D-C38C-431A-9ACB-0FD8B619B28D}" type="slidenum">
              <a:rPr lang="en-GB" smtClean="0"/>
              <a:t>‹#›</a:t>
            </a:fld>
            <a:endParaRPr lang="en-GB"/>
          </a:p>
        </p:txBody>
      </p:sp>
    </p:spTree>
    <p:extLst>
      <p:ext uri="{BB962C8B-B14F-4D97-AF65-F5344CB8AC3E}">
        <p14:creationId xmlns:p14="http://schemas.microsoft.com/office/powerpoint/2010/main" val="4175629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788A6-648E-0FB4-2BFE-BA7473D73A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CE5C4A1-6409-4F26-FC15-E7AE014006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9F4C3C-41E3-084D-F62E-2B7DFF5FB737}"/>
              </a:ext>
            </a:extLst>
          </p:cNvPr>
          <p:cNvSpPr>
            <a:spLocks noGrp="1"/>
          </p:cNvSpPr>
          <p:nvPr>
            <p:ph type="dt" sz="half" idx="10"/>
          </p:nvPr>
        </p:nvSpPr>
        <p:spPr/>
        <p:txBody>
          <a:bodyPr/>
          <a:lstStyle/>
          <a:p>
            <a:fld id="{7AA4B683-9643-448A-92E1-C6392E401B19}" type="datetimeFigureOut">
              <a:rPr lang="en-GB" smtClean="0"/>
              <a:t>04/12/2023</a:t>
            </a:fld>
            <a:endParaRPr lang="en-GB"/>
          </a:p>
        </p:txBody>
      </p:sp>
      <p:sp>
        <p:nvSpPr>
          <p:cNvPr id="5" name="Footer Placeholder 4">
            <a:extLst>
              <a:ext uri="{FF2B5EF4-FFF2-40B4-BE49-F238E27FC236}">
                <a16:creationId xmlns:a16="http://schemas.microsoft.com/office/drawing/2014/main" id="{950AFC11-7DDA-1F48-6BC6-98736B066B4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8582403-A41A-2256-37A9-5B9FE7B9B58D}"/>
              </a:ext>
            </a:extLst>
          </p:cNvPr>
          <p:cNvSpPr>
            <a:spLocks noGrp="1"/>
          </p:cNvSpPr>
          <p:nvPr>
            <p:ph type="sldNum" sz="quarter" idx="12"/>
          </p:nvPr>
        </p:nvSpPr>
        <p:spPr/>
        <p:txBody>
          <a:bodyPr/>
          <a:lstStyle/>
          <a:p>
            <a:fld id="{8C44738D-C38C-431A-9ACB-0FD8B619B28D}" type="slidenum">
              <a:rPr lang="en-GB" smtClean="0"/>
              <a:t>‹#›</a:t>
            </a:fld>
            <a:endParaRPr lang="en-GB"/>
          </a:p>
        </p:txBody>
      </p:sp>
    </p:spTree>
    <p:extLst>
      <p:ext uri="{BB962C8B-B14F-4D97-AF65-F5344CB8AC3E}">
        <p14:creationId xmlns:p14="http://schemas.microsoft.com/office/powerpoint/2010/main" val="2693615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B6BB0-0B80-555E-A165-DCF8515C75F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710C326-7CEF-2D69-8510-D7F409F288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8BE3000-1CC7-6542-4F2C-70C3D6663D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38CEA03-AABE-5FA6-1A5E-6BC85CA1215F}"/>
              </a:ext>
            </a:extLst>
          </p:cNvPr>
          <p:cNvSpPr>
            <a:spLocks noGrp="1"/>
          </p:cNvSpPr>
          <p:nvPr>
            <p:ph type="dt" sz="half" idx="10"/>
          </p:nvPr>
        </p:nvSpPr>
        <p:spPr/>
        <p:txBody>
          <a:bodyPr/>
          <a:lstStyle/>
          <a:p>
            <a:fld id="{7AA4B683-9643-448A-92E1-C6392E401B19}" type="datetimeFigureOut">
              <a:rPr lang="en-GB" smtClean="0"/>
              <a:t>04/12/2023</a:t>
            </a:fld>
            <a:endParaRPr lang="en-GB"/>
          </a:p>
        </p:txBody>
      </p:sp>
      <p:sp>
        <p:nvSpPr>
          <p:cNvPr id="6" name="Footer Placeholder 5">
            <a:extLst>
              <a:ext uri="{FF2B5EF4-FFF2-40B4-BE49-F238E27FC236}">
                <a16:creationId xmlns:a16="http://schemas.microsoft.com/office/drawing/2014/main" id="{04C3DB49-375B-17B9-17C8-583C9482F57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45DECDD-9F66-A2F6-7038-127D551C5F9C}"/>
              </a:ext>
            </a:extLst>
          </p:cNvPr>
          <p:cNvSpPr>
            <a:spLocks noGrp="1"/>
          </p:cNvSpPr>
          <p:nvPr>
            <p:ph type="sldNum" sz="quarter" idx="12"/>
          </p:nvPr>
        </p:nvSpPr>
        <p:spPr/>
        <p:txBody>
          <a:bodyPr/>
          <a:lstStyle/>
          <a:p>
            <a:fld id="{8C44738D-C38C-431A-9ACB-0FD8B619B28D}" type="slidenum">
              <a:rPr lang="en-GB" smtClean="0"/>
              <a:t>‹#›</a:t>
            </a:fld>
            <a:endParaRPr lang="en-GB"/>
          </a:p>
        </p:txBody>
      </p:sp>
    </p:spTree>
    <p:extLst>
      <p:ext uri="{BB962C8B-B14F-4D97-AF65-F5344CB8AC3E}">
        <p14:creationId xmlns:p14="http://schemas.microsoft.com/office/powerpoint/2010/main" val="44087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E15D-B9DE-5F09-FE68-52C6122F76C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B00DC88-8D26-EA09-3911-BB91B32F6F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4F3564-A0E3-94B4-EF00-ED0652B443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64D19D6-14B9-3A73-16EE-0E0ADEC8EA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DBD0D0-30B6-B184-02E2-758379452F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8E62178-1775-FB0F-8D32-DC60E8CC51AB}"/>
              </a:ext>
            </a:extLst>
          </p:cNvPr>
          <p:cNvSpPr>
            <a:spLocks noGrp="1"/>
          </p:cNvSpPr>
          <p:nvPr>
            <p:ph type="dt" sz="half" idx="10"/>
          </p:nvPr>
        </p:nvSpPr>
        <p:spPr/>
        <p:txBody>
          <a:bodyPr/>
          <a:lstStyle/>
          <a:p>
            <a:fld id="{7AA4B683-9643-448A-92E1-C6392E401B19}" type="datetimeFigureOut">
              <a:rPr lang="en-GB" smtClean="0"/>
              <a:t>04/12/2023</a:t>
            </a:fld>
            <a:endParaRPr lang="en-GB"/>
          </a:p>
        </p:txBody>
      </p:sp>
      <p:sp>
        <p:nvSpPr>
          <p:cNvPr id="8" name="Footer Placeholder 7">
            <a:extLst>
              <a:ext uri="{FF2B5EF4-FFF2-40B4-BE49-F238E27FC236}">
                <a16:creationId xmlns:a16="http://schemas.microsoft.com/office/drawing/2014/main" id="{FDAC2133-ECDF-E964-CAED-8FEB8D6D815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5B30700-DA95-CE44-EA75-E3D8A8AB0AFA}"/>
              </a:ext>
            </a:extLst>
          </p:cNvPr>
          <p:cNvSpPr>
            <a:spLocks noGrp="1"/>
          </p:cNvSpPr>
          <p:nvPr>
            <p:ph type="sldNum" sz="quarter" idx="12"/>
          </p:nvPr>
        </p:nvSpPr>
        <p:spPr/>
        <p:txBody>
          <a:bodyPr/>
          <a:lstStyle/>
          <a:p>
            <a:fld id="{8C44738D-C38C-431A-9ACB-0FD8B619B28D}" type="slidenum">
              <a:rPr lang="en-GB" smtClean="0"/>
              <a:t>‹#›</a:t>
            </a:fld>
            <a:endParaRPr lang="en-GB"/>
          </a:p>
        </p:txBody>
      </p:sp>
    </p:spTree>
    <p:extLst>
      <p:ext uri="{BB962C8B-B14F-4D97-AF65-F5344CB8AC3E}">
        <p14:creationId xmlns:p14="http://schemas.microsoft.com/office/powerpoint/2010/main" val="2813700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E1587-B4B3-D83A-B812-5A459CAC4F4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A56D609-DCC6-A269-4FE9-315E0BF58726}"/>
              </a:ext>
            </a:extLst>
          </p:cNvPr>
          <p:cNvSpPr>
            <a:spLocks noGrp="1"/>
          </p:cNvSpPr>
          <p:nvPr>
            <p:ph type="dt" sz="half" idx="10"/>
          </p:nvPr>
        </p:nvSpPr>
        <p:spPr/>
        <p:txBody>
          <a:bodyPr/>
          <a:lstStyle/>
          <a:p>
            <a:fld id="{7AA4B683-9643-448A-92E1-C6392E401B19}" type="datetimeFigureOut">
              <a:rPr lang="en-GB" smtClean="0"/>
              <a:t>04/12/2023</a:t>
            </a:fld>
            <a:endParaRPr lang="en-GB"/>
          </a:p>
        </p:txBody>
      </p:sp>
      <p:sp>
        <p:nvSpPr>
          <p:cNvPr id="4" name="Footer Placeholder 3">
            <a:extLst>
              <a:ext uri="{FF2B5EF4-FFF2-40B4-BE49-F238E27FC236}">
                <a16:creationId xmlns:a16="http://schemas.microsoft.com/office/drawing/2014/main" id="{6A6254D0-FA2A-5B47-81F5-4C9A9BDCB18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1C240FB-D6EB-181C-4EE3-E862A1083F72}"/>
              </a:ext>
            </a:extLst>
          </p:cNvPr>
          <p:cNvSpPr>
            <a:spLocks noGrp="1"/>
          </p:cNvSpPr>
          <p:nvPr>
            <p:ph type="sldNum" sz="quarter" idx="12"/>
          </p:nvPr>
        </p:nvSpPr>
        <p:spPr/>
        <p:txBody>
          <a:bodyPr/>
          <a:lstStyle/>
          <a:p>
            <a:fld id="{8C44738D-C38C-431A-9ACB-0FD8B619B28D}" type="slidenum">
              <a:rPr lang="en-GB" smtClean="0"/>
              <a:t>‹#›</a:t>
            </a:fld>
            <a:endParaRPr lang="en-GB"/>
          </a:p>
        </p:txBody>
      </p:sp>
    </p:spTree>
    <p:extLst>
      <p:ext uri="{BB962C8B-B14F-4D97-AF65-F5344CB8AC3E}">
        <p14:creationId xmlns:p14="http://schemas.microsoft.com/office/powerpoint/2010/main" val="2934210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FFB003-DB87-C217-15C6-935300D0C36A}"/>
              </a:ext>
            </a:extLst>
          </p:cNvPr>
          <p:cNvSpPr>
            <a:spLocks noGrp="1"/>
          </p:cNvSpPr>
          <p:nvPr>
            <p:ph type="dt" sz="half" idx="10"/>
          </p:nvPr>
        </p:nvSpPr>
        <p:spPr/>
        <p:txBody>
          <a:bodyPr/>
          <a:lstStyle/>
          <a:p>
            <a:fld id="{7AA4B683-9643-448A-92E1-C6392E401B19}" type="datetimeFigureOut">
              <a:rPr lang="en-GB" smtClean="0"/>
              <a:t>04/12/2023</a:t>
            </a:fld>
            <a:endParaRPr lang="en-GB"/>
          </a:p>
        </p:txBody>
      </p:sp>
      <p:sp>
        <p:nvSpPr>
          <p:cNvPr id="3" name="Footer Placeholder 2">
            <a:extLst>
              <a:ext uri="{FF2B5EF4-FFF2-40B4-BE49-F238E27FC236}">
                <a16:creationId xmlns:a16="http://schemas.microsoft.com/office/drawing/2014/main" id="{F72DB71F-FCB0-F3FA-6BCE-5C7EAECF8B0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7FAC9FE-1D5A-AAEB-A4CC-563D2C17587D}"/>
              </a:ext>
            </a:extLst>
          </p:cNvPr>
          <p:cNvSpPr>
            <a:spLocks noGrp="1"/>
          </p:cNvSpPr>
          <p:nvPr>
            <p:ph type="sldNum" sz="quarter" idx="12"/>
          </p:nvPr>
        </p:nvSpPr>
        <p:spPr/>
        <p:txBody>
          <a:bodyPr/>
          <a:lstStyle/>
          <a:p>
            <a:fld id="{8C44738D-C38C-431A-9ACB-0FD8B619B28D}" type="slidenum">
              <a:rPr lang="en-GB" smtClean="0"/>
              <a:t>‹#›</a:t>
            </a:fld>
            <a:endParaRPr lang="en-GB"/>
          </a:p>
        </p:txBody>
      </p:sp>
    </p:spTree>
    <p:extLst>
      <p:ext uri="{BB962C8B-B14F-4D97-AF65-F5344CB8AC3E}">
        <p14:creationId xmlns:p14="http://schemas.microsoft.com/office/powerpoint/2010/main" val="1379993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FAFAF-C0F8-A966-F0D0-D548C72121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3283918-2210-772F-A9B0-A46D217627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89715E9-0B27-C8A9-DFD3-A67D34180E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AF9C98-1366-EE6D-0D13-53918245DE1A}"/>
              </a:ext>
            </a:extLst>
          </p:cNvPr>
          <p:cNvSpPr>
            <a:spLocks noGrp="1"/>
          </p:cNvSpPr>
          <p:nvPr>
            <p:ph type="dt" sz="half" idx="10"/>
          </p:nvPr>
        </p:nvSpPr>
        <p:spPr/>
        <p:txBody>
          <a:bodyPr/>
          <a:lstStyle/>
          <a:p>
            <a:fld id="{7AA4B683-9643-448A-92E1-C6392E401B19}" type="datetimeFigureOut">
              <a:rPr lang="en-GB" smtClean="0"/>
              <a:t>04/12/2023</a:t>
            </a:fld>
            <a:endParaRPr lang="en-GB"/>
          </a:p>
        </p:txBody>
      </p:sp>
      <p:sp>
        <p:nvSpPr>
          <p:cNvPr id="6" name="Footer Placeholder 5">
            <a:extLst>
              <a:ext uri="{FF2B5EF4-FFF2-40B4-BE49-F238E27FC236}">
                <a16:creationId xmlns:a16="http://schemas.microsoft.com/office/drawing/2014/main" id="{4F93F588-3DCD-8D02-ECB8-7BC930F9DF3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D910D8E-91CB-E403-00FD-F8BBABC7A14D}"/>
              </a:ext>
            </a:extLst>
          </p:cNvPr>
          <p:cNvSpPr>
            <a:spLocks noGrp="1"/>
          </p:cNvSpPr>
          <p:nvPr>
            <p:ph type="sldNum" sz="quarter" idx="12"/>
          </p:nvPr>
        </p:nvSpPr>
        <p:spPr/>
        <p:txBody>
          <a:bodyPr/>
          <a:lstStyle/>
          <a:p>
            <a:fld id="{8C44738D-C38C-431A-9ACB-0FD8B619B28D}" type="slidenum">
              <a:rPr lang="en-GB" smtClean="0"/>
              <a:t>‹#›</a:t>
            </a:fld>
            <a:endParaRPr lang="en-GB"/>
          </a:p>
        </p:txBody>
      </p:sp>
    </p:spTree>
    <p:extLst>
      <p:ext uri="{BB962C8B-B14F-4D97-AF65-F5344CB8AC3E}">
        <p14:creationId xmlns:p14="http://schemas.microsoft.com/office/powerpoint/2010/main" val="1907367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126CF-C650-FE6E-7784-C32802118C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4C23F95-13BF-C56D-1F1B-65169A5902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CD5ED18-A367-3DDC-3514-AF2067893F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74459E-EC92-7DF1-ABC2-434038FB5AAF}"/>
              </a:ext>
            </a:extLst>
          </p:cNvPr>
          <p:cNvSpPr>
            <a:spLocks noGrp="1"/>
          </p:cNvSpPr>
          <p:nvPr>
            <p:ph type="dt" sz="half" idx="10"/>
          </p:nvPr>
        </p:nvSpPr>
        <p:spPr/>
        <p:txBody>
          <a:bodyPr/>
          <a:lstStyle/>
          <a:p>
            <a:fld id="{7AA4B683-9643-448A-92E1-C6392E401B19}" type="datetimeFigureOut">
              <a:rPr lang="en-GB" smtClean="0"/>
              <a:t>04/12/2023</a:t>
            </a:fld>
            <a:endParaRPr lang="en-GB"/>
          </a:p>
        </p:txBody>
      </p:sp>
      <p:sp>
        <p:nvSpPr>
          <p:cNvPr id="6" name="Footer Placeholder 5">
            <a:extLst>
              <a:ext uri="{FF2B5EF4-FFF2-40B4-BE49-F238E27FC236}">
                <a16:creationId xmlns:a16="http://schemas.microsoft.com/office/drawing/2014/main" id="{615D2C90-63E8-D526-B81C-0B38783C60E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5FE3F1F-EA8C-18F6-51E5-3C27C3B0FB7D}"/>
              </a:ext>
            </a:extLst>
          </p:cNvPr>
          <p:cNvSpPr>
            <a:spLocks noGrp="1"/>
          </p:cNvSpPr>
          <p:nvPr>
            <p:ph type="sldNum" sz="quarter" idx="12"/>
          </p:nvPr>
        </p:nvSpPr>
        <p:spPr/>
        <p:txBody>
          <a:bodyPr/>
          <a:lstStyle/>
          <a:p>
            <a:fld id="{8C44738D-C38C-431A-9ACB-0FD8B619B28D}" type="slidenum">
              <a:rPr lang="en-GB" smtClean="0"/>
              <a:t>‹#›</a:t>
            </a:fld>
            <a:endParaRPr lang="en-GB"/>
          </a:p>
        </p:txBody>
      </p:sp>
    </p:spTree>
    <p:extLst>
      <p:ext uri="{BB962C8B-B14F-4D97-AF65-F5344CB8AC3E}">
        <p14:creationId xmlns:p14="http://schemas.microsoft.com/office/powerpoint/2010/main" val="995751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56A2B6-2209-E94B-5E82-258C53C003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0D80E0F-44DB-FE22-1213-995A919771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89D5E54-BD19-F4D1-2BB2-C8397BE166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A4B683-9643-448A-92E1-C6392E401B19}" type="datetimeFigureOut">
              <a:rPr lang="en-GB" smtClean="0"/>
              <a:t>04/12/2023</a:t>
            </a:fld>
            <a:endParaRPr lang="en-GB"/>
          </a:p>
        </p:txBody>
      </p:sp>
      <p:sp>
        <p:nvSpPr>
          <p:cNvPr id="5" name="Footer Placeholder 4">
            <a:extLst>
              <a:ext uri="{FF2B5EF4-FFF2-40B4-BE49-F238E27FC236}">
                <a16:creationId xmlns:a16="http://schemas.microsoft.com/office/drawing/2014/main" id="{FDAE55AE-0D0F-8F9E-C895-E760B005F4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E7D37F2-032C-C738-0691-239B91F34B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44738D-C38C-431A-9ACB-0FD8B619B28D}" type="slidenum">
              <a:rPr lang="en-GB" smtClean="0"/>
              <a:t>‹#›</a:t>
            </a:fld>
            <a:endParaRPr lang="en-GB"/>
          </a:p>
        </p:txBody>
      </p:sp>
    </p:spTree>
    <p:extLst>
      <p:ext uri="{BB962C8B-B14F-4D97-AF65-F5344CB8AC3E}">
        <p14:creationId xmlns:p14="http://schemas.microsoft.com/office/powerpoint/2010/main" val="261174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Graphs/Tukey_summary_of_all_groups.csv" TargetMode="External"/><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xml"/><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file:///D:\data_analytics_course\Gits\Project-1-Examination-Analysis\Data" TargetMode="External"/><Relationship Id="rId2" Type="http://schemas.openxmlformats.org/officeDocument/2006/relationships/hyperlink" Target="https://www.gov.uk/government/collections/statistics-gcses-key-stage-4" TargetMode="External"/><Relationship Id="rId1" Type="http://schemas.openxmlformats.org/officeDocument/2006/relationships/slideLayout" Target="../slideLayouts/slideLayout2.xml"/><Relationship Id="rId4" Type="http://schemas.openxmlformats.org/officeDocument/2006/relationships/hyperlink" Target="file:///D:\data_analytics_course\Gits\Project-1-Examination-Analysis\Data\data-guidanc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F4109EB-EC60-14C5-E59C-BA69F44C2068}"/>
              </a:ext>
            </a:extLst>
          </p:cNvPr>
          <p:cNvPicPr>
            <a:picLocks noChangeAspect="1"/>
          </p:cNvPicPr>
          <p:nvPr/>
        </p:nvPicPr>
        <p:blipFill>
          <a:blip r:embed="rId2"/>
          <a:stretch>
            <a:fillRect/>
          </a:stretch>
        </p:blipFill>
        <p:spPr>
          <a:xfrm>
            <a:off x="3385135" y="1009638"/>
            <a:ext cx="5045376" cy="5653347"/>
          </a:xfrm>
          <a:prstGeom prst="rect">
            <a:avLst/>
          </a:prstGeom>
        </p:spPr>
      </p:pic>
      <p:sp>
        <p:nvSpPr>
          <p:cNvPr id="2" name="Title 1">
            <a:extLst>
              <a:ext uri="{FF2B5EF4-FFF2-40B4-BE49-F238E27FC236}">
                <a16:creationId xmlns:a16="http://schemas.microsoft.com/office/drawing/2014/main" id="{99A069C2-6C02-5140-126C-9DACBE0C5CD3}"/>
              </a:ext>
            </a:extLst>
          </p:cNvPr>
          <p:cNvSpPr txBox="1">
            <a:spLocks/>
          </p:cNvSpPr>
          <p:nvPr/>
        </p:nvSpPr>
        <p:spPr>
          <a:xfrm>
            <a:off x="120073" y="130360"/>
            <a:ext cx="11942617" cy="627022"/>
          </a:xfrm>
          <a:prstGeom prst="rect">
            <a:avLst/>
          </a:prstGeom>
          <a:solidFill>
            <a:schemeClr val="bg1">
              <a:lumMod val="50000"/>
            </a:schemeClr>
          </a:solidFill>
          <a:ln>
            <a:solidFill>
              <a:schemeClr val="bg1"/>
            </a:solidFill>
          </a:ln>
        </p:spPr>
        <p:txBody>
          <a:bodyPr vert="horz" lIns="91440" tIns="45720" rIns="91440" bIns="45720" rtlCol="0" anchor="b">
            <a:normAutofit fontScale="90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400" b="1" dirty="0"/>
              <a:t>Choice of Topic </a:t>
            </a:r>
          </a:p>
        </p:txBody>
      </p:sp>
    </p:spTree>
    <p:extLst>
      <p:ext uri="{BB962C8B-B14F-4D97-AF65-F5344CB8AC3E}">
        <p14:creationId xmlns:p14="http://schemas.microsoft.com/office/powerpoint/2010/main" val="2039711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7F2EEAC-09DE-ECD3-B900-2383FDE1E4C1}"/>
              </a:ext>
            </a:extLst>
          </p:cNvPr>
          <p:cNvSpPr>
            <a:spLocks noGrp="1"/>
          </p:cNvSpPr>
          <p:nvPr>
            <p:ph type="title"/>
          </p:nvPr>
        </p:nvSpPr>
        <p:spPr>
          <a:xfrm>
            <a:off x="166254" y="134218"/>
            <a:ext cx="11859491" cy="567748"/>
          </a:xfrm>
          <a:solidFill>
            <a:schemeClr val="bg1">
              <a:lumMod val="50000"/>
            </a:schemeClr>
          </a:solidFill>
          <a:ln>
            <a:solidFill>
              <a:schemeClr val="bg1"/>
            </a:solidFill>
          </a:ln>
        </p:spPr>
        <p:txBody>
          <a:bodyPr>
            <a:normAutofit fontScale="90000"/>
          </a:bodyPr>
          <a:lstStyle/>
          <a:p>
            <a:pPr algn="ctr"/>
            <a:r>
              <a:rPr lang="en-GB" b="1" dirty="0"/>
              <a:t>Q1 Analysis</a:t>
            </a:r>
          </a:p>
        </p:txBody>
      </p:sp>
      <p:sp>
        <p:nvSpPr>
          <p:cNvPr id="8" name="TextBox 7">
            <a:extLst>
              <a:ext uri="{FF2B5EF4-FFF2-40B4-BE49-F238E27FC236}">
                <a16:creationId xmlns:a16="http://schemas.microsoft.com/office/drawing/2014/main" id="{6036633F-CBFC-8545-6B3B-F2179BE59A18}"/>
              </a:ext>
            </a:extLst>
          </p:cNvPr>
          <p:cNvSpPr txBox="1"/>
          <p:nvPr/>
        </p:nvSpPr>
        <p:spPr>
          <a:xfrm>
            <a:off x="-83128" y="1177744"/>
            <a:ext cx="11859492" cy="1077218"/>
          </a:xfrm>
          <a:prstGeom prst="rect">
            <a:avLst/>
          </a:prstGeom>
          <a:noFill/>
        </p:spPr>
        <p:txBody>
          <a:bodyPr wrap="square">
            <a:spAutoFit/>
          </a:bodyPr>
          <a:lstStyle/>
          <a:p>
            <a:pPr lvl="1"/>
            <a:r>
              <a:rPr lang="en-GB" sz="3200" dirty="0">
                <a:solidFill>
                  <a:schemeClr val="bg1"/>
                </a:solidFill>
              </a:rPr>
              <a:t>What effect do gender, ethnicity and social class have on GCSE outcomes?</a:t>
            </a:r>
          </a:p>
        </p:txBody>
      </p:sp>
    </p:spTree>
    <p:extLst>
      <p:ext uri="{BB962C8B-B14F-4D97-AF65-F5344CB8AC3E}">
        <p14:creationId xmlns:p14="http://schemas.microsoft.com/office/powerpoint/2010/main" val="217715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0457C-EE58-0F09-2A26-FF2A2A5D7A6C}"/>
              </a:ext>
            </a:extLst>
          </p:cNvPr>
          <p:cNvSpPr>
            <a:spLocks noGrp="1"/>
          </p:cNvSpPr>
          <p:nvPr>
            <p:ph type="title"/>
          </p:nvPr>
        </p:nvSpPr>
        <p:spPr>
          <a:xfrm>
            <a:off x="202128" y="111889"/>
            <a:ext cx="11860562" cy="567748"/>
          </a:xfrm>
          <a:solidFill>
            <a:schemeClr val="bg1">
              <a:lumMod val="50000"/>
            </a:schemeClr>
          </a:solidFill>
          <a:ln>
            <a:solidFill>
              <a:schemeClr val="bg1"/>
            </a:solidFill>
          </a:ln>
        </p:spPr>
        <p:txBody>
          <a:bodyPr>
            <a:normAutofit fontScale="90000"/>
          </a:bodyPr>
          <a:lstStyle/>
          <a:p>
            <a:pPr algn="ctr"/>
            <a:r>
              <a:rPr lang="en-GB" b="1" dirty="0"/>
              <a:t>Gender Analysis</a:t>
            </a:r>
          </a:p>
        </p:txBody>
      </p:sp>
      <p:pic>
        <p:nvPicPr>
          <p:cNvPr id="33" name="Picture 32">
            <a:extLst>
              <a:ext uri="{FF2B5EF4-FFF2-40B4-BE49-F238E27FC236}">
                <a16:creationId xmlns:a16="http://schemas.microsoft.com/office/drawing/2014/main" id="{AE7E180D-E018-D887-1FEE-A62561F1E4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129" y="757382"/>
            <a:ext cx="5893871" cy="2936522"/>
          </a:xfrm>
          <a:prstGeom prst="rect">
            <a:avLst/>
          </a:prstGeom>
        </p:spPr>
      </p:pic>
      <p:pic>
        <p:nvPicPr>
          <p:cNvPr id="35" name="Picture 34">
            <a:extLst>
              <a:ext uri="{FF2B5EF4-FFF2-40B4-BE49-F238E27FC236}">
                <a16:creationId xmlns:a16="http://schemas.microsoft.com/office/drawing/2014/main" id="{F434FFC7-88BA-DFCA-7274-D6E130DC0B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128" y="3775291"/>
            <a:ext cx="5893871" cy="2893075"/>
          </a:xfrm>
          <a:prstGeom prst="rect">
            <a:avLst/>
          </a:prstGeom>
        </p:spPr>
      </p:pic>
      <p:pic>
        <p:nvPicPr>
          <p:cNvPr id="37" name="Picture 36">
            <a:extLst>
              <a:ext uri="{FF2B5EF4-FFF2-40B4-BE49-F238E27FC236}">
                <a16:creationId xmlns:a16="http://schemas.microsoft.com/office/drawing/2014/main" id="{AE726E76-04D4-14ED-1716-A1D5F41237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4534" y="757382"/>
            <a:ext cx="5828156" cy="2914078"/>
          </a:xfrm>
          <a:prstGeom prst="rect">
            <a:avLst/>
          </a:prstGeom>
        </p:spPr>
      </p:pic>
      <p:pic>
        <p:nvPicPr>
          <p:cNvPr id="39" name="Picture 38">
            <a:extLst>
              <a:ext uri="{FF2B5EF4-FFF2-40B4-BE49-F238E27FC236}">
                <a16:creationId xmlns:a16="http://schemas.microsoft.com/office/drawing/2014/main" id="{A2633629-FB50-E24B-2F43-286BD8A299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34534" y="3764789"/>
            <a:ext cx="5828156" cy="2914078"/>
          </a:xfrm>
          <a:prstGeom prst="rect">
            <a:avLst/>
          </a:prstGeom>
        </p:spPr>
      </p:pic>
    </p:spTree>
    <p:extLst>
      <p:ext uri="{BB962C8B-B14F-4D97-AF65-F5344CB8AC3E}">
        <p14:creationId xmlns:p14="http://schemas.microsoft.com/office/powerpoint/2010/main" val="2249510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DB61D62-072D-8DC8-1A1F-A669A9067998}"/>
              </a:ext>
            </a:extLst>
          </p:cNvPr>
          <p:cNvSpPr>
            <a:spLocks noGrp="1"/>
          </p:cNvSpPr>
          <p:nvPr>
            <p:ph type="title"/>
          </p:nvPr>
        </p:nvSpPr>
        <p:spPr>
          <a:xfrm>
            <a:off x="172710" y="143082"/>
            <a:ext cx="11871508" cy="567748"/>
          </a:xfrm>
          <a:solidFill>
            <a:schemeClr val="bg1">
              <a:lumMod val="50000"/>
            </a:schemeClr>
          </a:solidFill>
          <a:ln>
            <a:solidFill>
              <a:schemeClr val="bg1"/>
            </a:solidFill>
          </a:ln>
        </p:spPr>
        <p:txBody>
          <a:bodyPr>
            <a:normAutofit fontScale="90000"/>
          </a:bodyPr>
          <a:lstStyle/>
          <a:p>
            <a:pPr algn="ctr"/>
            <a:r>
              <a:rPr lang="en-GB" b="1" dirty="0"/>
              <a:t>Ethnicity Analysis</a:t>
            </a:r>
          </a:p>
        </p:txBody>
      </p:sp>
      <p:pic>
        <p:nvPicPr>
          <p:cNvPr id="22" name="Picture 21">
            <a:extLst>
              <a:ext uri="{FF2B5EF4-FFF2-40B4-BE49-F238E27FC236}">
                <a16:creationId xmlns:a16="http://schemas.microsoft.com/office/drawing/2014/main" id="{1060494F-1178-1942-0BD0-AE1E8604BE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710" y="831270"/>
            <a:ext cx="5923290" cy="2930469"/>
          </a:xfrm>
          <a:prstGeom prst="rect">
            <a:avLst/>
          </a:prstGeom>
        </p:spPr>
      </p:pic>
      <p:pic>
        <p:nvPicPr>
          <p:cNvPr id="24" name="Picture 23">
            <a:extLst>
              <a:ext uri="{FF2B5EF4-FFF2-40B4-BE49-F238E27FC236}">
                <a16:creationId xmlns:a16="http://schemas.microsoft.com/office/drawing/2014/main" id="{8C5D67EF-B98A-C6E9-8871-DE6FD2C31D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710" y="3854842"/>
            <a:ext cx="5923290" cy="2887412"/>
          </a:xfrm>
          <a:prstGeom prst="rect">
            <a:avLst/>
          </a:prstGeom>
        </p:spPr>
      </p:pic>
      <p:pic>
        <p:nvPicPr>
          <p:cNvPr id="28" name="Picture 27">
            <a:extLst>
              <a:ext uri="{FF2B5EF4-FFF2-40B4-BE49-F238E27FC236}">
                <a16:creationId xmlns:a16="http://schemas.microsoft.com/office/drawing/2014/main" id="{E3FCB9F2-5B1B-D77B-15EC-16D0D78DEC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5583" y="3854842"/>
            <a:ext cx="5923290" cy="2915127"/>
          </a:xfrm>
          <a:prstGeom prst="rect">
            <a:avLst/>
          </a:prstGeom>
        </p:spPr>
      </p:pic>
      <p:pic>
        <p:nvPicPr>
          <p:cNvPr id="30" name="Picture 29">
            <a:extLst>
              <a:ext uri="{FF2B5EF4-FFF2-40B4-BE49-F238E27FC236}">
                <a16:creationId xmlns:a16="http://schemas.microsoft.com/office/drawing/2014/main" id="{92D3A94E-CC02-3345-2BA8-3CE2AFFB2E5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85583" y="831269"/>
            <a:ext cx="5923290" cy="2930470"/>
          </a:xfrm>
          <a:prstGeom prst="rect">
            <a:avLst/>
          </a:prstGeom>
        </p:spPr>
      </p:pic>
    </p:spTree>
    <p:extLst>
      <p:ext uri="{BB962C8B-B14F-4D97-AF65-F5344CB8AC3E}">
        <p14:creationId xmlns:p14="http://schemas.microsoft.com/office/powerpoint/2010/main" val="2628928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BFD02AD-F6B7-7447-7C4A-B6B5CDC5F7FE}"/>
              </a:ext>
            </a:extLst>
          </p:cNvPr>
          <p:cNvSpPr>
            <a:spLocks noGrp="1"/>
          </p:cNvSpPr>
          <p:nvPr>
            <p:ph type="title"/>
          </p:nvPr>
        </p:nvSpPr>
        <p:spPr>
          <a:xfrm>
            <a:off x="169431" y="138556"/>
            <a:ext cx="11763951" cy="567748"/>
          </a:xfrm>
          <a:solidFill>
            <a:schemeClr val="bg1">
              <a:lumMod val="50000"/>
            </a:schemeClr>
          </a:solidFill>
          <a:ln>
            <a:solidFill>
              <a:schemeClr val="bg1"/>
            </a:solidFill>
          </a:ln>
        </p:spPr>
        <p:txBody>
          <a:bodyPr>
            <a:normAutofit fontScale="90000"/>
          </a:bodyPr>
          <a:lstStyle/>
          <a:p>
            <a:pPr algn="ctr"/>
            <a:r>
              <a:rPr lang="en-GB" b="1" dirty="0"/>
              <a:t>Social Class Analysis</a:t>
            </a:r>
          </a:p>
        </p:txBody>
      </p:sp>
      <p:pic>
        <p:nvPicPr>
          <p:cNvPr id="20" name="Picture 19">
            <a:extLst>
              <a:ext uri="{FF2B5EF4-FFF2-40B4-BE49-F238E27FC236}">
                <a16:creationId xmlns:a16="http://schemas.microsoft.com/office/drawing/2014/main" id="{F76CAF88-BF03-AFC3-2A3A-1F5A77FFA7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431" y="853520"/>
            <a:ext cx="5926569" cy="2859354"/>
          </a:xfrm>
          <a:prstGeom prst="rect">
            <a:avLst/>
          </a:prstGeom>
        </p:spPr>
      </p:pic>
      <p:pic>
        <p:nvPicPr>
          <p:cNvPr id="24" name="Picture 23">
            <a:extLst>
              <a:ext uri="{FF2B5EF4-FFF2-40B4-BE49-F238E27FC236}">
                <a16:creationId xmlns:a16="http://schemas.microsoft.com/office/drawing/2014/main" id="{E08381D5-F249-5060-1231-0A2AF84E46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933" y="3809012"/>
            <a:ext cx="5926569" cy="2820747"/>
          </a:xfrm>
          <a:prstGeom prst="rect">
            <a:avLst/>
          </a:prstGeom>
        </p:spPr>
      </p:pic>
      <p:pic>
        <p:nvPicPr>
          <p:cNvPr id="26" name="Picture 25">
            <a:extLst>
              <a:ext uri="{FF2B5EF4-FFF2-40B4-BE49-F238E27FC236}">
                <a16:creationId xmlns:a16="http://schemas.microsoft.com/office/drawing/2014/main" id="{3F760A7F-75A1-12B1-9241-BBD056E4D6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0709" y="853520"/>
            <a:ext cx="5682673" cy="2841337"/>
          </a:xfrm>
          <a:prstGeom prst="rect">
            <a:avLst/>
          </a:prstGeom>
        </p:spPr>
      </p:pic>
      <p:pic>
        <p:nvPicPr>
          <p:cNvPr id="28" name="Picture 27">
            <a:extLst>
              <a:ext uri="{FF2B5EF4-FFF2-40B4-BE49-F238E27FC236}">
                <a16:creationId xmlns:a16="http://schemas.microsoft.com/office/drawing/2014/main" id="{DF23A5E8-AB9E-71AD-0567-43B8F334495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76815" y="3790085"/>
            <a:ext cx="5682673" cy="2841337"/>
          </a:xfrm>
          <a:prstGeom prst="rect">
            <a:avLst/>
          </a:prstGeom>
        </p:spPr>
      </p:pic>
    </p:spTree>
    <p:extLst>
      <p:ext uri="{BB962C8B-B14F-4D97-AF65-F5344CB8AC3E}">
        <p14:creationId xmlns:p14="http://schemas.microsoft.com/office/powerpoint/2010/main" val="2368834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4F892F5-91D3-0A78-1D2C-03E5D9973DB1}"/>
              </a:ext>
            </a:extLst>
          </p:cNvPr>
          <p:cNvSpPr>
            <a:spLocks noGrp="1"/>
          </p:cNvSpPr>
          <p:nvPr>
            <p:ph type="title"/>
          </p:nvPr>
        </p:nvSpPr>
        <p:spPr>
          <a:xfrm>
            <a:off x="119598" y="115746"/>
            <a:ext cx="11952804" cy="567748"/>
          </a:xfrm>
          <a:solidFill>
            <a:schemeClr val="bg1">
              <a:lumMod val="50000"/>
            </a:schemeClr>
          </a:solidFill>
          <a:ln>
            <a:solidFill>
              <a:schemeClr val="bg1"/>
            </a:solidFill>
          </a:ln>
        </p:spPr>
        <p:txBody>
          <a:bodyPr>
            <a:normAutofit fontScale="90000"/>
          </a:bodyPr>
          <a:lstStyle/>
          <a:p>
            <a:pPr algn="ctr"/>
            <a:r>
              <a:rPr lang="en-GB" b="1" dirty="0"/>
              <a:t>Social Class and Ethnicity Analysis</a:t>
            </a:r>
          </a:p>
        </p:txBody>
      </p:sp>
      <p:pic>
        <p:nvPicPr>
          <p:cNvPr id="6" name="Picture 5">
            <a:extLst>
              <a:ext uri="{FF2B5EF4-FFF2-40B4-BE49-F238E27FC236}">
                <a16:creationId xmlns:a16="http://schemas.microsoft.com/office/drawing/2014/main" id="{DE5EE8C4-C5AC-ADAA-E47E-BEB2D08535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598" y="757382"/>
            <a:ext cx="5864317" cy="2885861"/>
          </a:xfrm>
          <a:prstGeom prst="rect">
            <a:avLst/>
          </a:prstGeom>
        </p:spPr>
      </p:pic>
      <p:pic>
        <p:nvPicPr>
          <p:cNvPr id="8" name="Picture 7">
            <a:extLst>
              <a:ext uri="{FF2B5EF4-FFF2-40B4-BE49-F238E27FC236}">
                <a16:creationId xmlns:a16="http://schemas.microsoft.com/office/drawing/2014/main" id="{D4877353-E89A-0FE6-3860-9153FE1D4B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8087" y="757382"/>
            <a:ext cx="5864315" cy="2885860"/>
          </a:xfrm>
          <a:prstGeom prst="rect">
            <a:avLst/>
          </a:prstGeom>
        </p:spPr>
      </p:pic>
      <p:pic>
        <p:nvPicPr>
          <p:cNvPr id="10" name="Picture 9">
            <a:extLst>
              <a:ext uri="{FF2B5EF4-FFF2-40B4-BE49-F238E27FC236}">
                <a16:creationId xmlns:a16="http://schemas.microsoft.com/office/drawing/2014/main" id="{9638E65D-C40C-3DE8-8B72-712763AA1E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598" y="3713018"/>
            <a:ext cx="5864315" cy="2858664"/>
          </a:xfrm>
          <a:prstGeom prst="rect">
            <a:avLst/>
          </a:prstGeom>
        </p:spPr>
      </p:pic>
      <p:pic>
        <p:nvPicPr>
          <p:cNvPr id="12" name="Picture 11">
            <a:extLst>
              <a:ext uri="{FF2B5EF4-FFF2-40B4-BE49-F238E27FC236}">
                <a16:creationId xmlns:a16="http://schemas.microsoft.com/office/drawing/2014/main" id="{5C3D41A4-D46A-ABCA-9F19-C143DDFB61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08086" y="3713018"/>
            <a:ext cx="5864316" cy="2858664"/>
          </a:xfrm>
          <a:prstGeom prst="rect">
            <a:avLst/>
          </a:prstGeom>
        </p:spPr>
      </p:pic>
    </p:spTree>
    <p:extLst>
      <p:ext uri="{BB962C8B-B14F-4D97-AF65-F5344CB8AC3E}">
        <p14:creationId xmlns:p14="http://schemas.microsoft.com/office/powerpoint/2010/main" val="3029821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9F59E6C-21C1-76AF-E867-AD1B578AD0FA}"/>
              </a:ext>
            </a:extLst>
          </p:cNvPr>
          <p:cNvSpPr>
            <a:spLocks noGrp="1"/>
          </p:cNvSpPr>
          <p:nvPr>
            <p:ph type="title"/>
          </p:nvPr>
        </p:nvSpPr>
        <p:spPr>
          <a:xfrm>
            <a:off x="119598" y="115746"/>
            <a:ext cx="11952804" cy="567748"/>
          </a:xfrm>
          <a:solidFill>
            <a:schemeClr val="bg1">
              <a:lumMod val="50000"/>
            </a:schemeClr>
          </a:solidFill>
          <a:ln>
            <a:solidFill>
              <a:schemeClr val="bg1"/>
            </a:solidFill>
          </a:ln>
        </p:spPr>
        <p:txBody>
          <a:bodyPr>
            <a:normAutofit fontScale="90000"/>
          </a:bodyPr>
          <a:lstStyle/>
          <a:p>
            <a:pPr algn="ctr"/>
            <a:r>
              <a:rPr lang="en-GB" b="1" dirty="0"/>
              <a:t>Box Plots</a:t>
            </a:r>
          </a:p>
        </p:txBody>
      </p:sp>
      <p:pic>
        <p:nvPicPr>
          <p:cNvPr id="6" name="Picture 5">
            <a:extLst>
              <a:ext uri="{FF2B5EF4-FFF2-40B4-BE49-F238E27FC236}">
                <a16:creationId xmlns:a16="http://schemas.microsoft.com/office/drawing/2014/main" id="{3847D1EA-32C3-2A45-C108-DDC6F81E9D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5031" y="3589708"/>
            <a:ext cx="4043686" cy="3032764"/>
          </a:xfrm>
          <a:prstGeom prst="rect">
            <a:avLst/>
          </a:prstGeom>
        </p:spPr>
      </p:pic>
      <p:pic>
        <p:nvPicPr>
          <p:cNvPr id="8" name="Picture 7">
            <a:extLst>
              <a:ext uri="{FF2B5EF4-FFF2-40B4-BE49-F238E27FC236}">
                <a16:creationId xmlns:a16="http://schemas.microsoft.com/office/drawing/2014/main" id="{415A7851-344E-F839-15D9-1CAAB3DFA8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8717" y="864981"/>
            <a:ext cx="4043685" cy="3032764"/>
          </a:xfrm>
          <a:prstGeom prst="rect">
            <a:avLst/>
          </a:prstGeom>
        </p:spPr>
      </p:pic>
      <p:pic>
        <p:nvPicPr>
          <p:cNvPr id="10" name="Picture 9">
            <a:extLst>
              <a:ext uri="{FF2B5EF4-FFF2-40B4-BE49-F238E27FC236}">
                <a16:creationId xmlns:a16="http://schemas.microsoft.com/office/drawing/2014/main" id="{29B8D062-5E2F-B65D-BEF4-9638AB8623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598" y="864981"/>
            <a:ext cx="4043685" cy="3032764"/>
          </a:xfrm>
          <a:prstGeom prst="rect">
            <a:avLst/>
          </a:prstGeom>
        </p:spPr>
      </p:pic>
    </p:spTree>
    <p:extLst>
      <p:ext uri="{BB962C8B-B14F-4D97-AF65-F5344CB8AC3E}">
        <p14:creationId xmlns:p14="http://schemas.microsoft.com/office/powerpoint/2010/main" val="3028423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26803A-ED6F-6249-0FA7-146D6C1AEE84}"/>
              </a:ext>
            </a:extLst>
          </p:cNvPr>
          <p:cNvSpPr>
            <a:spLocks noGrp="1"/>
          </p:cNvSpPr>
          <p:nvPr>
            <p:ph type="title"/>
          </p:nvPr>
        </p:nvSpPr>
        <p:spPr>
          <a:xfrm>
            <a:off x="184727" y="143454"/>
            <a:ext cx="11813309" cy="567748"/>
          </a:xfrm>
          <a:solidFill>
            <a:schemeClr val="bg1">
              <a:lumMod val="50000"/>
            </a:schemeClr>
          </a:solidFill>
          <a:ln>
            <a:solidFill>
              <a:schemeClr val="bg1"/>
            </a:solidFill>
          </a:ln>
        </p:spPr>
        <p:txBody>
          <a:bodyPr>
            <a:normAutofit fontScale="90000"/>
          </a:bodyPr>
          <a:lstStyle/>
          <a:p>
            <a:pPr algn="ctr"/>
            <a:r>
              <a:rPr lang="en-GB" b="1" dirty="0" err="1"/>
              <a:t>Annova</a:t>
            </a:r>
            <a:r>
              <a:rPr lang="en-GB" b="1" dirty="0"/>
              <a:t> Test on Gender, Ethnicity and Class</a:t>
            </a:r>
          </a:p>
        </p:txBody>
      </p:sp>
      <p:graphicFrame>
        <p:nvGraphicFramePr>
          <p:cNvPr id="6" name="Table 5">
            <a:extLst>
              <a:ext uri="{FF2B5EF4-FFF2-40B4-BE49-F238E27FC236}">
                <a16:creationId xmlns:a16="http://schemas.microsoft.com/office/drawing/2014/main" id="{8AD44467-EC1C-3E32-B9C6-63BF2BA00736}"/>
              </a:ext>
            </a:extLst>
          </p:cNvPr>
          <p:cNvGraphicFramePr>
            <a:graphicFrameLocks noGrp="1"/>
          </p:cNvGraphicFramePr>
          <p:nvPr>
            <p:extLst>
              <p:ext uri="{D42A27DB-BD31-4B8C-83A1-F6EECF244321}">
                <p14:modId xmlns:p14="http://schemas.microsoft.com/office/powerpoint/2010/main" val="3660033524"/>
              </p:ext>
            </p:extLst>
          </p:nvPr>
        </p:nvGraphicFramePr>
        <p:xfrm>
          <a:off x="1773381" y="1403927"/>
          <a:ext cx="8201892" cy="2475348"/>
        </p:xfrm>
        <a:graphic>
          <a:graphicData uri="http://schemas.openxmlformats.org/drawingml/2006/table">
            <a:tbl>
              <a:tblPr firstRow="1" bandRow="1">
                <a:tableStyleId>{5C22544A-7EE6-4342-B048-85BDC9FD1C3A}</a:tableStyleId>
              </a:tblPr>
              <a:tblGrid>
                <a:gridCol w="4100946">
                  <a:extLst>
                    <a:ext uri="{9D8B030D-6E8A-4147-A177-3AD203B41FA5}">
                      <a16:colId xmlns:a16="http://schemas.microsoft.com/office/drawing/2014/main" val="3999147665"/>
                    </a:ext>
                  </a:extLst>
                </a:gridCol>
                <a:gridCol w="4100946">
                  <a:extLst>
                    <a:ext uri="{9D8B030D-6E8A-4147-A177-3AD203B41FA5}">
                      <a16:colId xmlns:a16="http://schemas.microsoft.com/office/drawing/2014/main" val="1214580130"/>
                    </a:ext>
                  </a:extLst>
                </a:gridCol>
              </a:tblGrid>
              <a:tr h="597477">
                <a:tc>
                  <a:txBody>
                    <a:bodyPr/>
                    <a:lstStyle/>
                    <a:p>
                      <a:pPr lvl="1" algn="l"/>
                      <a:endParaRPr lang="en-GB" sz="2800" b="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50000"/>
                      </a:schemeClr>
                    </a:solidFill>
                  </a:tcPr>
                </a:tc>
                <a:tc>
                  <a:txBody>
                    <a:bodyPr/>
                    <a:lstStyle/>
                    <a:p>
                      <a:pPr lvl="1" algn="l"/>
                      <a:r>
                        <a:rPr lang="en-GB" sz="2800" b="0" dirty="0">
                          <a:solidFill>
                            <a:schemeClr val="tx1"/>
                          </a:solidFill>
                        </a:rPr>
                        <a:t>p-value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3421434811"/>
                  </a:ext>
                </a:extLst>
              </a:tr>
              <a:tr h="625957">
                <a:tc>
                  <a:txBody>
                    <a:bodyPr/>
                    <a:lstStyle/>
                    <a:p>
                      <a:pPr lvl="1" algn="l"/>
                      <a:r>
                        <a:rPr lang="en-GB" sz="2800" b="0" dirty="0">
                          <a:solidFill>
                            <a:schemeClr val="bg1"/>
                          </a:solidFill>
                        </a:rPr>
                        <a:t>Gender</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lvl="1" algn="l"/>
                      <a:r>
                        <a:rPr lang="en-GB" sz="2800" b="0" dirty="0">
                          <a:solidFill>
                            <a:schemeClr val="bg1"/>
                          </a:solidFill>
                        </a:rPr>
                        <a:t>0.004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963515667"/>
                  </a:ext>
                </a:extLst>
              </a:tr>
              <a:tr h="625957">
                <a:tc>
                  <a:txBody>
                    <a:bodyPr/>
                    <a:lstStyle/>
                    <a:p>
                      <a:pPr lvl="1" algn="l"/>
                      <a:r>
                        <a:rPr lang="en-GB" sz="2800" b="0" dirty="0">
                          <a:solidFill>
                            <a:schemeClr val="bg1"/>
                          </a:solidFill>
                        </a:rPr>
                        <a:t>Ethnicity</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lvl="1" algn="l"/>
                      <a:r>
                        <a:rPr lang="en-GB" sz="2800" b="0" dirty="0">
                          <a:solidFill>
                            <a:schemeClr val="bg1"/>
                          </a:solidFill>
                        </a:rPr>
                        <a:t>0.0006</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400450146"/>
                  </a:ext>
                </a:extLst>
              </a:tr>
              <a:tr h="625957">
                <a:tc>
                  <a:txBody>
                    <a:bodyPr/>
                    <a:lstStyle/>
                    <a:p>
                      <a:pPr lvl="1" algn="l"/>
                      <a:r>
                        <a:rPr lang="en-GB" sz="2800" b="0" dirty="0">
                          <a:solidFill>
                            <a:schemeClr val="bg1"/>
                          </a:solidFill>
                        </a:rPr>
                        <a:t>Free school meals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lvl="1" algn="l"/>
                      <a:r>
                        <a:rPr lang="en-GB" sz="2800" b="0" dirty="0">
                          <a:solidFill>
                            <a:schemeClr val="bg1"/>
                          </a:solidFill>
                        </a:rPr>
                        <a:t>4.0 x 10</a:t>
                      </a:r>
                      <a:r>
                        <a:rPr lang="en-GB" sz="2800" b="0" baseline="30000" dirty="0">
                          <a:solidFill>
                            <a:schemeClr val="bg1"/>
                          </a:solidFill>
                        </a:rPr>
                        <a:t>6</a:t>
                      </a:r>
                      <a:endParaRPr lang="en-GB" sz="2800" b="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927122033"/>
                  </a:ext>
                </a:extLst>
              </a:tr>
            </a:tbl>
          </a:graphicData>
        </a:graphic>
      </p:graphicFrame>
    </p:spTree>
    <p:extLst>
      <p:ext uri="{BB962C8B-B14F-4D97-AF65-F5344CB8AC3E}">
        <p14:creationId xmlns:p14="http://schemas.microsoft.com/office/powerpoint/2010/main" val="2315461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0E99941-8C9D-525F-365F-5F921600BEF3}"/>
              </a:ext>
            </a:extLst>
          </p:cNvPr>
          <p:cNvPicPr>
            <a:picLocks noChangeAspect="1"/>
          </p:cNvPicPr>
          <p:nvPr/>
        </p:nvPicPr>
        <p:blipFill>
          <a:blip r:embed="rId2"/>
          <a:stretch>
            <a:fillRect/>
          </a:stretch>
        </p:blipFill>
        <p:spPr>
          <a:xfrm>
            <a:off x="7489013" y="1301728"/>
            <a:ext cx="4444378" cy="2170208"/>
          </a:xfrm>
          <a:prstGeom prst="rect">
            <a:avLst/>
          </a:prstGeom>
        </p:spPr>
      </p:pic>
      <p:pic>
        <p:nvPicPr>
          <p:cNvPr id="7" name="Picture 6">
            <a:extLst>
              <a:ext uri="{FF2B5EF4-FFF2-40B4-BE49-F238E27FC236}">
                <a16:creationId xmlns:a16="http://schemas.microsoft.com/office/drawing/2014/main" id="{38F4AB8A-4FC2-4EFE-804D-6059488C6A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609" y="1301728"/>
            <a:ext cx="7090906" cy="4254544"/>
          </a:xfrm>
          <a:prstGeom prst="rect">
            <a:avLst/>
          </a:prstGeom>
        </p:spPr>
      </p:pic>
      <p:sp>
        <p:nvSpPr>
          <p:cNvPr id="8" name="Title 1">
            <a:extLst>
              <a:ext uri="{FF2B5EF4-FFF2-40B4-BE49-F238E27FC236}">
                <a16:creationId xmlns:a16="http://schemas.microsoft.com/office/drawing/2014/main" id="{83995D7C-06AE-175C-5E38-FA51089F2626}"/>
              </a:ext>
            </a:extLst>
          </p:cNvPr>
          <p:cNvSpPr>
            <a:spLocks noGrp="1"/>
          </p:cNvSpPr>
          <p:nvPr>
            <p:ph type="title"/>
          </p:nvPr>
        </p:nvSpPr>
        <p:spPr>
          <a:xfrm>
            <a:off x="184727" y="143453"/>
            <a:ext cx="11813309" cy="567748"/>
          </a:xfrm>
          <a:solidFill>
            <a:schemeClr val="bg1">
              <a:lumMod val="50000"/>
            </a:schemeClr>
          </a:solidFill>
          <a:ln>
            <a:solidFill>
              <a:schemeClr val="bg1"/>
            </a:solidFill>
          </a:ln>
        </p:spPr>
        <p:txBody>
          <a:bodyPr>
            <a:normAutofit fontScale="90000"/>
          </a:bodyPr>
          <a:lstStyle/>
          <a:p>
            <a:pPr algn="ctr"/>
            <a:r>
              <a:rPr lang="en-GB" b="1" dirty="0"/>
              <a:t>Tukey Test on Gender, Ethnicity and Class</a:t>
            </a:r>
          </a:p>
        </p:txBody>
      </p:sp>
    </p:spTree>
    <p:extLst>
      <p:ext uri="{BB962C8B-B14F-4D97-AF65-F5344CB8AC3E}">
        <p14:creationId xmlns:p14="http://schemas.microsoft.com/office/powerpoint/2010/main" val="29079988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13B1A0-3587-1F6A-A119-6DCD39B1176C}"/>
              </a:ext>
            </a:extLst>
          </p:cNvPr>
          <p:cNvSpPr>
            <a:spLocks noGrp="1"/>
          </p:cNvSpPr>
          <p:nvPr>
            <p:ph type="title"/>
          </p:nvPr>
        </p:nvSpPr>
        <p:spPr>
          <a:xfrm>
            <a:off x="184727" y="143453"/>
            <a:ext cx="11813309" cy="567748"/>
          </a:xfrm>
          <a:solidFill>
            <a:schemeClr val="bg1">
              <a:lumMod val="50000"/>
            </a:schemeClr>
          </a:solidFill>
          <a:ln>
            <a:solidFill>
              <a:schemeClr val="bg1"/>
            </a:solidFill>
          </a:ln>
        </p:spPr>
        <p:txBody>
          <a:bodyPr>
            <a:normAutofit fontScale="90000"/>
          </a:bodyPr>
          <a:lstStyle/>
          <a:p>
            <a:pPr algn="ctr"/>
            <a:r>
              <a:rPr lang="en-GB" b="1" dirty="0"/>
              <a:t>Tukey Test on All Combinations</a:t>
            </a:r>
          </a:p>
        </p:txBody>
      </p:sp>
      <p:pic>
        <p:nvPicPr>
          <p:cNvPr id="6" name="Picture 5">
            <a:extLst>
              <a:ext uri="{FF2B5EF4-FFF2-40B4-BE49-F238E27FC236}">
                <a16:creationId xmlns:a16="http://schemas.microsoft.com/office/drawing/2014/main" id="{6596988A-4A34-8BCB-903B-7DA2B8D7E2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471" y="863769"/>
            <a:ext cx="10400146" cy="5850778"/>
          </a:xfrm>
          <a:prstGeom prst="rect">
            <a:avLst/>
          </a:prstGeom>
        </p:spPr>
      </p:pic>
      <p:sp>
        <p:nvSpPr>
          <p:cNvPr id="7" name="TextBox 6">
            <a:extLst>
              <a:ext uri="{FF2B5EF4-FFF2-40B4-BE49-F238E27FC236}">
                <a16:creationId xmlns:a16="http://schemas.microsoft.com/office/drawing/2014/main" id="{34960F78-8FB9-5CF2-4298-48187622B314}"/>
              </a:ext>
            </a:extLst>
          </p:cNvPr>
          <p:cNvSpPr txBox="1"/>
          <p:nvPr/>
        </p:nvSpPr>
        <p:spPr>
          <a:xfrm>
            <a:off x="11083636" y="1043709"/>
            <a:ext cx="561372" cy="369332"/>
          </a:xfrm>
          <a:prstGeom prst="rect">
            <a:avLst/>
          </a:prstGeom>
          <a:noFill/>
        </p:spPr>
        <p:txBody>
          <a:bodyPr wrap="none" rtlCol="0">
            <a:spAutoFit/>
          </a:bodyPr>
          <a:lstStyle/>
          <a:p>
            <a:r>
              <a:rPr lang="en-GB" dirty="0">
                <a:solidFill>
                  <a:schemeClr val="bg1"/>
                </a:solidFill>
                <a:hlinkClick r:id="rId3" action="ppaction://hlinkfile"/>
              </a:rPr>
              <a:t>Link</a:t>
            </a:r>
            <a:endParaRPr lang="en-GB" dirty="0">
              <a:solidFill>
                <a:schemeClr val="bg1"/>
              </a:solidFill>
            </a:endParaRPr>
          </a:p>
        </p:txBody>
      </p:sp>
    </p:spTree>
    <p:extLst>
      <p:ext uri="{BB962C8B-B14F-4D97-AF65-F5344CB8AC3E}">
        <p14:creationId xmlns:p14="http://schemas.microsoft.com/office/powerpoint/2010/main" val="10198515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145BCE8-B494-0879-6A7D-843A72B4359C}"/>
              </a:ext>
            </a:extLst>
          </p:cNvPr>
          <p:cNvSpPr>
            <a:spLocks noGrp="1"/>
          </p:cNvSpPr>
          <p:nvPr>
            <p:ph type="title"/>
          </p:nvPr>
        </p:nvSpPr>
        <p:spPr>
          <a:xfrm>
            <a:off x="184727" y="143453"/>
            <a:ext cx="11813309" cy="567748"/>
          </a:xfrm>
          <a:solidFill>
            <a:schemeClr val="bg1">
              <a:lumMod val="50000"/>
            </a:schemeClr>
          </a:solidFill>
          <a:ln>
            <a:solidFill>
              <a:schemeClr val="bg1"/>
            </a:solidFill>
          </a:ln>
        </p:spPr>
        <p:txBody>
          <a:bodyPr>
            <a:normAutofit fontScale="90000"/>
          </a:bodyPr>
          <a:lstStyle/>
          <a:p>
            <a:pPr algn="ctr"/>
            <a:r>
              <a:rPr lang="en-GB" b="1" dirty="0"/>
              <a:t>Q1. Summary</a:t>
            </a:r>
          </a:p>
        </p:txBody>
      </p:sp>
      <p:sp>
        <p:nvSpPr>
          <p:cNvPr id="5" name="TextBox 4">
            <a:extLst>
              <a:ext uri="{FF2B5EF4-FFF2-40B4-BE49-F238E27FC236}">
                <a16:creationId xmlns:a16="http://schemas.microsoft.com/office/drawing/2014/main" id="{B2E5B747-AF67-7FF0-F4A1-21B547EA6C99}"/>
              </a:ext>
            </a:extLst>
          </p:cNvPr>
          <p:cNvSpPr txBox="1"/>
          <p:nvPr/>
        </p:nvSpPr>
        <p:spPr>
          <a:xfrm>
            <a:off x="184727" y="997527"/>
            <a:ext cx="11813308" cy="954107"/>
          </a:xfrm>
          <a:prstGeom prst="rect">
            <a:avLst/>
          </a:prstGeom>
          <a:noFill/>
        </p:spPr>
        <p:txBody>
          <a:bodyPr wrap="square" rtlCol="0">
            <a:spAutoFit/>
          </a:bodyPr>
          <a:lstStyle/>
          <a:p>
            <a:r>
              <a:rPr lang="en-GB" sz="2800" dirty="0">
                <a:solidFill>
                  <a:schemeClr val="bg1"/>
                </a:solidFill>
              </a:rPr>
              <a:t>Gender, ethnicity and social class all have an effect on GCSE outcomes but the largest effect is due to social class.</a:t>
            </a:r>
          </a:p>
        </p:txBody>
      </p:sp>
    </p:spTree>
    <p:extLst>
      <p:ext uri="{BB962C8B-B14F-4D97-AF65-F5344CB8AC3E}">
        <p14:creationId xmlns:p14="http://schemas.microsoft.com/office/powerpoint/2010/main" val="3949997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EA506C7-3673-B500-662D-71705102F571}"/>
              </a:ext>
            </a:extLst>
          </p:cNvPr>
          <p:cNvSpPr txBox="1"/>
          <p:nvPr/>
        </p:nvSpPr>
        <p:spPr>
          <a:xfrm>
            <a:off x="1095793" y="619125"/>
            <a:ext cx="9792040" cy="4708981"/>
          </a:xfrm>
          <a:prstGeom prst="rect">
            <a:avLst/>
          </a:prstGeom>
          <a:noFill/>
        </p:spPr>
        <p:txBody>
          <a:bodyPr wrap="none" rtlCol="0">
            <a:spAutoFit/>
          </a:bodyPr>
          <a:lstStyle/>
          <a:p>
            <a:pPr algn="ctr"/>
            <a:endParaRPr lang="en-GB" sz="3600" dirty="0">
              <a:solidFill>
                <a:schemeClr val="bg1"/>
              </a:solidFill>
            </a:endParaRPr>
          </a:p>
          <a:p>
            <a:pPr algn="ctr"/>
            <a:r>
              <a:rPr lang="en-GB" sz="3600" dirty="0">
                <a:solidFill>
                  <a:schemeClr val="bg1"/>
                </a:solidFill>
              </a:rPr>
              <a:t>An Analysis of GCSE Examination Results in England</a:t>
            </a:r>
          </a:p>
          <a:p>
            <a:pPr algn="ctr"/>
            <a:endParaRPr lang="en-GB" sz="3600" dirty="0">
              <a:solidFill>
                <a:schemeClr val="bg1"/>
              </a:solidFill>
            </a:endParaRPr>
          </a:p>
          <a:p>
            <a:pPr algn="ctr"/>
            <a:r>
              <a:rPr lang="en-GB" sz="2400" dirty="0">
                <a:solidFill>
                  <a:schemeClr val="bg1"/>
                </a:solidFill>
              </a:rPr>
              <a:t>By</a:t>
            </a:r>
          </a:p>
          <a:p>
            <a:pPr algn="ctr"/>
            <a:endParaRPr lang="en-GB" sz="2400" dirty="0">
              <a:solidFill>
                <a:schemeClr val="bg1"/>
              </a:solidFill>
            </a:endParaRPr>
          </a:p>
          <a:p>
            <a:pPr algn="ctr"/>
            <a:r>
              <a:rPr lang="en-GB" sz="2400" dirty="0">
                <a:solidFill>
                  <a:schemeClr val="bg1"/>
                </a:solidFill>
              </a:rPr>
              <a:t>Mohammed Nawaz</a:t>
            </a:r>
          </a:p>
          <a:p>
            <a:pPr algn="ctr"/>
            <a:r>
              <a:rPr lang="en-GB" sz="2400" dirty="0" err="1">
                <a:solidFill>
                  <a:schemeClr val="bg1"/>
                </a:solidFill>
              </a:rPr>
              <a:t>Elcin</a:t>
            </a:r>
            <a:r>
              <a:rPr lang="en-GB" sz="2400" dirty="0">
                <a:solidFill>
                  <a:schemeClr val="bg1"/>
                </a:solidFill>
              </a:rPr>
              <a:t> </a:t>
            </a:r>
            <a:r>
              <a:rPr lang="en-GB" sz="2400" dirty="0" err="1">
                <a:solidFill>
                  <a:schemeClr val="bg1"/>
                </a:solidFill>
              </a:rPr>
              <a:t>Imanci</a:t>
            </a:r>
            <a:endParaRPr lang="en-GB" sz="2400" dirty="0">
              <a:solidFill>
                <a:schemeClr val="bg1"/>
              </a:solidFill>
            </a:endParaRPr>
          </a:p>
          <a:p>
            <a:pPr algn="ctr"/>
            <a:r>
              <a:rPr lang="en-GB" sz="2400" dirty="0">
                <a:solidFill>
                  <a:schemeClr val="bg1"/>
                </a:solidFill>
              </a:rPr>
              <a:t>Yuk Hang Hui</a:t>
            </a:r>
          </a:p>
          <a:p>
            <a:pPr algn="ctr"/>
            <a:r>
              <a:rPr lang="en-GB" sz="2400" dirty="0" err="1">
                <a:solidFill>
                  <a:schemeClr val="bg1"/>
                </a:solidFill>
              </a:rPr>
              <a:t>Kashfi</a:t>
            </a:r>
            <a:r>
              <a:rPr lang="en-GB" sz="2400" dirty="0">
                <a:solidFill>
                  <a:schemeClr val="bg1"/>
                </a:solidFill>
              </a:rPr>
              <a:t> Khalid</a:t>
            </a:r>
          </a:p>
          <a:p>
            <a:pPr algn="ctr"/>
            <a:r>
              <a:rPr lang="en-GB" sz="2400" dirty="0">
                <a:solidFill>
                  <a:schemeClr val="bg1"/>
                </a:solidFill>
              </a:rPr>
              <a:t>Muse Amin</a:t>
            </a:r>
          </a:p>
          <a:p>
            <a:pPr algn="ctr"/>
            <a:r>
              <a:rPr lang="en-GB" sz="2400" dirty="0">
                <a:solidFill>
                  <a:schemeClr val="bg1"/>
                </a:solidFill>
              </a:rPr>
              <a:t>Adel Mahmud</a:t>
            </a:r>
          </a:p>
        </p:txBody>
      </p:sp>
      <p:sp>
        <p:nvSpPr>
          <p:cNvPr id="2" name="Title 1">
            <a:extLst>
              <a:ext uri="{FF2B5EF4-FFF2-40B4-BE49-F238E27FC236}">
                <a16:creationId xmlns:a16="http://schemas.microsoft.com/office/drawing/2014/main" id="{EC4D7C4F-5846-C17B-155D-3E35CB7C06DF}"/>
              </a:ext>
            </a:extLst>
          </p:cNvPr>
          <p:cNvSpPr txBox="1">
            <a:spLocks/>
          </p:cNvSpPr>
          <p:nvPr/>
        </p:nvSpPr>
        <p:spPr>
          <a:xfrm>
            <a:off x="152400" y="147781"/>
            <a:ext cx="11887200" cy="591128"/>
          </a:xfrm>
          <a:prstGeom prst="rect">
            <a:avLst/>
          </a:prstGeom>
          <a:solidFill>
            <a:schemeClr val="bg1">
              <a:lumMod val="50000"/>
            </a:schemeClr>
          </a:solidFill>
          <a:ln>
            <a:solidFill>
              <a:schemeClr val="bg1"/>
            </a:solidFill>
          </a:ln>
        </p:spPr>
        <p:txBody>
          <a:bodyPr vert="horz" lIns="91440" tIns="45720" rIns="91440" bIns="45720" rtlCol="0" anchor="b">
            <a:normAutofit fontScale="9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400" b="1" dirty="0"/>
              <a:t>Project 1</a:t>
            </a:r>
          </a:p>
        </p:txBody>
      </p:sp>
    </p:spTree>
    <p:extLst>
      <p:ext uri="{BB962C8B-B14F-4D97-AF65-F5344CB8AC3E}">
        <p14:creationId xmlns:p14="http://schemas.microsoft.com/office/powerpoint/2010/main" val="46809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D66B059-F6A1-82A3-36D9-5BFF24FBC970}"/>
              </a:ext>
            </a:extLst>
          </p:cNvPr>
          <p:cNvPicPr>
            <a:picLocks noChangeAspect="1"/>
          </p:cNvPicPr>
          <p:nvPr/>
        </p:nvPicPr>
        <p:blipFill>
          <a:blip r:embed="rId2"/>
          <a:stretch>
            <a:fillRect/>
          </a:stretch>
        </p:blipFill>
        <p:spPr>
          <a:xfrm>
            <a:off x="6331389" y="568895"/>
            <a:ext cx="5629702" cy="5324706"/>
          </a:xfrm>
          <a:prstGeom prst="rect">
            <a:avLst/>
          </a:prstGeom>
        </p:spPr>
      </p:pic>
      <p:pic>
        <p:nvPicPr>
          <p:cNvPr id="9" name="Picture 8">
            <a:extLst>
              <a:ext uri="{FF2B5EF4-FFF2-40B4-BE49-F238E27FC236}">
                <a16:creationId xmlns:a16="http://schemas.microsoft.com/office/drawing/2014/main" id="{04014D65-C32E-8A44-1A66-1CB756F6FDB7}"/>
              </a:ext>
            </a:extLst>
          </p:cNvPr>
          <p:cNvPicPr>
            <a:picLocks noChangeAspect="1"/>
          </p:cNvPicPr>
          <p:nvPr/>
        </p:nvPicPr>
        <p:blipFill>
          <a:blip r:embed="rId3"/>
          <a:stretch>
            <a:fillRect/>
          </a:stretch>
        </p:blipFill>
        <p:spPr>
          <a:xfrm>
            <a:off x="378844" y="568896"/>
            <a:ext cx="5521682" cy="5324706"/>
          </a:xfrm>
          <a:prstGeom prst="rect">
            <a:avLst/>
          </a:prstGeom>
        </p:spPr>
      </p:pic>
    </p:spTree>
    <p:extLst>
      <p:ext uri="{BB962C8B-B14F-4D97-AF65-F5344CB8AC3E}">
        <p14:creationId xmlns:p14="http://schemas.microsoft.com/office/powerpoint/2010/main" val="2099335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EAD04-75BB-2185-E635-7B8211EA3FCE}"/>
              </a:ext>
            </a:extLst>
          </p:cNvPr>
          <p:cNvSpPr>
            <a:spLocks noGrp="1"/>
          </p:cNvSpPr>
          <p:nvPr>
            <p:ph type="title"/>
          </p:nvPr>
        </p:nvSpPr>
        <p:spPr>
          <a:xfrm>
            <a:off x="206663" y="1333066"/>
            <a:ext cx="11778673" cy="1325563"/>
          </a:xfrm>
        </p:spPr>
        <p:txBody>
          <a:bodyPr>
            <a:normAutofit fontScale="90000"/>
          </a:bodyPr>
          <a:lstStyle/>
          <a:p>
            <a:r>
              <a:rPr lang="en-GB" sz="4400" dirty="0">
                <a:solidFill>
                  <a:schemeClr val="bg1"/>
                </a:solidFill>
              </a:rPr>
              <a:t>Is there a gender difference in the subjects that students take for their GCSEs?</a:t>
            </a:r>
            <a:br>
              <a:rPr lang="en-GB" sz="4400" dirty="0">
                <a:solidFill>
                  <a:schemeClr val="bg1"/>
                </a:solidFill>
              </a:rPr>
            </a:br>
            <a:endParaRPr lang="en-GB" dirty="0"/>
          </a:p>
        </p:txBody>
      </p:sp>
      <p:sp>
        <p:nvSpPr>
          <p:cNvPr id="4" name="Title 1">
            <a:extLst>
              <a:ext uri="{FF2B5EF4-FFF2-40B4-BE49-F238E27FC236}">
                <a16:creationId xmlns:a16="http://schemas.microsoft.com/office/drawing/2014/main" id="{390FA0E8-347B-9724-5943-D832E0723A89}"/>
              </a:ext>
            </a:extLst>
          </p:cNvPr>
          <p:cNvSpPr txBox="1">
            <a:spLocks/>
          </p:cNvSpPr>
          <p:nvPr/>
        </p:nvSpPr>
        <p:spPr>
          <a:xfrm>
            <a:off x="166254" y="134218"/>
            <a:ext cx="11859491" cy="567748"/>
          </a:xfrm>
          <a:prstGeom prst="rect">
            <a:avLst/>
          </a:prstGeom>
          <a:solidFill>
            <a:schemeClr val="bg1">
              <a:lumMod val="50000"/>
            </a:schemeClr>
          </a:solidFill>
          <a:ln>
            <a:solidFill>
              <a:schemeClr val="bg1"/>
            </a:solidFill>
          </a:ln>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b="1" dirty="0"/>
              <a:t>Q2 Analysis</a:t>
            </a:r>
          </a:p>
        </p:txBody>
      </p:sp>
    </p:spTree>
    <p:extLst>
      <p:ext uri="{BB962C8B-B14F-4D97-AF65-F5344CB8AC3E}">
        <p14:creationId xmlns:p14="http://schemas.microsoft.com/office/powerpoint/2010/main" val="14203604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A3854E-5CA4-430C-AD40-473081737E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84" y="932746"/>
            <a:ext cx="7632441" cy="4579465"/>
          </a:xfrm>
          <a:prstGeom prst="rect">
            <a:avLst/>
          </a:prstGeom>
        </p:spPr>
      </p:pic>
      <p:sp>
        <p:nvSpPr>
          <p:cNvPr id="2" name="TextBox 1">
            <a:extLst>
              <a:ext uri="{FF2B5EF4-FFF2-40B4-BE49-F238E27FC236}">
                <a16:creationId xmlns:a16="http://schemas.microsoft.com/office/drawing/2014/main" id="{3683E277-CCDF-4627-BBA6-66BFE24F3150}"/>
              </a:ext>
            </a:extLst>
          </p:cNvPr>
          <p:cNvSpPr txBox="1"/>
          <p:nvPr/>
        </p:nvSpPr>
        <p:spPr>
          <a:xfrm>
            <a:off x="8192278" y="746449"/>
            <a:ext cx="3744685" cy="3831818"/>
          </a:xfrm>
          <a:prstGeom prst="rect">
            <a:avLst/>
          </a:prstGeom>
          <a:noFill/>
        </p:spPr>
        <p:txBody>
          <a:bodyPr wrap="square" rtlCol="0">
            <a:spAutoFit/>
          </a:bodyPr>
          <a:lstStyle/>
          <a:p>
            <a:r>
              <a:rPr lang="en-GB" sz="900" dirty="0">
                <a:solidFill>
                  <a:schemeClr val="bg1"/>
                </a:solidFill>
              </a:rPr>
              <a:t>Summary Statistics:</a:t>
            </a:r>
          </a:p>
          <a:p>
            <a:r>
              <a:rPr lang="en-GB" sz="900" dirty="0">
                <a:solidFill>
                  <a:schemeClr val="bg1"/>
                </a:solidFill>
              </a:rPr>
              <a:t>        Boys Entries Girls Entries</a:t>
            </a:r>
          </a:p>
          <a:p>
            <a:r>
              <a:rPr lang="en-GB" sz="900" dirty="0">
                <a:solidFill>
                  <a:schemeClr val="bg1"/>
                </a:solidFill>
              </a:rPr>
              <a:t>count 1.400000e+01 1.400000e+01</a:t>
            </a:r>
          </a:p>
          <a:p>
            <a:r>
              <a:rPr lang="en-GB" sz="900" dirty="0">
                <a:solidFill>
                  <a:schemeClr val="bg1"/>
                </a:solidFill>
              </a:rPr>
              <a:t>mean 2.258654e+06 2.298904e+06</a:t>
            </a:r>
          </a:p>
          <a:p>
            <a:r>
              <a:rPr lang="en-GB" sz="900" dirty="0">
                <a:solidFill>
                  <a:schemeClr val="bg1"/>
                </a:solidFill>
              </a:rPr>
              <a:t>std 7.219183e+04 7.617288e+04</a:t>
            </a:r>
          </a:p>
          <a:p>
            <a:r>
              <a:rPr lang="en-GB" sz="900" dirty="0">
                <a:solidFill>
                  <a:schemeClr val="bg1"/>
                </a:solidFill>
              </a:rPr>
              <a:t>min 2.143924e+06 2.158193e+06</a:t>
            </a:r>
          </a:p>
          <a:p>
            <a:r>
              <a:rPr lang="en-GB" sz="900" dirty="0">
                <a:solidFill>
                  <a:schemeClr val="bg1"/>
                </a:solidFill>
              </a:rPr>
              <a:t>25% 2.220532e+06 2.253191e+06</a:t>
            </a:r>
          </a:p>
          <a:p>
            <a:r>
              <a:rPr lang="en-GB" sz="900" dirty="0">
                <a:solidFill>
                  <a:schemeClr val="bg1"/>
                </a:solidFill>
              </a:rPr>
              <a:t>50% 2.262859e+06 2.307224e+06</a:t>
            </a:r>
          </a:p>
          <a:p>
            <a:r>
              <a:rPr lang="en-GB" sz="900" dirty="0">
                <a:solidFill>
                  <a:schemeClr val="bg1"/>
                </a:solidFill>
              </a:rPr>
              <a:t>75% 2.291867e+06 2.352804e+06</a:t>
            </a:r>
          </a:p>
          <a:p>
            <a:r>
              <a:rPr lang="en-GB" sz="900" dirty="0">
                <a:solidFill>
                  <a:schemeClr val="bg1"/>
                </a:solidFill>
              </a:rPr>
              <a:t>max 2.381705e+06 2.411165e+06</a:t>
            </a:r>
          </a:p>
          <a:p>
            <a:endParaRPr lang="en-GB" sz="900" dirty="0">
              <a:solidFill>
                <a:schemeClr val="bg1"/>
              </a:solidFill>
            </a:endParaRPr>
          </a:p>
          <a:p>
            <a:r>
              <a:rPr lang="en-GB" sz="900" dirty="0">
                <a:solidFill>
                  <a:schemeClr val="bg1"/>
                </a:solidFill>
              </a:rPr>
              <a:t>Correlation between Boys and Girls Entries: 0.8603432165499106</a:t>
            </a:r>
          </a:p>
          <a:p>
            <a:r>
              <a:rPr lang="en-GB" sz="900" dirty="0">
                <a:solidFill>
                  <a:schemeClr val="bg1"/>
                </a:solidFill>
              </a:rPr>
              <a:t>According to the statistical results shown in the table;</a:t>
            </a:r>
          </a:p>
          <a:p>
            <a:endParaRPr lang="en-GB" sz="900" dirty="0">
              <a:solidFill>
                <a:schemeClr val="bg1"/>
              </a:solidFill>
            </a:endParaRPr>
          </a:p>
          <a:p>
            <a:r>
              <a:rPr lang="en-GB" sz="900" dirty="0">
                <a:solidFill>
                  <a:schemeClr val="bg1"/>
                </a:solidFill>
              </a:rPr>
              <a:t>-Both boys' and girls' exam entries have similar mean values and standard deviations, signifying a comparable average and spread of entries over the time periods.</a:t>
            </a:r>
          </a:p>
          <a:p>
            <a:endParaRPr lang="en-GB" sz="900" dirty="0">
              <a:solidFill>
                <a:schemeClr val="bg1"/>
              </a:solidFill>
            </a:endParaRPr>
          </a:p>
          <a:p>
            <a:r>
              <a:rPr lang="en-GB" sz="900" dirty="0">
                <a:solidFill>
                  <a:schemeClr val="bg1"/>
                </a:solidFill>
              </a:rPr>
              <a:t>-The strong positive correlation (0.86) between boys' and girls' entries suggests that when there's an increase in boys' exam entries over time, there's a corresponding increase in girls' entries as well. This relationship indicates a consistent trend in both genders' exam participation across the years.</a:t>
            </a:r>
          </a:p>
          <a:p>
            <a:endParaRPr lang="en-GB" sz="900" dirty="0">
              <a:solidFill>
                <a:schemeClr val="bg1"/>
              </a:solidFill>
            </a:endParaRPr>
          </a:p>
          <a:p>
            <a:r>
              <a:rPr lang="en-GB" sz="900" dirty="0">
                <a:solidFill>
                  <a:schemeClr val="bg1"/>
                </a:solidFill>
              </a:rPr>
              <a:t>-</a:t>
            </a:r>
            <a:r>
              <a:rPr lang="en-GB" sz="900" b="0" i="0" dirty="0">
                <a:solidFill>
                  <a:schemeClr val="bg1"/>
                </a:solidFill>
                <a:effectLst/>
              </a:rPr>
              <a:t>Overall, we can see that the data s</a:t>
            </a:r>
            <a:r>
              <a:rPr lang="en-GB" sz="900" b="0" i="0" dirty="0">
                <a:solidFill>
                  <a:srgbClr val="374151"/>
                </a:solidFill>
                <a:effectLst/>
              </a:rPr>
              <a:t>uggests a parallel trend in exam entries for boys and girls over the studied time periods, with a strong positive correlation in their participation.</a:t>
            </a:r>
            <a:endParaRPr lang="en-GB" sz="900" dirty="0"/>
          </a:p>
        </p:txBody>
      </p:sp>
    </p:spTree>
    <p:extLst>
      <p:ext uri="{BB962C8B-B14F-4D97-AF65-F5344CB8AC3E}">
        <p14:creationId xmlns:p14="http://schemas.microsoft.com/office/powerpoint/2010/main" val="12968682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BC77269-6C22-41CE-91C9-4B111B3947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954" y="194383"/>
            <a:ext cx="4099254" cy="3416044"/>
          </a:xfrm>
          <a:prstGeom prst="rect">
            <a:avLst/>
          </a:prstGeom>
        </p:spPr>
      </p:pic>
      <p:pic>
        <p:nvPicPr>
          <p:cNvPr id="7" name="Picture 6">
            <a:extLst>
              <a:ext uri="{FF2B5EF4-FFF2-40B4-BE49-F238E27FC236}">
                <a16:creationId xmlns:a16="http://schemas.microsoft.com/office/drawing/2014/main" id="{4F016B4F-F07D-40D4-B834-893A96A99B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1796" y="2699658"/>
            <a:ext cx="4878873" cy="3659154"/>
          </a:xfrm>
          <a:prstGeom prst="rect">
            <a:avLst/>
          </a:prstGeom>
        </p:spPr>
      </p:pic>
      <p:sp>
        <p:nvSpPr>
          <p:cNvPr id="2" name="TextBox 1">
            <a:extLst>
              <a:ext uri="{FF2B5EF4-FFF2-40B4-BE49-F238E27FC236}">
                <a16:creationId xmlns:a16="http://schemas.microsoft.com/office/drawing/2014/main" id="{932C4DE0-D1D8-4765-AA90-E372397DBD8A}"/>
              </a:ext>
            </a:extLst>
          </p:cNvPr>
          <p:cNvSpPr txBox="1"/>
          <p:nvPr/>
        </p:nvSpPr>
        <p:spPr>
          <a:xfrm>
            <a:off x="1163216" y="4142792"/>
            <a:ext cx="4099254" cy="1084912"/>
          </a:xfrm>
          <a:prstGeom prst="rect">
            <a:avLst/>
          </a:prstGeom>
          <a:noFill/>
        </p:spPr>
        <p:txBody>
          <a:bodyPr wrap="square" rtlCol="0">
            <a:spAutoFit/>
          </a:bodyPr>
          <a:lstStyle/>
          <a:p>
            <a:pPr marL="171450" marR="0" indent="-171450">
              <a:spcBef>
                <a:spcPts val="0"/>
              </a:spcBef>
              <a:spcAft>
                <a:spcPts val="0"/>
              </a:spcAft>
              <a:buFont typeface="Arial" panose="020B0604020202020204" pitchFamily="34" charset="0"/>
              <a:buChar char="•"/>
            </a:pPr>
            <a:r>
              <a:rPr lang="en-GB" sz="900" dirty="0">
                <a:solidFill>
                  <a:schemeClr val="bg1"/>
                </a:solidFill>
                <a:effectLst/>
                <a:latin typeface="Calibri" panose="020F0502020204030204" pitchFamily="34" charset="0"/>
              </a:rPr>
              <a:t>The correlation coefficient and scatter plot can provide insights into how Attainment 8 and Progress 8 scores relate.</a:t>
            </a:r>
          </a:p>
          <a:p>
            <a:pPr marR="0">
              <a:spcBef>
                <a:spcPts val="0"/>
              </a:spcBef>
              <a:spcAft>
                <a:spcPts val="0"/>
              </a:spcAft>
            </a:pPr>
            <a:endParaRPr lang="en-GB" sz="900" dirty="0">
              <a:solidFill>
                <a:schemeClr val="bg1"/>
              </a:solidFill>
              <a:effectLst/>
              <a:latin typeface="Calibri" panose="020F0502020204030204" pitchFamily="34" charset="0"/>
            </a:endParaRPr>
          </a:p>
          <a:p>
            <a:pPr marL="171450" marR="0" indent="-171450">
              <a:spcBef>
                <a:spcPts val="0"/>
              </a:spcBef>
              <a:spcAft>
                <a:spcPts val="0"/>
              </a:spcAft>
              <a:buFont typeface="Arial" panose="020B0604020202020204" pitchFamily="34" charset="0"/>
              <a:buChar char="•"/>
            </a:pPr>
            <a:r>
              <a:rPr lang="en-GB" sz="900" dirty="0">
                <a:solidFill>
                  <a:schemeClr val="bg1"/>
                </a:solidFill>
                <a:effectLst/>
                <a:latin typeface="Calibri" panose="020F0502020204030204" pitchFamily="34" charset="0"/>
              </a:rPr>
              <a:t>A positive correlation suggests that students who perform well in Attainment 8 tend to have better Progress 8 scores indicating good progress from primary to secondary school.  </a:t>
            </a:r>
          </a:p>
          <a:p>
            <a:endParaRPr lang="en-GB" sz="1050" dirty="0"/>
          </a:p>
        </p:txBody>
      </p:sp>
      <p:sp>
        <p:nvSpPr>
          <p:cNvPr id="3" name="TextBox 2">
            <a:extLst>
              <a:ext uri="{FF2B5EF4-FFF2-40B4-BE49-F238E27FC236}">
                <a16:creationId xmlns:a16="http://schemas.microsoft.com/office/drawing/2014/main" id="{20519DD0-589B-4B70-96F9-81F7EA60D4FC}"/>
              </a:ext>
            </a:extLst>
          </p:cNvPr>
          <p:cNvSpPr txBox="1"/>
          <p:nvPr/>
        </p:nvSpPr>
        <p:spPr>
          <a:xfrm>
            <a:off x="6189306" y="292359"/>
            <a:ext cx="4932784" cy="1477328"/>
          </a:xfrm>
          <a:prstGeom prst="rect">
            <a:avLst/>
          </a:prstGeom>
          <a:noFill/>
        </p:spPr>
        <p:txBody>
          <a:bodyPr wrap="square" rtlCol="0">
            <a:spAutoFit/>
          </a:bodyPr>
          <a:lstStyle/>
          <a:p>
            <a:pPr marL="171450" indent="-171450">
              <a:buFont typeface="Arial" panose="020B0604020202020204" pitchFamily="34" charset="0"/>
              <a:buChar char="•"/>
            </a:pPr>
            <a:r>
              <a:rPr lang="en-GB" sz="900" dirty="0">
                <a:solidFill>
                  <a:srgbClr val="374151"/>
                </a:solidFill>
              </a:rPr>
              <a:t>Girls, on average, seem to perform better in attaining GCSE scores compared to boys. This is evident from both the individual gender scores and the overall average.</a:t>
            </a:r>
          </a:p>
          <a:p>
            <a:pPr marL="285750" indent="-285750">
              <a:buFont typeface="Arial" panose="020B0604020202020204" pitchFamily="34" charset="0"/>
              <a:buChar char="•"/>
            </a:pPr>
            <a:endParaRPr lang="en-GB" sz="900" dirty="0">
              <a:solidFill>
                <a:srgbClr val="374151"/>
              </a:solidFill>
            </a:endParaRPr>
          </a:p>
          <a:p>
            <a:pPr marL="171450" indent="-171450" algn="l">
              <a:buFont typeface="Arial" panose="020B0604020202020204" pitchFamily="34" charset="0"/>
              <a:buChar char="•"/>
            </a:pPr>
            <a:r>
              <a:rPr lang="en-GB" sz="900" dirty="0">
                <a:solidFill>
                  <a:srgbClr val="374151"/>
                </a:solidFill>
              </a:rPr>
              <a:t>Similarly, girls appear to have better progress scores on average compared to boys. Progress scores can indicate the improvement or growth from prior assessments, where positive scores denote improvement.</a:t>
            </a:r>
          </a:p>
          <a:p>
            <a:pPr algn="l"/>
            <a:endParaRPr lang="en-GB" sz="900" dirty="0">
              <a:solidFill>
                <a:srgbClr val="374151"/>
              </a:solidFill>
            </a:endParaRPr>
          </a:p>
          <a:p>
            <a:pPr marL="171450" indent="-171450" algn="l">
              <a:buFont typeface="Arial" panose="020B0604020202020204" pitchFamily="34" charset="0"/>
              <a:buChar char="•"/>
            </a:pPr>
            <a:r>
              <a:rPr lang="en-GB" sz="900" dirty="0">
                <a:solidFill>
                  <a:srgbClr val="374151"/>
                </a:solidFill>
              </a:rPr>
              <a:t>Across both attainment and progress scores, girls seem to outperform boys, reflecting higher average scores in both metrics.</a:t>
            </a:r>
          </a:p>
          <a:p>
            <a:pPr marL="285750" indent="-285750">
              <a:buFont typeface="Arial" panose="020B0604020202020204" pitchFamily="34" charset="0"/>
              <a:buChar char="•"/>
            </a:pPr>
            <a:endParaRPr lang="en-GB" sz="900" dirty="0"/>
          </a:p>
        </p:txBody>
      </p:sp>
    </p:spTree>
    <p:extLst>
      <p:ext uri="{BB962C8B-B14F-4D97-AF65-F5344CB8AC3E}">
        <p14:creationId xmlns:p14="http://schemas.microsoft.com/office/powerpoint/2010/main" val="36324486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B3E28BC-AE19-47DC-BF82-6B7690A839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43" y="727007"/>
            <a:ext cx="9006643" cy="5403986"/>
          </a:xfrm>
          <a:prstGeom prst="rect">
            <a:avLst/>
          </a:prstGeom>
        </p:spPr>
      </p:pic>
      <p:sp>
        <p:nvSpPr>
          <p:cNvPr id="2" name="TextBox 1">
            <a:extLst>
              <a:ext uri="{FF2B5EF4-FFF2-40B4-BE49-F238E27FC236}">
                <a16:creationId xmlns:a16="http://schemas.microsoft.com/office/drawing/2014/main" id="{B1F90DFC-4EE8-4790-8FC4-BD46B9183927}"/>
              </a:ext>
            </a:extLst>
          </p:cNvPr>
          <p:cNvSpPr txBox="1"/>
          <p:nvPr/>
        </p:nvSpPr>
        <p:spPr>
          <a:xfrm>
            <a:off x="9162660" y="1144555"/>
            <a:ext cx="2761861" cy="4093428"/>
          </a:xfrm>
          <a:prstGeom prst="rect">
            <a:avLst/>
          </a:prstGeom>
          <a:noFill/>
        </p:spPr>
        <p:txBody>
          <a:bodyPr wrap="square" rtlCol="0">
            <a:spAutoFit/>
          </a:bodyPr>
          <a:lstStyle/>
          <a:p>
            <a:r>
              <a:rPr lang="en-GB" sz="1000" dirty="0">
                <a:solidFill>
                  <a:schemeClr val="bg1"/>
                </a:solidFill>
                <a:latin typeface="Arial" panose="020B0604020202020204" pitchFamily="34" charset="0"/>
                <a:cs typeface="Arial" panose="020B0604020202020204" pitchFamily="34" charset="0"/>
              </a:rPr>
              <a:t>Chi-Square Statistic had been made to determine if there's an association between gender and subject choice?</a:t>
            </a:r>
            <a:endParaRPr lang="it-IT" sz="1000" dirty="0">
              <a:solidFill>
                <a:schemeClr val="bg1"/>
              </a:solidFill>
              <a:latin typeface="Arial" panose="020B0604020202020204" pitchFamily="34" charset="0"/>
              <a:cs typeface="Arial" panose="020B0604020202020204" pitchFamily="34" charset="0"/>
            </a:endParaRPr>
          </a:p>
          <a:p>
            <a:endParaRPr lang="it-IT" sz="1000" dirty="0">
              <a:solidFill>
                <a:schemeClr val="bg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it-IT" sz="1000" b="1" dirty="0">
                <a:solidFill>
                  <a:schemeClr val="bg1"/>
                </a:solidFill>
                <a:latin typeface="Arial" panose="020B0604020202020204" pitchFamily="34" charset="0"/>
                <a:cs typeface="Arial" panose="020B0604020202020204" pitchFamily="34" charset="0"/>
              </a:rPr>
              <a:t>Chi-Square Statistic:</a:t>
            </a:r>
            <a:r>
              <a:rPr lang="it-IT" sz="1000" dirty="0">
                <a:solidFill>
                  <a:schemeClr val="bg1"/>
                </a:solidFill>
                <a:latin typeface="Arial" panose="020B0604020202020204" pitchFamily="34" charset="0"/>
                <a:cs typeface="Arial" panose="020B0604020202020204" pitchFamily="34" charset="0"/>
              </a:rPr>
              <a:t> 300.1920674311997</a:t>
            </a:r>
          </a:p>
          <a:p>
            <a:pPr marL="171450" indent="-171450">
              <a:buFont typeface="Arial" panose="020B0604020202020204" pitchFamily="34" charset="0"/>
              <a:buChar char="•"/>
            </a:pPr>
            <a:r>
              <a:rPr lang="it-IT" sz="1000" b="1" dirty="0">
                <a:solidFill>
                  <a:schemeClr val="bg1"/>
                </a:solidFill>
                <a:latin typeface="Arial" panose="020B0604020202020204" pitchFamily="34" charset="0"/>
                <a:cs typeface="Arial" panose="020B0604020202020204" pitchFamily="34" charset="0"/>
              </a:rPr>
              <a:t>P-value: </a:t>
            </a:r>
            <a:r>
              <a:rPr lang="it-IT" sz="1000" dirty="0">
                <a:solidFill>
                  <a:schemeClr val="bg1"/>
                </a:solidFill>
                <a:latin typeface="Arial" panose="020B0604020202020204" pitchFamily="34" charset="0"/>
                <a:cs typeface="Arial" panose="020B0604020202020204" pitchFamily="34" charset="0"/>
              </a:rPr>
              <a:t>7.440737048316971e-62</a:t>
            </a:r>
          </a:p>
          <a:p>
            <a:endParaRPr lang="it-IT" sz="1000" dirty="0">
              <a:solidFill>
                <a:schemeClr val="bg1"/>
              </a:solidFill>
              <a:latin typeface="Arial" panose="020B0604020202020204" pitchFamily="34" charset="0"/>
              <a:cs typeface="Arial" panose="020B0604020202020204" pitchFamily="34" charset="0"/>
            </a:endParaRPr>
          </a:p>
          <a:p>
            <a:pPr marL="171450" indent="-171450" algn="l">
              <a:buFont typeface="Arial" panose="020B0604020202020204" pitchFamily="34" charset="0"/>
              <a:buChar char="•"/>
            </a:pPr>
            <a:r>
              <a:rPr lang="en-GB" sz="1000" b="1" dirty="0">
                <a:solidFill>
                  <a:schemeClr val="bg1"/>
                </a:solidFill>
                <a:latin typeface="Arial" panose="020B0604020202020204" pitchFamily="34" charset="0"/>
                <a:cs typeface="Arial" panose="020B0604020202020204" pitchFamily="34" charset="0"/>
              </a:rPr>
              <a:t>Significant Association: </a:t>
            </a:r>
            <a:r>
              <a:rPr lang="en-GB" sz="1000" dirty="0">
                <a:solidFill>
                  <a:schemeClr val="bg1"/>
                </a:solidFill>
                <a:latin typeface="Arial" panose="020B0604020202020204" pitchFamily="34" charset="0"/>
                <a:cs typeface="Arial" panose="020B0604020202020204" pitchFamily="34" charset="0"/>
              </a:rPr>
              <a:t>The small p-value (much less than the commonly used significance level of 0.05) strongly suggests a significant association between gender and subject choice for GCSE exams based on the provided data.</a:t>
            </a:r>
          </a:p>
          <a:p>
            <a:pPr algn="l"/>
            <a:endParaRPr lang="en-GB" sz="1000" dirty="0">
              <a:solidFill>
                <a:schemeClr val="bg1"/>
              </a:solidFill>
              <a:latin typeface="Arial" panose="020B0604020202020204" pitchFamily="34" charset="0"/>
              <a:cs typeface="Arial" panose="020B0604020202020204" pitchFamily="34" charset="0"/>
            </a:endParaRPr>
          </a:p>
          <a:p>
            <a:pPr marL="171450" indent="-171450" algn="l">
              <a:buFont typeface="Arial" panose="020B0604020202020204" pitchFamily="34" charset="0"/>
              <a:buChar char="•"/>
            </a:pPr>
            <a:r>
              <a:rPr lang="en-GB" sz="1000" b="1" dirty="0">
                <a:solidFill>
                  <a:schemeClr val="bg1"/>
                </a:solidFill>
                <a:latin typeface="Arial" panose="020B0604020202020204" pitchFamily="34" charset="0"/>
                <a:cs typeface="Arial" panose="020B0604020202020204" pitchFamily="34" charset="0"/>
              </a:rPr>
              <a:t>Conclusion: </a:t>
            </a:r>
            <a:r>
              <a:rPr lang="en-GB" sz="1000" dirty="0">
                <a:solidFill>
                  <a:schemeClr val="bg1"/>
                </a:solidFill>
                <a:latin typeface="Arial" panose="020B0604020202020204" pitchFamily="34" charset="0"/>
                <a:cs typeface="Arial" panose="020B0604020202020204" pitchFamily="34" charset="0"/>
              </a:rPr>
              <a:t>From these results, it appears that there is a statistically significant relationship between the subjects chosen (Biology, Chemistry, English Literature, Geography, History, Mathematics, and Physics) and gender (Boys and Girls) for GCSE exams.</a:t>
            </a:r>
          </a:p>
          <a:p>
            <a:endParaRPr lang="it-IT" sz="1000" dirty="0">
              <a:solidFill>
                <a:schemeClr val="bg1"/>
              </a:solidFill>
              <a:latin typeface="Arial" panose="020B0604020202020204" pitchFamily="34" charset="0"/>
              <a:cs typeface="Arial" panose="020B0604020202020204" pitchFamily="34" charset="0"/>
            </a:endParaRPr>
          </a:p>
          <a:p>
            <a:endParaRPr lang="it-IT" sz="1000" dirty="0">
              <a:solidFill>
                <a:schemeClr val="bg1"/>
              </a:solidFill>
              <a:latin typeface="Arial" panose="020B0604020202020204" pitchFamily="34" charset="0"/>
              <a:cs typeface="Arial" panose="020B0604020202020204" pitchFamily="34" charset="0"/>
            </a:endParaRPr>
          </a:p>
          <a:p>
            <a:endParaRPr lang="it-IT" sz="1000" b="0" i="0" dirty="0">
              <a:solidFill>
                <a:schemeClr val="bg1"/>
              </a:solidFill>
              <a:effectLst/>
              <a:latin typeface="Arial" panose="020B0604020202020204" pitchFamily="34" charset="0"/>
              <a:cs typeface="Arial" panose="020B0604020202020204" pitchFamily="34" charset="0"/>
            </a:endParaRPr>
          </a:p>
          <a:p>
            <a:endParaRPr lang="en-GB" sz="1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728604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AD1B297-E3D6-4F27-BFFC-A147EBBB96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903508"/>
            <a:ext cx="7814397" cy="4688638"/>
          </a:xfrm>
          <a:prstGeom prst="rect">
            <a:avLst/>
          </a:prstGeom>
        </p:spPr>
      </p:pic>
      <p:sp>
        <p:nvSpPr>
          <p:cNvPr id="2" name="TextBox 1">
            <a:extLst>
              <a:ext uri="{FF2B5EF4-FFF2-40B4-BE49-F238E27FC236}">
                <a16:creationId xmlns:a16="http://schemas.microsoft.com/office/drawing/2014/main" id="{D73967F2-A6D2-46C0-BAEA-5A561CABC7C4}"/>
              </a:ext>
            </a:extLst>
          </p:cNvPr>
          <p:cNvSpPr txBox="1"/>
          <p:nvPr/>
        </p:nvSpPr>
        <p:spPr>
          <a:xfrm>
            <a:off x="8279363" y="1119673"/>
            <a:ext cx="3327919" cy="3785652"/>
          </a:xfrm>
          <a:prstGeom prst="rect">
            <a:avLst/>
          </a:prstGeom>
          <a:noFill/>
        </p:spPr>
        <p:txBody>
          <a:bodyPr wrap="square" rtlCol="0">
            <a:spAutoFit/>
          </a:bodyPr>
          <a:lstStyle/>
          <a:p>
            <a:r>
              <a:rPr lang="it-IT" sz="1000" b="1" i="0" dirty="0">
                <a:solidFill>
                  <a:schemeClr val="bg1"/>
                </a:solidFill>
                <a:effectLst/>
                <a:latin typeface="Arial" panose="020B0604020202020204" pitchFamily="34" charset="0"/>
                <a:cs typeface="Arial" panose="020B0604020202020204" pitchFamily="34" charset="0"/>
              </a:rPr>
              <a:t>Chi-Square Statistic: </a:t>
            </a:r>
            <a:r>
              <a:rPr lang="it-IT" sz="1000" b="0" i="0" dirty="0">
                <a:solidFill>
                  <a:schemeClr val="bg1"/>
                </a:solidFill>
                <a:effectLst/>
                <a:latin typeface="Arial" panose="020B0604020202020204" pitchFamily="34" charset="0"/>
                <a:cs typeface="Arial" panose="020B0604020202020204" pitchFamily="34" charset="0"/>
              </a:rPr>
              <a:t>28902.869144972545 </a:t>
            </a:r>
          </a:p>
          <a:p>
            <a:r>
              <a:rPr lang="it-IT" sz="1000" b="1" i="0" dirty="0">
                <a:solidFill>
                  <a:schemeClr val="bg1"/>
                </a:solidFill>
                <a:effectLst/>
                <a:latin typeface="Arial" panose="020B0604020202020204" pitchFamily="34" charset="0"/>
                <a:cs typeface="Arial" panose="020B0604020202020204" pitchFamily="34" charset="0"/>
              </a:rPr>
              <a:t>P-value: </a:t>
            </a:r>
            <a:r>
              <a:rPr lang="it-IT" sz="1000" b="0" i="0" dirty="0">
                <a:solidFill>
                  <a:schemeClr val="bg1"/>
                </a:solidFill>
                <a:effectLst/>
                <a:latin typeface="Arial" panose="020B0604020202020204" pitchFamily="34" charset="0"/>
                <a:cs typeface="Arial" panose="020B0604020202020204" pitchFamily="34" charset="0"/>
              </a:rPr>
              <a:t>0.0</a:t>
            </a:r>
            <a:endParaRPr lang="en-GB" sz="1000" b="1" dirty="0">
              <a:solidFill>
                <a:schemeClr val="bg1"/>
              </a:solidFill>
              <a:latin typeface="Arial" panose="020B0604020202020204" pitchFamily="34" charset="0"/>
              <a:cs typeface="Arial" panose="020B0604020202020204" pitchFamily="34" charset="0"/>
            </a:endParaRPr>
          </a:p>
          <a:p>
            <a:r>
              <a:rPr lang="en-GB" sz="1000" b="1" dirty="0">
                <a:solidFill>
                  <a:schemeClr val="bg1"/>
                </a:solidFill>
                <a:latin typeface="Arial" panose="020B0604020202020204" pitchFamily="34" charset="0"/>
                <a:cs typeface="Arial" panose="020B0604020202020204" pitchFamily="34" charset="0"/>
              </a:rPr>
              <a:t>Significant Association: </a:t>
            </a:r>
            <a:r>
              <a:rPr lang="en-GB" sz="1000" dirty="0">
                <a:solidFill>
                  <a:schemeClr val="bg1"/>
                </a:solidFill>
                <a:latin typeface="Arial" panose="020B0604020202020204" pitchFamily="34" charset="0"/>
                <a:cs typeface="Arial" panose="020B0604020202020204" pitchFamily="34" charset="0"/>
              </a:rPr>
              <a:t>The very small p-value (&lt;0.05, or practically zero) suggests a highly significant association between gender (Boys and Girls) and subject choice for GCSE exams based on the provided data.</a:t>
            </a:r>
          </a:p>
          <a:p>
            <a:endParaRPr lang="en-GB" sz="1000" dirty="0">
              <a:solidFill>
                <a:schemeClr val="bg1"/>
              </a:solidFill>
              <a:latin typeface="Arial" panose="020B0604020202020204" pitchFamily="34" charset="0"/>
              <a:cs typeface="Arial" panose="020B0604020202020204" pitchFamily="34" charset="0"/>
            </a:endParaRPr>
          </a:p>
          <a:p>
            <a:r>
              <a:rPr lang="en-GB" sz="1000" b="1" dirty="0">
                <a:solidFill>
                  <a:schemeClr val="bg1"/>
                </a:solidFill>
                <a:latin typeface="Arial" panose="020B0604020202020204" pitchFamily="34" charset="0"/>
                <a:cs typeface="Arial" panose="020B0604020202020204" pitchFamily="34" charset="0"/>
              </a:rPr>
              <a:t>Conclusion: </a:t>
            </a:r>
            <a:r>
              <a:rPr lang="en-GB" sz="1000" dirty="0">
                <a:solidFill>
                  <a:schemeClr val="bg1"/>
                </a:solidFill>
                <a:latin typeface="Arial" panose="020B0604020202020204" pitchFamily="34" charset="0"/>
                <a:cs typeface="Arial" panose="020B0604020202020204" pitchFamily="34" charset="0"/>
              </a:rPr>
              <a:t>From these results, it's evident that there's a statistically significant relationship between the subjects chosen (Biology, Chemistry, English Literature, Geography, History, Mathematics, and Physics) and gender (Boys and Girls) for GCSE exams.</a:t>
            </a:r>
          </a:p>
          <a:p>
            <a:endParaRPr lang="en-GB" sz="1000" dirty="0">
              <a:solidFill>
                <a:schemeClr val="bg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GB" sz="1000" dirty="0">
                <a:solidFill>
                  <a:schemeClr val="bg1"/>
                </a:solidFill>
                <a:latin typeface="Arial" panose="020B0604020202020204" pitchFamily="34" charset="0"/>
                <a:cs typeface="Arial" panose="020B0604020202020204" pitchFamily="34" charset="0"/>
              </a:rPr>
              <a:t>Above statement  implies that gender might have an influence on the selection of subjects for these exams. The chi-square test indicates a strong association between gender and the choice of subjects, indicating that there's more to investigate or explore regarding the preferences and patterns in subject selection between boys and girls during their GCSE exams.</a:t>
            </a:r>
          </a:p>
          <a:p>
            <a:pPr marL="171450" indent="-171450">
              <a:buFont typeface="Arial" panose="020B0604020202020204" pitchFamily="34" charset="0"/>
              <a:buChar char="•"/>
            </a:pPr>
            <a:endParaRPr lang="en-GB" sz="1000" dirty="0">
              <a:solidFill>
                <a:schemeClr val="bg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GB" sz="1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63000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F63B97-CC13-4008-AB7C-BCD14938DC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638" y="337452"/>
            <a:ext cx="6304394" cy="3152197"/>
          </a:xfrm>
          <a:prstGeom prst="rect">
            <a:avLst/>
          </a:prstGeom>
        </p:spPr>
      </p:pic>
      <p:pic>
        <p:nvPicPr>
          <p:cNvPr id="7" name="Picture 6">
            <a:extLst>
              <a:ext uri="{FF2B5EF4-FFF2-40B4-BE49-F238E27FC236}">
                <a16:creationId xmlns:a16="http://schemas.microsoft.com/office/drawing/2014/main" id="{52A65220-5639-4A88-9515-F2EEC991C3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6924" y="3429000"/>
            <a:ext cx="6503438" cy="3251719"/>
          </a:xfrm>
          <a:prstGeom prst="rect">
            <a:avLst/>
          </a:prstGeom>
        </p:spPr>
      </p:pic>
      <p:sp>
        <p:nvSpPr>
          <p:cNvPr id="2" name="TextBox 1">
            <a:extLst>
              <a:ext uri="{FF2B5EF4-FFF2-40B4-BE49-F238E27FC236}">
                <a16:creationId xmlns:a16="http://schemas.microsoft.com/office/drawing/2014/main" id="{356872CF-71BB-43A0-A57F-EFCFD8650D49}"/>
              </a:ext>
            </a:extLst>
          </p:cNvPr>
          <p:cNvSpPr txBox="1"/>
          <p:nvPr/>
        </p:nvSpPr>
        <p:spPr>
          <a:xfrm>
            <a:off x="7265437" y="522514"/>
            <a:ext cx="4484925" cy="2308324"/>
          </a:xfrm>
          <a:prstGeom prst="rect">
            <a:avLst/>
          </a:prstGeom>
          <a:noFill/>
        </p:spPr>
        <p:txBody>
          <a:bodyPr wrap="square" rtlCol="0">
            <a:spAutoFit/>
          </a:bodyPr>
          <a:lstStyle/>
          <a:p>
            <a:pPr marL="171450" indent="-171450">
              <a:buFont typeface="Arial" panose="020B0604020202020204" pitchFamily="34" charset="0"/>
              <a:buChar char="•"/>
            </a:pPr>
            <a:r>
              <a:rPr lang="en-GB" sz="900" b="0" i="0" dirty="0">
                <a:solidFill>
                  <a:srgbClr val="374151"/>
                </a:solidFill>
                <a:effectLst/>
              </a:rPr>
              <a:t>There's a notable increase in total exam entries for most language subjects from 2010 to 2022/23. This trend suggests a growing interest or requirement in studying second languages over the years.</a:t>
            </a:r>
          </a:p>
          <a:p>
            <a:pPr algn="l">
              <a:buFont typeface="Arial" panose="020B0604020202020204" pitchFamily="34" charset="0"/>
              <a:buChar char="•"/>
            </a:pPr>
            <a:r>
              <a:rPr lang="en-GB" sz="900" b="0" i="0" dirty="0">
                <a:solidFill>
                  <a:srgbClr val="374151"/>
                </a:solidFill>
                <a:effectLst/>
                <a:latin typeface="Söhne"/>
              </a:rPr>
              <a:t>In both years, for most languages, there's a disparity between boys' and girls' entries. For instance, in French and Spanish, girls consistently have more entries than boys in both years.</a:t>
            </a:r>
          </a:p>
          <a:p>
            <a:pPr algn="l"/>
            <a:endParaRPr lang="en-GB" sz="900" b="0" i="0" dirty="0">
              <a:solidFill>
                <a:srgbClr val="374151"/>
              </a:solidFill>
              <a:effectLst/>
              <a:latin typeface="Söhne"/>
            </a:endParaRPr>
          </a:p>
          <a:p>
            <a:pPr algn="l">
              <a:buFont typeface="Arial" panose="020B0604020202020204" pitchFamily="34" charset="0"/>
              <a:buChar char="•"/>
            </a:pPr>
            <a:r>
              <a:rPr lang="en-GB" sz="900" b="0" i="0" dirty="0">
                <a:solidFill>
                  <a:srgbClr val="374151"/>
                </a:solidFill>
                <a:effectLst/>
                <a:latin typeface="Söhne"/>
              </a:rPr>
              <a:t>However, in some subjects like Arabic and Chinese, while girls had more entries in 2010, the scenario flipped, and boys had more entries in 2022/23.</a:t>
            </a:r>
          </a:p>
          <a:p>
            <a:pPr algn="l">
              <a:buFont typeface="Arial" panose="020B0604020202020204" pitchFamily="34" charset="0"/>
              <a:buChar char="•"/>
            </a:pPr>
            <a:endParaRPr lang="en-GB" sz="900" dirty="0">
              <a:solidFill>
                <a:srgbClr val="374151"/>
              </a:solidFill>
              <a:latin typeface="Söhne"/>
            </a:endParaRPr>
          </a:p>
          <a:p>
            <a:pPr algn="l">
              <a:buFont typeface="Arial" panose="020B0604020202020204" pitchFamily="34" charset="0"/>
              <a:buChar char="•"/>
            </a:pPr>
            <a:r>
              <a:rPr lang="en-GB" sz="900" dirty="0">
                <a:solidFill>
                  <a:srgbClr val="374151"/>
                </a:solidFill>
                <a:latin typeface="Söhne"/>
              </a:rPr>
              <a:t>French and Spanish, entries increased for both genders but maintained a similar gender ratio in both years.</a:t>
            </a:r>
          </a:p>
          <a:p>
            <a:pPr algn="l"/>
            <a:endParaRPr lang="en-GB" sz="900" dirty="0">
              <a:solidFill>
                <a:srgbClr val="374151"/>
              </a:solidFill>
              <a:latin typeface="Söhne"/>
            </a:endParaRPr>
          </a:p>
          <a:p>
            <a:pPr algn="l">
              <a:buFont typeface="Arial" panose="020B0604020202020204" pitchFamily="34" charset="0"/>
              <a:buChar char="•"/>
            </a:pPr>
            <a:r>
              <a:rPr lang="en-GB" sz="900" dirty="0">
                <a:solidFill>
                  <a:srgbClr val="374151"/>
                </a:solidFill>
                <a:latin typeface="Söhne"/>
              </a:rPr>
              <a:t>Polish and Urdu, both languages saw an increase in entries for both genders, with girls having more entries in both years.</a:t>
            </a:r>
          </a:p>
          <a:p>
            <a:pPr algn="l">
              <a:buFont typeface="Arial" panose="020B0604020202020204" pitchFamily="34" charset="0"/>
              <a:buChar char="•"/>
            </a:pPr>
            <a:endParaRPr lang="en-GB" sz="900" b="0" i="0" dirty="0">
              <a:solidFill>
                <a:srgbClr val="374151"/>
              </a:solidFill>
              <a:effectLst/>
              <a:latin typeface="Söhne"/>
            </a:endParaRPr>
          </a:p>
          <a:p>
            <a:pPr marL="171450" indent="-171450">
              <a:buFont typeface="Arial" panose="020B0604020202020204" pitchFamily="34" charset="0"/>
              <a:buChar char="•"/>
            </a:pPr>
            <a:endParaRPr lang="en-GB" sz="900" dirty="0"/>
          </a:p>
        </p:txBody>
      </p:sp>
      <p:sp>
        <p:nvSpPr>
          <p:cNvPr id="3" name="TextBox 2">
            <a:extLst>
              <a:ext uri="{FF2B5EF4-FFF2-40B4-BE49-F238E27FC236}">
                <a16:creationId xmlns:a16="http://schemas.microsoft.com/office/drawing/2014/main" id="{F35C3BF5-D085-43C9-8C15-DD0A4C28D532}"/>
              </a:ext>
            </a:extLst>
          </p:cNvPr>
          <p:cNvSpPr txBox="1"/>
          <p:nvPr/>
        </p:nvSpPr>
        <p:spPr>
          <a:xfrm>
            <a:off x="622041" y="3707363"/>
            <a:ext cx="4708849" cy="1338828"/>
          </a:xfrm>
          <a:prstGeom prst="rect">
            <a:avLst/>
          </a:prstGeom>
          <a:noFill/>
        </p:spPr>
        <p:txBody>
          <a:bodyPr wrap="square" rtlCol="0">
            <a:spAutoFit/>
          </a:bodyPr>
          <a:lstStyle/>
          <a:p>
            <a:pPr marL="171450" indent="-171450">
              <a:buFont typeface="Arial" panose="020B0604020202020204" pitchFamily="34" charset="0"/>
              <a:buChar char="•"/>
            </a:pPr>
            <a:r>
              <a:rPr lang="en-GB" sz="900" dirty="0">
                <a:solidFill>
                  <a:schemeClr val="bg1"/>
                </a:solidFill>
              </a:rPr>
              <a:t>We can see in some languages showed fluctuations in gender-specific entries. For example, Arabic and Chinese had shifts in which gender had higher entries between the two years.</a:t>
            </a:r>
          </a:p>
          <a:p>
            <a:endParaRPr lang="en-GB" sz="900" dirty="0">
              <a:solidFill>
                <a:schemeClr val="bg1"/>
              </a:solidFill>
            </a:endParaRPr>
          </a:p>
          <a:p>
            <a:pPr marL="171450" indent="-171450">
              <a:buFont typeface="Arial" panose="020B0604020202020204" pitchFamily="34" charset="0"/>
              <a:buChar char="•"/>
            </a:pPr>
            <a:r>
              <a:rPr lang="en-GB" sz="900" dirty="0">
                <a:solidFill>
                  <a:schemeClr val="bg1"/>
                </a:solidFill>
              </a:rPr>
              <a:t>In subjects like Italian, there was a slight increase in entries, but the gender disparities remained somewhat consistent.</a:t>
            </a:r>
          </a:p>
          <a:p>
            <a:pPr marL="171450" indent="-171450">
              <a:buFont typeface="Arial" panose="020B0604020202020204" pitchFamily="34" charset="0"/>
              <a:buChar char="•"/>
            </a:pPr>
            <a:endParaRPr lang="en-GB" sz="900" dirty="0">
              <a:solidFill>
                <a:schemeClr val="bg1"/>
              </a:solidFill>
            </a:endParaRPr>
          </a:p>
          <a:p>
            <a:pPr marL="171450" indent="-171450">
              <a:buFont typeface="Arial" panose="020B0604020202020204" pitchFamily="34" charset="0"/>
              <a:buChar char="•"/>
            </a:pPr>
            <a:r>
              <a:rPr lang="en-GB" sz="900" dirty="0">
                <a:solidFill>
                  <a:schemeClr val="bg1"/>
                </a:solidFill>
              </a:rPr>
              <a:t>Changes in curriculum requirements, cultural shifts, and global economic trends might have influenced the interest and uptake of certain languages.</a:t>
            </a:r>
          </a:p>
          <a:p>
            <a:pPr marL="171450" indent="-171450">
              <a:buFont typeface="Arial" panose="020B0604020202020204" pitchFamily="34" charset="0"/>
              <a:buChar char="•"/>
            </a:pPr>
            <a:endParaRPr lang="en-GB" sz="900" dirty="0">
              <a:solidFill>
                <a:schemeClr val="bg1"/>
              </a:solidFill>
            </a:endParaRPr>
          </a:p>
        </p:txBody>
      </p:sp>
    </p:spTree>
    <p:extLst>
      <p:ext uri="{BB962C8B-B14F-4D97-AF65-F5344CB8AC3E}">
        <p14:creationId xmlns:p14="http://schemas.microsoft.com/office/powerpoint/2010/main" val="37939668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155FDC2-9B5D-4ED0-B68D-FE44CEF54C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066" y="413343"/>
            <a:ext cx="5602934" cy="4202200"/>
          </a:xfrm>
          <a:prstGeom prst="rect">
            <a:avLst/>
          </a:prstGeom>
        </p:spPr>
      </p:pic>
      <p:sp>
        <p:nvSpPr>
          <p:cNvPr id="2" name="TextBox 1">
            <a:extLst>
              <a:ext uri="{FF2B5EF4-FFF2-40B4-BE49-F238E27FC236}">
                <a16:creationId xmlns:a16="http://schemas.microsoft.com/office/drawing/2014/main" id="{0C5E6417-0D40-4EE8-A916-DE75ADC5C49E}"/>
              </a:ext>
            </a:extLst>
          </p:cNvPr>
          <p:cNvSpPr txBox="1"/>
          <p:nvPr/>
        </p:nvSpPr>
        <p:spPr>
          <a:xfrm>
            <a:off x="7041502" y="1436915"/>
            <a:ext cx="3626498" cy="2446824"/>
          </a:xfrm>
          <a:prstGeom prst="rect">
            <a:avLst/>
          </a:prstGeom>
          <a:noFill/>
        </p:spPr>
        <p:txBody>
          <a:bodyPr wrap="square" rtlCol="0">
            <a:spAutoFit/>
          </a:bodyPr>
          <a:lstStyle/>
          <a:p>
            <a:pPr marL="285750" indent="-285750">
              <a:buFont typeface="Arial" panose="020B0604020202020204" pitchFamily="34" charset="0"/>
              <a:buChar char="•"/>
            </a:pPr>
            <a:r>
              <a:rPr lang="en-GB" sz="900" b="0" i="0" dirty="0">
                <a:solidFill>
                  <a:srgbClr val="374151"/>
                </a:solidFill>
                <a:effectLst/>
              </a:rPr>
              <a:t>Subjects like Math and English, Triple Science, and Combined Science witness substantial participation from both genders, indicating a balanced interest in these fields.</a:t>
            </a:r>
          </a:p>
          <a:p>
            <a:endParaRPr lang="en-GB" sz="900" b="0" i="0" dirty="0">
              <a:solidFill>
                <a:srgbClr val="374151"/>
              </a:solidFill>
              <a:effectLst/>
            </a:endParaRPr>
          </a:p>
          <a:p>
            <a:pPr marL="285750" indent="-285750">
              <a:buFont typeface="Arial" panose="020B0604020202020204" pitchFamily="34" charset="0"/>
              <a:buChar char="•"/>
            </a:pPr>
            <a:r>
              <a:rPr lang="en-GB" sz="900" b="0" i="0" dirty="0">
                <a:solidFill>
                  <a:srgbClr val="374151"/>
                </a:solidFill>
                <a:effectLst/>
              </a:rPr>
              <a:t>Boys seem to exhibit more interest compared to girls in this subject.</a:t>
            </a:r>
          </a:p>
          <a:p>
            <a:endParaRPr lang="en-GB" sz="900" dirty="0">
              <a:solidFill>
                <a:srgbClr val="374151"/>
              </a:solidFill>
            </a:endParaRPr>
          </a:p>
          <a:p>
            <a:pPr marL="171450" indent="-171450">
              <a:buFont typeface="Arial" panose="020B0604020202020204" pitchFamily="34" charset="0"/>
              <a:buChar char="•"/>
            </a:pPr>
            <a:r>
              <a:rPr lang="en-GB" sz="900" b="0" i="0" dirty="0">
                <a:solidFill>
                  <a:srgbClr val="374151"/>
                </a:solidFill>
                <a:effectLst/>
              </a:rPr>
              <a:t>These subjects demonstrate a significant disparity in participation, with higher entries from girls, especially in Art and Music.</a:t>
            </a:r>
          </a:p>
          <a:p>
            <a:pPr marL="171450" indent="-171450">
              <a:buFont typeface="Arial" panose="020B0604020202020204" pitchFamily="34" charset="0"/>
              <a:buChar char="•"/>
            </a:pPr>
            <a:endParaRPr lang="en-GB" sz="900" dirty="0">
              <a:solidFill>
                <a:srgbClr val="374151"/>
              </a:solidFill>
            </a:endParaRPr>
          </a:p>
          <a:p>
            <a:pPr marL="171450" indent="-171450">
              <a:buFont typeface="Arial" panose="020B0604020202020204" pitchFamily="34" charset="0"/>
              <a:buChar char="•"/>
            </a:pPr>
            <a:r>
              <a:rPr lang="en-GB" sz="900" b="0" i="0" dirty="0">
                <a:solidFill>
                  <a:srgbClr val="374151"/>
                </a:solidFill>
                <a:effectLst/>
              </a:rPr>
              <a:t>Across several subjects like Math and English, Science, and Language, there seems to be a relatively balanced participation rate between genders.</a:t>
            </a:r>
          </a:p>
          <a:p>
            <a:pPr marL="171450" indent="-171450">
              <a:buFont typeface="Arial" panose="020B0604020202020204" pitchFamily="34" charset="0"/>
              <a:buChar char="•"/>
            </a:pPr>
            <a:endParaRPr lang="en-GB" sz="900" dirty="0">
              <a:solidFill>
                <a:srgbClr val="374151"/>
              </a:solidFill>
            </a:endParaRPr>
          </a:p>
          <a:p>
            <a:pPr marL="171450" indent="-171450">
              <a:buFont typeface="Arial" panose="020B0604020202020204" pitchFamily="34" charset="0"/>
              <a:buChar char="•"/>
            </a:pPr>
            <a:r>
              <a:rPr lang="en-GB" sz="900" b="0" i="0" dirty="0">
                <a:solidFill>
                  <a:srgbClr val="374151"/>
                </a:solidFill>
                <a:effectLst/>
              </a:rPr>
              <a:t>Certain subjects, particularly Art, Music, and to some extent History and Geography, display a noticeable gender skew in participation, favouring girls in these disciplines.</a:t>
            </a:r>
            <a:endParaRPr lang="en-GB" sz="900" dirty="0"/>
          </a:p>
        </p:txBody>
      </p:sp>
    </p:spTree>
    <p:extLst>
      <p:ext uri="{BB962C8B-B14F-4D97-AF65-F5344CB8AC3E}">
        <p14:creationId xmlns:p14="http://schemas.microsoft.com/office/powerpoint/2010/main" val="6007633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03FEA7B-2F38-4AEB-B06F-FCB0DFACC4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96" y="0"/>
            <a:ext cx="3159973" cy="3159973"/>
          </a:xfrm>
          <a:prstGeom prst="rect">
            <a:avLst/>
          </a:prstGeom>
        </p:spPr>
      </p:pic>
      <p:pic>
        <p:nvPicPr>
          <p:cNvPr id="7" name="Picture 6">
            <a:extLst>
              <a:ext uri="{FF2B5EF4-FFF2-40B4-BE49-F238E27FC236}">
                <a16:creationId xmlns:a16="http://schemas.microsoft.com/office/drawing/2014/main" id="{060EB94F-F735-4763-8A11-09EDD586DB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35175" y="3484978"/>
            <a:ext cx="3186409" cy="3186409"/>
          </a:xfrm>
          <a:prstGeom prst="rect">
            <a:avLst/>
          </a:prstGeom>
        </p:spPr>
      </p:pic>
      <p:pic>
        <p:nvPicPr>
          <p:cNvPr id="9" name="Picture 8">
            <a:extLst>
              <a:ext uri="{FF2B5EF4-FFF2-40B4-BE49-F238E27FC236}">
                <a16:creationId xmlns:a16="http://schemas.microsoft.com/office/drawing/2014/main" id="{96AF309E-45B8-4E9B-8B28-12449005C0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05020" y="329682"/>
            <a:ext cx="3416564" cy="3416564"/>
          </a:xfrm>
          <a:prstGeom prst="rect">
            <a:avLst/>
          </a:prstGeom>
        </p:spPr>
      </p:pic>
      <p:sp>
        <p:nvSpPr>
          <p:cNvPr id="3" name="TextBox 2">
            <a:extLst>
              <a:ext uri="{FF2B5EF4-FFF2-40B4-BE49-F238E27FC236}">
                <a16:creationId xmlns:a16="http://schemas.microsoft.com/office/drawing/2014/main" id="{BE4E21AA-2976-44DC-8FBE-0685D821BA1F}"/>
              </a:ext>
            </a:extLst>
          </p:cNvPr>
          <p:cNvSpPr txBox="1"/>
          <p:nvPr/>
        </p:nvSpPr>
        <p:spPr>
          <a:xfrm>
            <a:off x="360783" y="3278156"/>
            <a:ext cx="3122645" cy="2600712"/>
          </a:xfrm>
          <a:prstGeom prst="rect">
            <a:avLst/>
          </a:prstGeom>
          <a:noFill/>
        </p:spPr>
        <p:txBody>
          <a:bodyPr wrap="square" rtlCol="0">
            <a:spAutoFit/>
          </a:bodyPr>
          <a:lstStyle/>
          <a:p>
            <a:r>
              <a:rPr lang="en-GB" sz="900" dirty="0">
                <a:solidFill>
                  <a:schemeClr val="bg1"/>
                </a:solidFill>
                <a:cs typeface="Arial" panose="020B0604020202020204" pitchFamily="34" charset="0"/>
              </a:rPr>
              <a:t>The percentage of GCSE subjects pie chart illustrates the percentage breakdown of subject choices among GCSE students. Each slice of the pie represents a different subject category, and the size of each slice corresponds to the proportion of students opting for that particular subject.</a:t>
            </a:r>
          </a:p>
          <a:p>
            <a:endParaRPr lang="en-GB" sz="900" dirty="0">
              <a:solidFill>
                <a:schemeClr val="bg1"/>
              </a:solidFill>
              <a:cs typeface="Arial" panose="020B0604020202020204" pitchFamily="34" charset="0"/>
            </a:endParaRPr>
          </a:p>
          <a:p>
            <a:pPr marL="171450" indent="-171450">
              <a:buFont typeface="Arial" panose="020B0604020202020204" pitchFamily="34" charset="0"/>
              <a:buChar char="•"/>
            </a:pPr>
            <a:r>
              <a:rPr lang="en-GB" sz="900" dirty="0">
                <a:solidFill>
                  <a:schemeClr val="bg1"/>
                </a:solidFill>
                <a:cs typeface="Arial" panose="020B0604020202020204" pitchFamily="34" charset="0"/>
              </a:rPr>
              <a:t>The largest portion of the pie, comprising nearly 90%, represents students choosing either English or Mathematics subjects.</a:t>
            </a:r>
          </a:p>
          <a:p>
            <a:pPr marL="171450" indent="-171450">
              <a:buFont typeface="Arial" panose="020B0604020202020204" pitchFamily="34" charset="0"/>
              <a:buChar char="•"/>
            </a:pPr>
            <a:r>
              <a:rPr lang="en-GB" sz="900" dirty="0">
                <a:solidFill>
                  <a:schemeClr val="bg1"/>
                </a:solidFill>
                <a:cs typeface="Arial" panose="020B0604020202020204" pitchFamily="34" charset="0"/>
              </a:rPr>
              <a:t>Around a quarter of students </a:t>
            </a:r>
            <a:r>
              <a:rPr lang="en-GB" sz="1000" b="1" dirty="0">
                <a:solidFill>
                  <a:schemeClr val="bg1"/>
                </a:solidFill>
              </a:rPr>
              <a:t>opt</a:t>
            </a:r>
            <a:r>
              <a:rPr lang="en-GB" sz="900" dirty="0">
                <a:solidFill>
                  <a:schemeClr val="bg1"/>
                </a:solidFill>
                <a:cs typeface="Arial" panose="020B0604020202020204" pitchFamily="34" charset="0"/>
              </a:rPr>
              <a:t> for Chemistry or Biology subjects.</a:t>
            </a:r>
          </a:p>
          <a:p>
            <a:pPr marL="171450" indent="-171450">
              <a:buFont typeface="Arial" panose="020B0604020202020204" pitchFamily="34" charset="0"/>
              <a:buChar char="•"/>
            </a:pPr>
            <a:r>
              <a:rPr lang="en-GB" sz="900" dirty="0">
                <a:solidFill>
                  <a:schemeClr val="bg1"/>
                </a:solidFill>
                <a:cs typeface="Arial" panose="020B0604020202020204" pitchFamily="34" charset="0"/>
              </a:rPr>
              <a:t>Approximately two-thirds of students choose Combined Science.</a:t>
            </a:r>
          </a:p>
          <a:p>
            <a:pPr marL="171450" indent="-171450">
              <a:buFont typeface="Arial" panose="020B0604020202020204" pitchFamily="34" charset="0"/>
              <a:buChar char="•"/>
            </a:pPr>
            <a:r>
              <a:rPr lang="en-GB" sz="900" dirty="0">
                <a:solidFill>
                  <a:schemeClr val="bg1"/>
                </a:solidFill>
                <a:cs typeface="Arial" panose="020B0604020202020204" pitchFamily="34" charset="0"/>
              </a:rPr>
              <a:t>A smaller proportion, close to 8%, prefer History or Geography subjects.</a:t>
            </a:r>
          </a:p>
          <a:p>
            <a:pPr marL="171450" indent="-171450">
              <a:buFont typeface="Arial" panose="020B0604020202020204" pitchFamily="34" charset="0"/>
              <a:buChar char="•"/>
            </a:pPr>
            <a:r>
              <a:rPr lang="en-GB" sz="900" dirty="0">
                <a:solidFill>
                  <a:schemeClr val="bg1"/>
                </a:solidFill>
                <a:cs typeface="Arial" panose="020B0604020202020204" pitchFamily="34" charset="0"/>
              </a:rPr>
              <a:t>Subjects like Art, Modern Languages, and Triple Science have comparatively lower percentages, each accounting for less than 40%, 10%, and 25% respectively.</a:t>
            </a:r>
          </a:p>
        </p:txBody>
      </p:sp>
      <p:sp>
        <p:nvSpPr>
          <p:cNvPr id="4" name="TextBox 3">
            <a:extLst>
              <a:ext uri="{FF2B5EF4-FFF2-40B4-BE49-F238E27FC236}">
                <a16:creationId xmlns:a16="http://schemas.microsoft.com/office/drawing/2014/main" id="{4F12575C-88C4-4B95-A74B-DC5D00107896}"/>
              </a:ext>
            </a:extLst>
          </p:cNvPr>
          <p:cNvSpPr txBox="1"/>
          <p:nvPr/>
        </p:nvSpPr>
        <p:spPr>
          <a:xfrm>
            <a:off x="4690187" y="746448"/>
            <a:ext cx="2811625" cy="4562788"/>
          </a:xfrm>
          <a:prstGeom prst="rect">
            <a:avLst/>
          </a:prstGeom>
          <a:noFill/>
        </p:spPr>
        <p:txBody>
          <a:bodyPr wrap="square" rtlCol="0">
            <a:spAutoFit/>
          </a:bodyPr>
          <a:lstStyle/>
          <a:p>
            <a:pPr algn="l"/>
            <a:r>
              <a:rPr lang="en-GB" sz="1000" dirty="0">
                <a:solidFill>
                  <a:srgbClr val="374151"/>
                </a:solidFill>
              </a:rPr>
              <a:t>For Both GCSE Subjects by Gender  Chart;</a:t>
            </a:r>
          </a:p>
          <a:p>
            <a:pPr algn="l"/>
            <a:endParaRPr lang="en-GB" sz="1000" dirty="0">
              <a:solidFill>
                <a:srgbClr val="374151"/>
              </a:solidFill>
            </a:endParaRPr>
          </a:p>
          <a:p>
            <a:pPr marL="171450" indent="-171450" algn="l">
              <a:buFont typeface="Wingdings" panose="05000000000000000000" pitchFamily="2" charset="2"/>
              <a:buChar char="v"/>
            </a:pPr>
            <a:r>
              <a:rPr lang="en-GB" sz="1000" b="0" i="0" dirty="0">
                <a:solidFill>
                  <a:srgbClr val="374151"/>
                </a:solidFill>
                <a:effectLst/>
              </a:rPr>
              <a:t>Both genders share similarities in preferences for </a:t>
            </a:r>
            <a:r>
              <a:rPr lang="en-GB" sz="1000" b="0" i="0" dirty="0" err="1">
                <a:solidFill>
                  <a:srgbClr val="374151"/>
                </a:solidFill>
                <a:effectLst/>
              </a:rPr>
              <a:t>Eng</a:t>
            </a:r>
            <a:r>
              <a:rPr lang="en-GB" sz="1000" b="0" i="0" dirty="0">
                <a:solidFill>
                  <a:srgbClr val="374151"/>
                </a:solidFill>
                <a:effectLst/>
              </a:rPr>
              <a:t>/Math, Chem/Bio, and Triple Sci subjects. Also, It shows near-equal participation between boys and girls. These subjects seem to attract students regardless of gender stereotypes or biases.</a:t>
            </a:r>
          </a:p>
          <a:p>
            <a:pPr algn="l"/>
            <a:endParaRPr lang="en-GB" sz="1000" b="0" i="0" dirty="0">
              <a:solidFill>
                <a:srgbClr val="374151"/>
              </a:solidFill>
              <a:effectLst/>
            </a:endParaRPr>
          </a:p>
          <a:p>
            <a:pPr marL="171450" indent="-171450" algn="l">
              <a:buFont typeface="Wingdings" panose="05000000000000000000" pitchFamily="2" charset="2"/>
              <a:buChar char="v"/>
            </a:pPr>
            <a:r>
              <a:rPr lang="en-GB" sz="1000" b="0" i="0" dirty="0">
                <a:solidFill>
                  <a:srgbClr val="374151"/>
                </a:solidFill>
                <a:effectLst/>
              </a:rPr>
              <a:t>Girls show a significantly higher interest (49.1%) compared to boys (28.3%), indicating a potential inclination towards more creative and expressive fields among girls.</a:t>
            </a:r>
          </a:p>
          <a:p>
            <a:pPr algn="l"/>
            <a:endParaRPr lang="en-GB" sz="1000" b="0" i="0" dirty="0">
              <a:solidFill>
                <a:srgbClr val="374151"/>
              </a:solidFill>
              <a:effectLst/>
            </a:endParaRPr>
          </a:p>
          <a:p>
            <a:pPr marL="171450" indent="-171450" algn="l">
              <a:buFont typeface="Wingdings" panose="05000000000000000000" pitchFamily="2" charset="2"/>
              <a:buChar char="v"/>
            </a:pPr>
            <a:r>
              <a:rPr lang="en-GB" sz="1000" b="0" i="0" dirty="0">
                <a:solidFill>
                  <a:srgbClr val="374151"/>
                </a:solidFill>
                <a:effectLst/>
              </a:rPr>
              <a:t>Boys exhibit a notably higher interest (9.4%) compared to girls (6.2%), suggesting a potential preference for social sciences or historical narratives among boys.</a:t>
            </a:r>
          </a:p>
          <a:p>
            <a:pPr algn="l"/>
            <a:endParaRPr lang="en-GB" sz="1000" dirty="0">
              <a:solidFill>
                <a:srgbClr val="374151"/>
              </a:solidFill>
            </a:endParaRPr>
          </a:p>
          <a:p>
            <a:pPr marL="171450" indent="-171450" algn="l">
              <a:buFont typeface="Wingdings" panose="05000000000000000000" pitchFamily="2" charset="2"/>
              <a:buChar char="v"/>
            </a:pPr>
            <a:r>
              <a:rPr lang="en-GB" sz="1000" b="0" i="0" dirty="0">
                <a:solidFill>
                  <a:srgbClr val="374151"/>
                </a:solidFill>
                <a:effectLst/>
                <a:cs typeface="Arial" panose="020B0604020202020204" pitchFamily="34" charset="0"/>
              </a:rPr>
              <a:t>While both genders show low participation, girls slightly surpass boys (4.2% vs. 3.0%), indicating a slightly higher interest in language studies among girls.</a:t>
            </a:r>
          </a:p>
          <a:p>
            <a:pPr algn="l"/>
            <a:endParaRPr lang="en-GB" sz="1000" b="0" i="0" dirty="0">
              <a:solidFill>
                <a:srgbClr val="374151"/>
              </a:solidFill>
              <a:effectLst/>
              <a:cs typeface="Arial" panose="020B0604020202020204" pitchFamily="34" charset="0"/>
            </a:endParaRPr>
          </a:p>
          <a:p>
            <a:pPr marL="171450" indent="-171450" algn="l">
              <a:buFont typeface="Wingdings" panose="05000000000000000000" pitchFamily="2" charset="2"/>
              <a:buChar char="v"/>
            </a:pPr>
            <a:r>
              <a:rPr lang="en-GB" sz="1000" b="0" i="0" dirty="0">
                <a:solidFill>
                  <a:srgbClr val="374151"/>
                </a:solidFill>
                <a:effectLst/>
                <a:cs typeface="Arial" panose="020B0604020202020204" pitchFamily="34" charset="0"/>
              </a:rPr>
              <a:t>Both genders show significant interest, but girls slightly edge out boys (66.0% vs. 63.6%), indicating a broader participation in this field among girls.</a:t>
            </a:r>
          </a:p>
          <a:p>
            <a:pPr marL="171450" indent="-171450" algn="l">
              <a:buFont typeface="Wingdings" panose="05000000000000000000" pitchFamily="2" charset="2"/>
              <a:buChar char="v"/>
            </a:pPr>
            <a:endParaRPr lang="en-GB" sz="1050" b="0" i="0" dirty="0">
              <a:solidFill>
                <a:srgbClr val="374151"/>
              </a:solidFill>
              <a:effectLst/>
              <a:latin typeface="Söhne"/>
            </a:endParaRPr>
          </a:p>
        </p:txBody>
      </p:sp>
    </p:spTree>
    <p:extLst>
      <p:ext uri="{BB962C8B-B14F-4D97-AF65-F5344CB8AC3E}">
        <p14:creationId xmlns:p14="http://schemas.microsoft.com/office/powerpoint/2010/main" val="3420736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C427568-0072-741C-5E8B-D1AAC0C007E2}"/>
              </a:ext>
            </a:extLst>
          </p:cNvPr>
          <p:cNvSpPr txBox="1"/>
          <p:nvPr/>
        </p:nvSpPr>
        <p:spPr>
          <a:xfrm>
            <a:off x="257176" y="1343602"/>
            <a:ext cx="11731623" cy="4893647"/>
          </a:xfrm>
          <a:prstGeom prst="rect">
            <a:avLst/>
          </a:prstGeom>
          <a:noFill/>
        </p:spPr>
        <p:txBody>
          <a:bodyPr wrap="square" rtlCol="0">
            <a:spAutoFit/>
          </a:bodyPr>
          <a:lstStyle/>
          <a:p>
            <a:pPr marL="800100" lvl="1" indent="-342900">
              <a:buAutoNum type="arabicParenR"/>
            </a:pPr>
            <a:r>
              <a:rPr lang="en-GB" sz="2400" dirty="0">
                <a:solidFill>
                  <a:schemeClr val="bg1"/>
                </a:solidFill>
              </a:rPr>
              <a:t>Does gender, ethnicity and social class affect GCSE outcomes, and which has the biggest influence?</a:t>
            </a:r>
          </a:p>
          <a:p>
            <a:pPr marL="800100" lvl="1" indent="-342900">
              <a:buAutoNum type="arabicParenR"/>
            </a:pPr>
            <a:endParaRPr lang="en-GB" sz="2400" dirty="0">
              <a:solidFill>
                <a:schemeClr val="bg1"/>
              </a:solidFill>
            </a:endParaRPr>
          </a:p>
          <a:p>
            <a:pPr marL="800100" lvl="1" indent="-342900">
              <a:buAutoNum type="arabicParenR" startAt="2"/>
            </a:pPr>
            <a:r>
              <a:rPr lang="en-GB" sz="2400" dirty="0">
                <a:solidFill>
                  <a:schemeClr val="bg1"/>
                </a:solidFill>
              </a:rPr>
              <a:t>Is there a gender difference in the subjects that students take for their GCSEs?</a:t>
            </a:r>
          </a:p>
          <a:p>
            <a:pPr marL="800100" lvl="1" indent="-342900">
              <a:buAutoNum type="arabicParenR" startAt="2"/>
            </a:pPr>
            <a:endParaRPr lang="en-GB" sz="2400" dirty="0">
              <a:solidFill>
                <a:schemeClr val="bg1"/>
              </a:solidFill>
            </a:endParaRPr>
          </a:p>
          <a:p>
            <a:pPr marL="800100" lvl="1" indent="-342900">
              <a:buAutoNum type="arabicParenR" startAt="2"/>
            </a:pPr>
            <a:r>
              <a:rPr lang="en-GB" sz="2400" dirty="0">
                <a:solidFill>
                  <a:schemeClr val="bg1"/>
                </a:solidFill>
              </a:rPr>
              <a:t>Does the type of school attended affect GCSE outcomes?</a:t>
            </a:r>
          </a:p>
          <a:p>
            <a:pPr marL="800100" lvl="1" indent="-342900">
              <a:buAutoNum type="arabicParenR" startAt="2"/>
            </a:pPr>
            <a:endParaRPr lang="en-GB" sz="2400" dirty="0">
              <a:solidFill>
                <a:schemeClr val="bg1"/>
              </a:solidFill>
            </a:endParaRPr>
          </a:p>
          <a:p>
            <a:pPr marL="800100" lvl="1" indent="-342900">
              <a:buAutoNum type="arabicParenR" startAt="2"/>
            </a:pPr>
            <a:r>
              <a:rPr lang="en-GB" sz="2400" dirty="0">
                <a:solidFill>
                  <a:schemeClr val="bg1"/>
                </a:solidFill>
              </a:rPr>
              <a:t>Does geographical location affect students GCSE outcomes?</a:t>
            </a:r>
          </a:p>
          <a:p>
            <a:pPr marL="800100" lvl="1" indent="-342900">
              <a:buAutoNum type="arabicParenR" startAt="2"/>
            </a:pPr>
            <a:endParaRPr lang="en-GB" sz="2400" dirty="0">
              <a:solidFill>
                <a:schemeClr val="bg1"/>
              </a:solidFill>
            </a:endParaRPr>
          </a:p>
          <a:p>
            <a:pPr marL="800100" lvl="1" indent="-342900">
              <a:buAutoNum type="arabicParenR" startAt="2"/>
            </a:pPr>
            <a:r>
              <a:rPr lang="en-GB" sz="2400" dirty="0">
                <a:solidFill>
                  <a:schemeClr val="bg1"/>
                </a:solidFill>
              </a:rPr>
              <a:t>Was there a difference in GCSE outcomes between state and independent schools during COVID?</a:t>
            </a:r>
          </a:p>
          <a:p>
            <a:pPr marL="800100" lvl="1" indent="-342900">
              <a:buAutoNum type="arabicParenR" startAt="2"/>
            </a:pPr>
            <a:endParaRPr lang="en-GB" sz="2400" dirty="0">
              <a:solidFill>
                <a:schemeClr val="bg1"/>
              </a:solidFill>
            </a:endParaRPr>
          </a:p>
          <a:p>
            <a:pPr marL="800100" lvl="1" indent="-342900">
              <a:buAutoNum type="arabicParenR" startAt="2"/>
            </a:pPr>
            <a:r>
              <a:rPr lang="en-GB" sz="2400" dirty="0">
                <a:solidFill>
                  <a:schemeClr val="bg1"/>
                </a:solidFill>
              </a:rPr>
              <a:t>Are some subjects easier to get a Grade 9 in than others?</a:t>
            </a:r>
          </a:p>
        </p:txBody>
      </p:sp>
      <p:sp>
        <p:nvSpPr>
          <p:cNvPr id="5" name="Title 1">
            <a:extLst>
              <a:ext uri="{FF2B5EF4-FFF2-40B4-BE49-F238E27FC236}">
                <a16:creationId xmlns:a16="http://schemas.microsoft.com/office/drawing/2014/main" id="{92D86ADA-C83D-4188-7EAD-8FC2624A9578}"/>
              </a:ext>
            </a:extLst>
          </p:cNvPr>
          <p:cNvSpPr>
            <a:spLocks noGrp="1"/>
          </p:cNvSpPr>
          <p:nvPr>
            <p:ph type="title"/>
          </p:nvPr>
        </p:nvSpPr>
        <p:spPr>
          <a:xfrm>
            <a:off x="166254" y="195015"/>
            <a:ext cx="11822545" cy="590076"/>
          </a:xfrm>
          <a:solidFill>
            <a:schemeClr val="bg1">
              <a:lumMod val="50000"/>
            </a:schemeClr>
          </a:solidFill>
          <a:ln>
            <a:solidFill>
              <a:schemeClr val="bg1"/>
            </a:solidFill>
          </a:ln>
        </p:spPr>
        <p:txBody>
          <a:bodyPr>
            <a:normAutofit fontScale="90000"/>
          </a:bodyPr>
          <a:lstStyle/>
          <a:p>
            <a:pPr algn="ctr"/>
            <a:r>
              <a:rPr lang="en-GB" sz="4400" b="1" dirty="0"/>
              <a:t>Research Questions</a:t>
            </a:r>
          </a:p>
        </p:txBody>
      </p:sp>
    </p:spTree>
    <p:extLst>
      <p:ext uri="{BB962C8B-B14F-4D97-AF65-F5344CB8AC3E}">
        <p14:creationId xmlns:p14="http://schemas.microsoft.com/office/powerpoint/2010/main" val="2466906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20450F-BEEF-198F-20DA-3D7AFC9EC5EE}"/>
              </a:ext>
            </a:extLst>
          </p:cNvPr>
          <p:cNvSpPr txBox="1"/>
          <p:nvPr/>
        </p:nvSpPr>
        <p:spPr>
          <a:xfrm>
            <a:off x="427759" y="1211119"/>
            <a:ext cx="10727552" cy="4247317"/>
          </a:xfrm>
          <a:prstGeom prst="rect">
            <a:avLst/>
          </a:prstGeom>
          <a:noFill/>
        </p:spPr>
        <p:txBody>
          <a:bodyPr wrap="none" rtlCol="0">
            <a:spAutoFit/>
          </a:bodyPr>
          <a:lstStyle/>
          <a:p>
            <a:r>
              <a:rPr lang="en-GB" sz="2800" dirty="0">
                <a:solidFill>
                  <a:schemeClr val="bg1"/>
                </a:solidFill>
              </a:rPr>
              <a:t>The data was obtained from:</a:t>
            </a:r>
          </a:p>
          <a:p>
            <a:endParaRPr lang="en-GB" sz="2800" dirty="0"/>
          </a:p>
          <a:p>
            <a:r>
              <a:rPr lang="en-GB" sz="2800" dirty="0">
                <a:solidFill>
                  <a:schemeClr val="bg1"/>
                </a:solidFill>
                <a:hlinkClick r:id="rId2">
                  <a:extLst>
                    <a:ext uri="{A12FA001-AC4F-418D-AE19-62706E023703}">
                      <ahyp:hlinkClr xmlns:ahyp="http://schemas.microsoft.com/office/drawing/2018/hyperlinkcolor" val="tx"/>
                    </a:ext>
                  </a:extLst>
                </a:hlinkClick>
              </a:rPr>
              <a:t>https://www.gov.uk/government/collections/statistics-gcses-key-stage-4</a:t>
            </a:r>
            <a:endParaRPr lang="en-GB" sz="2800" dirty="0">
              <a:solidFill>
                <a:schemeClr val="bg1"/>
              </a:solidFill>
            </a:endParaRPr>
          </a:p>
          <a:p>
            <a:endParaRPr lang="en-GB" sz="2800" dirty="0">
              <a:solidFill>
                <a:schemeClr val="bg1"/>
              </a:solidFill>
            </a:endParaRPr>
          </a:p>
          <a:p>
            <a:r>
              <a:rPr lang="en-GB" sz="2800" dirty="0">
                <a:solidFill>
                  <a:schemeClr val="bg1"/>
                </a:solidFill>
                <a:hlinkClick r:id="rId3" action="ppaction://hlinkfile">
                  <a:extLst>
                    <a:ext uri="{A12FA001-AC4F-418D-AE19-62706E023703}">
                      <ahyp:hlinkClr xmlns:ahyp="http://schemas.microsoft.com/office/drawing/2018/hyperlinkcolor" val="tx"/>
                    </a:ext>
                  </a:extLst>
                </a:hlinkClick>
              </a:rPr>
              <a:t>Data files</a:t>
            </a:r>
            <a:endParaRPr lang="en-GB" sz="2800" dirty="0">
              <a:solidFill>
                <a:schemeClr val="bg1"/>
              </a:solidFill>
            </a:endParaRPr>
          </a:p>
          <a:p>
            <a:r>
              <a:rPr lang="en-GB" sz="2800" dirty="0">
                <a:solidFill>
                  <a:schemeClr val="bg1"/>
                </a:solidFill>
              </a:rPr>
              <a:t>		</a:t>
            </a:r>
          </a:p>
          <a:p>
            <a:r>
              <a:rPr lang="en-GB" sz="2800" dirty="0">
                <a:solidFill>
                  <a:schemeClr val="bg1"/>
                </a:solidFill>
                <a:hlinkClick r:id="rId4" action="ppaction://hlinkfile">
                  <a:extLst>
                    <a:ext uri="{A12FA001-AC4F-418D-AE19-62706E023703}">
                      <ahyp:hlinkClr xmlns:ahyp="http://schemas.microsoft.com/office/drawing/2018/hyperlinkcolor" val="tx"/>
                    </a:ext>
                  </a:extLst>
                </a:hlinkClick>
              </a:rPr>
              <a:t>Guidance</a:t>
            </a:r>
            <a:endParaRPr lang="en-GB" sz="2800" dirty="0">
              <a:solidFill>
                <a:schemeClr val="bg1"/>
              </a:solidFill>
            </a:endParaRPr>
          </a:p>
          <a:p>
            <a:r>
              <a:rPr lang="en-GB" sz="2800" dirty="0"/>
              <a:t>		</a:t>
            </a:r>
          </a:p>
          <a:p>
            <a:endParaRPr lang="en-GB" sz="2800" dirty="0"/>
          </a:p>
          <a:p>
            <a:endParaRPr lang="en-GB" dirty="0"/>
          </a:p>
        </p:txBody>
      </p:sp>
      <p:sp>
        <p:nvSpPr>
          <p:cNvPr id="2" name="Title 1">
            <a:extLst>
              <a:ext uri="{FF2B5EF4-FFF2-40B4-BE49-F238E27FC236}">
                <a16:creationId xmlns:a16="http://schemas.microsoft.com/office/drawing/2014/main" id="{0101C4A9-3793-9901-922D-E67279AB5E0B}"/>
              </a:ext>
            </a:extLst>
          </p:cNvPr>
          <p:cNvSpPr txBox="1">
            <a:spLocks/>
          </p:cNvSpPr>
          <p:nvPr/>
        </p:nvSpPr>
        <p:spPr>
          <a:xfrm>
            <a:off x="143164" y="130360"/>
            <a:ext cx="11905672" cy="590076"/>
          </a:xfrm>
          <a:prstGeom prst="rect">
            <a:avLst/>
          </a:prstGeom>
          <a:solidFill>
            <a:schemeClr val="bg1">
              <a:lumMod val="75000"/>
            </a:schemeClr>
          </a:solidFill>
          <a:ln>
            <a:solidFill>
              <a:schemeClr val="bg1"/>
            </a:solidFill>
          </a:ln>
        </p:spPr>
        <p:txBody>
          <a:bodyPr vert="horz" lIns="91440" tIns="45720" rIns="91440" bIns="45720" rtlCol="0" anchor="b">
            <a:normAutofit fontScale="9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400" b="1" dirty="0"/>
              <a:t>Data Source</a:t>
            </a:r>
          </a:p>
        </p:txBody>
      </p:sp>
    </p:spTree>
    <p:extLst>
      <p:ext uri="{BB962C8B-B14F-4D97-AF65-F5344CB8AC3E}">
        <p14:creationId xmlns:p14="http://schemas.microsoft.com/office/powerpoint/2010/main" val="1759053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FDA35F6-A83C-4746-9FE0-C2473672C66C}"/>
              </a:ext>
            </a:extLst>
          </p:cNvPr>
          <p:cNvSpPr txBox="1"/>
          <p:nvPr/>
        </p:nvSpPr>
        <p:spPr>
          <a:xfrm>
            <a:off x="676275" y="438150"/>
            <a:ext cx="3785588" cy="646331"/>
          </a:xfrm>
          <a:prstGeom prst="rect">
            <a:avLst/>
          </a:prstGeom>
          <a:noFill/>
        </p:spPr>
        <p:txBody>
          <a:bodyPr wrap="none" rtlCol="0">
            <a:spAutoFit/>
          </a:bodyPr>
          <a:lstStyle/>
          <a:p>
            <a:r>
              <a:rPr lang="en-GB" sz="3600" dirty="0">
                <a:solidFill>
                  <a:schemeClr val="bg1"/>
                </a:solidFill>
              </a:rPr>
              <a:t>Before we start ……</a:t>
            </a:r>
          </a:p>
        </p:txBody>
      </p:sp>
    </p:spTree>
    <p:extLst>
      <p:ext uri="{BB962C8B-B14F-4D97-AF65-F5344CB8AC3E}">
        <p14:creationId xmlns:p14="http://schemas.microsoft.com/office/powerpoint/2010/main" val="2842915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BC54BD3-CC32-1C46-9167-78B23A30D098}"/>
              </a:ext>
            </a:extLst>
          </p:cNvPr>
          <p:cNvSpPr txBox="1"/>
          <p:nvPr/>
        </p:nvSpPr>
        <p:spPr>
          <a:xfrm>
            <a:off x="285323" y="1275891"/>
            <a:ext cx="11258551" cy="2893421"/>
          </a:xfrm>
          <a:prstGeom prst="rect">
            <a:avLst/>
          </a:prstGeom>
          <a:noFill/>
        </p:spPr>
        <p:txBody>
          <a:bodyPr wrap="square">
            <a:spAutoFit/>
          </a:bodyPr>
          <a:lstStyle/>
          <a:p>
            <a:pPr>
              <a:lnSpc>
                <a:spcPct val="107000"/>
              </a:lnSpc>
              <a:spcAft>
                <a:spcPts val="800"/>
              </a:spcAft>
            </a:pPr>
            <a:r>
              <a:rPr lang="en-GB" sz="2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Attainment 8</a:t>
            </a:r>
            <a:endParaRPr lang="en-GB" sz="28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average measure of an individual student’s progress across their 8 best performing subjects which fall into three buckets</a:t>
            </a:r>
            <a:r>
              <a:rPr lang="en-GB"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endParaRPr lang="en-GB" kern="1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28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Progress 8</a:t>
            </a:r>
          </a:p>
          <a:p>
            <a:pPr>
              <a:lnSpc>
                <a:spcPct val="107000"/>
              </a:lnSpc>
              <a:spcAft>
                <a:spcPts val="800"/>
              </a:spcAft>
            </a:pPr>
            <a:r>
              <a:rPr lang="en-GB"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This is a </a:t>
            </a:r>
            <a:r>
              <a:rPr lang="en-GB"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measure </a:t>
            </a:r>
            <a:r>
              <a:rPr lang="en-GB"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of </a:t>
            </a:r>
            <a:r>
              <a:rPr lang="en-GB"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students’ progress across 8 subjects. This is a value added measure whereby students’ results are compared to students who had the same prior attainment score at KS2. It uses the same buckets as Attainment 8.</a:t>
            </a:r>
            <a:endParaRPr lang="en-GB" kern="1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5503E7C6-C47A-5C68-55D8-408B01C0513B}"/>
              </a:ext>
            </a:extLst>
          </p:cNvPr>
          <p:cNvSpPr txBox="1">
            <a:spLocks/>
          </p:cNvSpPr>
          <p:nvPr/>
        </p:nvSpPr>
        <p:spPr>
          <a:xfrm>
            <a:off x="184727" y="195015"/>
            <a:ext cx="11841018" cy="590076"/>
          </a:xfrm>
          <a:prstGeom prst="rect">
            <a:avLst/>
          </a:prstGeom>
          <a:solidFill>
            <a:schemeClr val="bg1">
              <a:lumMod val="50000"/>
            </a:schemeClr>
          </a:solidFill>
          <a:ln>
            <a:solidFill>
              <a:schemeClr val="bg1"/>
            </a:solidFill>
          </a:ln>
        </p:spPr>
        <p:txBody>
          <a:bodyPr vert="horz" lIns="91440" tIns="45720" rIns="91440" bIns="45720" rtlCol="0" anchor="b">
            <a:normAutofit fontScale="9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400" b="1" dirty="0"/>
              <a:t>Measures of Success in Education</a:t>
            </a:r>
          </a:p>
        </p:txBody>
      </p:sp>
    </p:spTree>
    <p:extLst>
      <p:ext uri="{BB962C8B-B14F-4D97-AF65-F5344CB8AC3E}">
        <p14:creationId xmlns:p14="http://schemas.microsoft.com/office/powerpoint/2010/main" val="4286622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9307315-49D6-E3DD-57E7-2504C66E510C}"/>
              </a:ext>
            </a:extLst>
          </p:cNvPr>
          <p:cNvSpPr txBox="1"/>
          <p:nvPr/>
        </p:nvSpPr>
        <p:spPr>
          <a:xfrm>
            <a:off x="312938" y="1133268"/>
            <a:ext cx="11174768" cy="4216539"/>
          </a:xfrm>
          <a:prstGeom prst="rect">
            <a:avLst/>
          </a:prstGeom>
          <a:noFill/>
        </p:spPr>
        <p:txBody>
          <a:bodyPr wrap="square">
            <a:spAutoFit/>
          </a:bodyPr>
          <a:lstStyle/>
          <a:p>
            <a:r>
              <a:rPr lang="en-GB" sz="2000" kern="100" dirty="0">
                <a:solidFill>
                  <a:schemeClr val="bg1"/>
                </a:solidFill>
                <a:effectLst/>
                <a:ea typeface="Calibri" panose="020F0502020204030204" pitchFamily="34" charset="0"/>
                <a:cs typeface="Times New Roman" panose="02020603050405020304" pitchFamily="18" charset="0"/>
              </a:rPr>
              <a:t>Bucket 1: 	English and Maths</a:t>
            </a:r>
          </a:p>
          <a:p>
            <a:r>
              <a:rPr lang="en-GB" sz="2000" kern="100" dirty="0">
                <a:solidFill>
                  <a:schemeClr val="bg1"/>
                </a:solidFill>
                <a:ea typeface="Calibri" panose="020F0502020204030204" pitchFamily="34" charset="0"/>
                <a:cs typeface="Times New Roman" panose="02020603050405020304" pitchFamily="18" charset="0"/>
              </a:rPr>
              <a:t>		</a:t>
            </a:r>
            <a:r>
              <a:rPr lang="en-GB" sz="2000" kern="100" dirty="0">
                <a:solidFill>
                  <a:schemeClr val="bg1"/>
                </a:solidFill>
                <a:effectLst/>
                <a:ea typeface="Calibri" panose="020F0502020204030204" pitchFamily="34" charset="0"/>
                <a:cs typeface="Times New Roman" panose="02020603050405020304" pitchFamily="18" charset="0"/>
              </a:rPr>
              <a:t>The score for Maths and English will be double weighted.</a:t>
            </a:r>
          </a:p>
          <a:p>
            <a:endParaRPr lang="en-GB" sz="2000" kern="100" dirty="0">
              <a:solidFill>
                <a:schemeClr val="bg1"/>
              </a:solidFill>
              <a:ea typeface="Calibri" panose="020F0502020204030204" pitchFamily="34" charset="0"/>
              <a:cs typeface="Times New Roman" panose="02020603050405020304" pitchFamily="18" charset="0"/>
            </a:endParaRPr>
          </a:p>
          <a:p>
            <a:pPr>
              <a:spcAft>
                <a:spcPts val="1200"/>
              </a:spcAft>
            </a:pPr>
            <a:r>
              <a:rPr lang="en-GB" sz="2000" kern="100" dirty="0">
                <a:solidFill>
                  <a:schemeClr val="bg1"/>
                </a:solidFill>
                <a:effectLst/>
                <a:ea typeface="Calibri" panose="020F0502020204030204" pitchFamily="34" charset="0"/>
                <a:cs typeface="Times New Roman" panose="02020603050405020304" pitchFamily="18" charset="0"/>
              </a:rPr>
              <a:t>Bucket 2: 	Three highest </a:t>
            </a:r>
            <a:r>
              <a:rPr lang="en-GB" sz="2000" kern="100" dirty="0" err="1">
                <a:solidFill>
                  <a:schemeClr val="bg1"/>
                </a:solidFill>
                <a:effectLst/>
                <a:ea typeface="Calibri" panose="020F0502020204030204" pitchFamily="34" charset="0"/>
                <a:cs typeface="Times New Roman" panose="02020603050405020304" pitchFamily="18" charset="0"/>
              </a:rPr>
              <a:t>Ebacc</a:t>
            </a:r>
            <a:r>
              <a:rPr lang="en-GB" sz="2000" kern="100" dirty="0">
                <a:solidFill>
                  <a:schemeClr val="bg1"/>
                </a:solidFill>
                <a:effectLst/>
                <a:ea typeface="Calibri" panose="020F0502020204030204" pitchFamily="34" charset="0"/>
                <a:cs typeface="Times New Roman" panose="02020603050405020304" pitchFamily="18" charset="0"/>
              </a:rPr>
              <a:t> subjects, which are as follows: </a:t>
            </a:r>
          </a:p>
          <a:p>
            <a:pPr defTabSz="719138"/>
            <a:r>
              <a:rPr lang="en-GB" sz="2000" kern="100" dirty="0">
                <a:solidFill>
                  <a:schemeClr val="bg1"/>
                </a:solidFill>
                <a:ea typeface="Calibri" panose="020F0502020204030204" pitchFamily="34" charset="0"/>
                <a:cs typeface="Times New Roman" panose="02020603050405020304" pitchFamily="18" charset="0"/>
              </a:rPr>
              <a:t>			</a:t>
            </a:r>
            <a:r>
              <a:rPr lang="en-GB" sz="2000" kern="100" dirty="0">
                <a:solidFill>
                  <a:schemeClr val="bg1"/>
                </a:solidFill>
                <a:effectLst/>
                <a:ea typeface="Calibri" panose="020F0502020204030204" pitchFamily="34" charset="0"/>
                <a:cs typeface="Times New Roman" panose="02020603050405020304" pitchFamily="18" charset="0"/>
              </a:rPr>
              <a:t>•  Separate Sciences </a:t>
            </a:r>
          </a:p>
          <a:p>
            <a:pPr defTabSz="1076325"/>
            <a:r>
              <a:rPr lang="en-GB" sz="2000" kern="100" dirty="0">
                <a:solidFill>
                  <a:schemeClr val="bg1"/>
                </a:solidFill>
                <a:ea typeface="Calibri" panose="020F0502020204030204" pitchFamily="34" charset="0"/>
                <a:cs typeface="Times New Roman" panose="02020603050405020304" pitchFamily="18" charset="0"/>
              </a:rPr>
              <a:t>		</a:t>
            </a:r>
            <a:r>
              <a:rPr lang="en-GB" sz="2000" kern="100" dirty="0">
                <a:solidFill>
                  <a:schemeClr val="bg1"/>
                </a:solidFill>
                <a:effectLst/>
                <a:ea typeface="Calibri" panose="020F0502020204030204" pitchFamily="34" charset="0"/>
                <a:cs typeface="Times New Roman" panose="02020603050405020304" pitchFamily="18" charset="0"/>
              </a:rPr>
              <a:t>•  Core &amp; Additional Sciences </a:t>
            </a:r>
          </a:p>
          <a:p>
            <a:pPr defTabSz="1076325"/>
            <a:r>
              <a:rPr lang="en-GB" sz="2000" kern="100" dirty="0">
                <a:solidFill>
                  <a:schemeClr val="bg1"/>
                </a:solidFill>
                <a:ea typeface="Calibri" panose="020F0502020204030204" pitchFamily="34" charset="0"/>
                <a:cs typeface="Times New Roman" panose="02020603050405020304" pitchFamily="18" charset="0"/>
              </a:rPr>
              <a:t>		</a:t>
            </a:r>
            <a:r>
              <a:rPr lang="en-GB" sz="2000" kern="100" dirty="0">
                <a:solidFill>
                  <a:schemeClr val="bg1"/>
                </a:solidFill>
                <a:effectLst/>
                <a:ea typeface="Calibri" panose="020F0502020204030204" pitchFamily="34" charset="0"/>
                <a:cs typeface="Times New Roman" panose="02020603050405020304" pitchFamily="18" charset="0"/>
              </a:rPr>
              <a:t>•  Computer Science </a:t>
            </a:r>
          </a:p>
          <a:p>
            <a:pPr defTabSz="1076325"/>
            <a:r>
              <a:rPr lang="en-GB" sz="2000" kern="100" dirty="0">
                <a:solidFill>
                  <a:schemeClr val="bg1"/>
                </a:solidFill>
                <a:ea typeface="Calibri" panose="020F0502020204030204" pitchFamily="34" charset="0"/>
                <a:cs typeface="Times New Roman" panose="02020603050405020304" pitchFamily="18" charset="0"/>
              </a:rPr>
              <a:t>		</a:t>
            </a:r>
            <a:r>
              <a:rPr lang="en-GB" sz="2000" kern="100" dirty="0">
                <a:solidFill>
                  <a:schemeClr val="bg1"/>
                </a:solidFill>
                <a:effectLst/>
                <a:ea typeface="Calibri" panose="020F0502020204030204" pitchFamily="34" charset="0"/>
                <a:cs typeface="Times New Roman" panose="02020603050405020304" pitchFamily="18" charset="0"/>
              </a:rPr>
              <a:t>•  History </a:t>
            </a:r>
          </a:p>
          <a:p>
            <a:pPr defTabSz="1076325"/>
            <a:r>
              <a:rPr lang="en-GB" sz="2000" kern="100" dirty="0">
                <a:solidFill>
                  <a:schemeClr val="bg1"/>
                </a:solidFill>
                <a:ea typeface="Calibri" panose="020F0502020204030204" pitchFamily="34" charset="0"/>
                <a:cs typeface="Times New Roman" panose="02020603050405020304" pitchFamily="18" charset="0"/>
              </a:rPr>
              <a:t>		</a:t>
            </a:r>
            <a:r>
              <a:rPr lang="en-GB" sz="2000" kern="100" dirty="0">
                <a:solidFill>
                  <a:schemeClr val="bg1"/>
                </a:solidFill>
                <a:effectLst/>
                <a:ea typeface="Calibri" panose="020F0502020204030204" pitchFamily="34" charset="0"/>
                <a:cs typeface="Times New Roman" panose="02020603050405020304" pitchFamily="18" charset="0"/>
              </a:rPr>
              <a:t>•  Geography </a:t>
            </a:r>
          </a:p>
          <a:p>
            <a:pPr defTabSz="1076325"/>
            <a:r>
              <a:rPr lang="en-GB" sz="2000" kern="100" dirty="0">
                <a:solidFill>
                  <a:schemeClr val="bg1"/>
                </a:solidFill>
                <a:ea typeface="Calibri" panose="020F0502020204030204" pitchFamily="34" charset="0"/>
                <a:cs typeface="Times New Roman" panose="02020603050405020304" pitchFamily="18" charset="0"/>
              </a:rPr>
              <a:t>		</a:t>
            </a:r>
            <a:r>
              <a:rPr lang="en-GB" sz="2000" kern="100" dirty="0">
                <a:solidFill>
                  <a:schemeClr val="bg1"/>
                </a:solidFill>
                <a:effectLst/>
                <a:ea typeface="Calibri" panose="020F0502020204030204" pitchFamily="34" charset="0"/>
                <a:cs typeface="Times New Roman" panose="02020603050405020304" pitchFamily="18" charset="0"/>
              </a:rPr>
              <a:t>•  Languages</a:t>
            </a:r>
          </a:p>
          <a:p>
            <a:endParaRPr lang="en-GB" sz="2000" kern="100" dirty="0">
              <a:solidFill>
                <a:schemeClr val="bg1"/>
              </a:solidFill>
              <a:ea typeface="Calibri" panose="020F0502020204030204" pitchFamily="34" charset="0"/>
              <a:cs typeface="Times New Roman" panose="02020603050405020304" pitchFamily="18" charset="0"/>
            </a:endParaRPr>
          </a:p>
          <a:p>
            <a:r>
              <a:rPr lang="en-GB" sz="2000" kern="100" dirty="0">
                <a:solidFill>
                  <a:schemeClr val="bg1"/>
                </a:solidFill>
                <a:ea typeface="Calibri" panose="020F0502020204030204" pitchFamily="34" charset="0"/>
                <a:cs typeface="Times New Roman" panose="02020603050405020304" pitchFamily="18" charset="0"/>
              </a:rPr>
              <a:t>Bucket 3:	T</a:t>
            </a:r>
            <a:r>
              <a:rPr lang="en-GB" sz="2000" kern="100" dirty="0">
                <a:solidFill>
                  <a:schemeClr val="bg1"/>
                </a:solidFill>
                <a:effectLst/>
                <a:ea typeface="Calibri" panose="020F0502020204030204" pitchFamily="34" charset="0"/>
                <a:cs typeface="Times New Roman" panose="02020603050405020304" pitchFamily="18" charset="0"/>
              </a:rPr>
              <a:t>hree ‘</a:t>
            </a:r>
            <a:r>
              <a:rPr lang="en-GB" sz="2000" kern="100" dirty="0">
                <a:solidFill>
                  <a:schemeClr val="bg1"/>
                </a:solidFill>
                <a:ea typeface="Calibri" panose="020F0502020204030204" pitchFamily="34" charset="0"/>
                <a:cs typeface="Times New Roman" panose="02020603050405020304" pitchFamily="18" charset="0"/>
              </a:rPr>
              <a:t>o</a:t>
            </a:r>
            <a:r>
              <a:rPr lang="en-GB" sz="2000" kern="100" dirty="0">
                <a:solidFill>
                  <a:schemeClr val="bg1"/>
                </a:solidFill>
                <a:effectLst/>
                <a:ea typeface="Calibri" panose="020F0502020204030204" pitchFamily="34" charset="0"/>
                <a:cs typeface="Times New Roman" panose="02020603050405020304" pitchFamily="18" charset="0"/>
              </a:rPr>
              <a:t>ther’ subjects in which students have received their highest grades. </a:t>
            </a:r>
            <a:r>
              <a:rPr lang="en-GB" sz="2000" kern="100" dirty="0">
                <a:latin typeface="Calibri" panose="020F0502020204030204" pitchFamily="34" charset="0"/>
                <a:ea typeface="Calibri" panose="020F0502020204030204" pitchFamily="34" charset="0"/>
                <a:cs typeface="Times New Roman" panose="02020603050405020304" pitchFamily="18" charset="0"/>
              </a:rPr>
              <a:t>	</a:t>
            </a:r>
            <a:endParaRPr lang="en-GB"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2" name="Title 1">
            <a:extLst>
              <a:ext uri="{FF2B5EF4-FFF2-40B4-BE49-F238E27FC236}">
                <a16:creationId xmlns:a16="http://schemas.microsoft.com/office/drawing/2014/main" id="{A8262789-F15B-F071-7C90-9F4E6F561643}"/>
              </a:ext>
            </a:extLst>
          </p:cNvPr>
          <p:cNvSpPr txBox="1">
            <a:spLocks/>
          </p:cNvSpPr>
          <p:nvPr/>
        </p:nvSpPr>
        <p:spPr>
          <a:xfrm>
            <a:off x="240144" y="195015"/>
            <a:ext cx="11748655" cy="590076"/>
          </a:xfrm>
          <a:prstGeom prst="rect">
            <a:avLst/>
          </a:prstGeom>
          <a:solidFill>
            <a:schemeClr val="bg1">
              <a:lumMod val="50000"/>
            </a:schemeClr>
          </a:solidFill>
          <a:ln>
            <a:solidFill>
              <a:schemeClr val="bg1"/>
            </a:solidFill>
          </a:ln>
        </p:spPr>
        <p:txBody>
          <a:bodyPr vert="horz" lIns="91440" tIns="45720" rIns="91440" bIns="45720" rtlCol="0" anchor="b">
            <a:normAutofit fontScale="9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400" b="1" dirty="0"/>
              <a:t>Buckets for Subjects</a:t>
            </a:r>
          </a:p>
        </p:txBody>
      </p:sp>
    </p:spTree>
    <p:extLst>
      <p:ext uri="{BB962C8B-B14F-4D97-AF65-F5344CB8AC3E}">
        <p14:creationId xmlns:p14="http://schemas.microsoft.com/office/powerpoint/2010/main" val="2429691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A4D1552-6B9F-7179-C9A1-D6138D9290D5}"/>
              </a:ext>
            </a:extLst>
          </p:cNvPr>
          <p:cNvPicPr>
            <a:picLocks noChangeAspect="1"/>
          </p:cNvPicPr>
          <p:nvPr/>
        </p:nvPicPr>
        <p:blipFill>
          <a:blip r:embed="rId2"/>
          <a:stretch>
            <a:fillRect/>
          </a:stretch>
        </p:blipFill>
        <p:spPr>
          <a:xfrm>
            <a:off x="609307" y="1348585"/>
            <a:ext cx="4664606" cy="2620119"/>
          </a:xfrm>
          <a:prstGeom prst="rect">
            <a:avLst/>
          </a:prstGeom>
        </p:spPr>
      </p:pic>
      <p:sp>
        <p:nvSpPr>
          <p:cNvPr id="5" name="TextBox 4">
            <a:extLst>
              <a:ext uri="{FF2B5EF4-FFF2-40B4-BE49-F238E27FC236}">
                <a16:creationId xmlns:a16="http://schemas.microsoft.com/office/drawing/2014/main" id="{3D6614B0-190C-5B01-394A-A24F6421701A}"/>
              </a:ext>
            </a:extLst>
          </p:cNvPr>
          <p:cNvSpPr txBox="1"/>
          <p:nvPr/>
        </p:nvSpPr>
        <p:spPr>
          <a:xfrm>
            <a:off x="203200" y="675989"/>
            <a:ext cx="8294002" cy="523220"/>
          </a:xfrm>
          <a:prstGeom prst="rect">
            <a:avLst/>
          </a:prstGeom>
          <a:noFill/>
        </p:spPr>
        <p:txBody>
          <a:bodyPr wrap="none" rtlCol="0">
            <a:spAutoFit/>
          </a:bodyPr>
          <a:lstStyle/>
          <a:p>
            <a:r>
              <a:rPr lang="en-GB" sz="2800" dirty="0">
                <a:solidFill>
                  <a:schemeClr val="bg1"/>
                </a:solidFill>
              </a:rPr>
              <a:t>Amy achieved the following grades in her examinations:</a:t>
            </a:r>
          </a:p>
        </p:txBody>
      </p:sp>
      <p:pic>
        <p:nvPicPr>
          <p:cNvPr id="6" name="Picture 5">
            <a:extLst>
              <a:ext uri="{FF2B5EF4-FFF2-40B4-BE49-F238E27FC236}">
                <a16:creationId xmlns:a16="http://schemas.microsoft.com/office/drawing/2014/main" id="{E140CE9A-9D3F-EBCC-3546-3F0FC8A396A2}"/>
              </a:ext>
            </a:extLst>
          </p:cNvPr>
          <p:cNvPicPr>
            <a:picLocks noChangeAspect="1"/>
          </p:cNvPicPr>
          <p:nvPr/>
        </p:nvPicPr>
        <p:blipFill>
          <a:blip r:embed="rId3"/>
          <a:stretch>
            <a:fillRect/>
          </a:stretch>
        </p:blipFill>
        <p:spPr>
          <a:xfrm>
            <a:off x="609307" y="4145227"/>
            <a:ext cx="9097925" cy="2318328"/>
          </a:xfrm>
          <a:prstGeom prst="rect">
            <a:avLst/>
          </a:prstGeom>
        </p:spPr>
      </p:pic>
      <p:sp>
        <p:nvSpPr>
          <p:cNvPr id="7" name="Oval 6">
            <a:extLst>
              <a:ext uri="{FF2B5EF4-FFF2-40B4-BE49-F238E27FC236}">
                <a16:creationId xmlns:a16="http://schemas.microsoft.com/office/drawing/2014/main" id="{99950C82-AD0B-4840-6F8F-A72F526C9DAB}"/>
              </a:ext>
            </a:extLst>
          </p:cNvPr>
          <p:cNvSpPr/>
          <p:nvPr/>
        </p:nvSpPr>
        <p:spPr>
          <a:xfrm>
            <a:off x="609307" y="5677432"/>
            <a:ext cx="1490230" cy="304800"/>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FE631AB5-944B-9CF6-8C4C-F83166C764F8}"/>
              </a:ext>
            </a:extLst>
          </p:cNvPr>
          <p:cNvSpPr/>
          <p:nvPr/>
        </p:nvSpPr>
        <p:spPr>
          <a:xfrm>
            <a:off x="609307" y="6158755"/>
            <a:ext cx="1490230" cy="304800"/>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54172816-F9AB-CA93-9F24-133EF0B61110}"/>
              </a:ext>
            </a:extLst>
          </p:cNvPr>
          <p:cNvSpPr txBox="1"/>
          <p:nvPr/>
        </p:nvSpPr>
        <p:spPr>
          <a:xfrm>
            <a:off x="6289964" y="1822142"/>
            <a:ext cx="3140363" cy="1077218"/>
          </a:xfrm>
          <a:prstGeom prst="rect">
            <a:avLst/>
          </a:prstGeom>
          <a:noFill/>
        </p:spPr>
        <p:txBody>
          <a:bodyPr wrap="square" rtlCol="0">
            <a:spAutoFit/>
          </a:bodyPr>
          <a:lstStyle/>
          <a:p>
            <a:r>
              <a:rPr lang="en-GB" sz="3200" dirty="0">
                <a:solidFill>
                  <a:schemeClr val="bg1"/>
                </a:solidFill>
              </a:rPr>
              <a:t>GCSEs are graded from 1 to 9</a:t>
            </a:r>
          </a:p>
        </p:txBody>
      </p:sp>
      <p:sp>
        <p:nvSpPr>
          <p:cNvPr id="3" name="Title 1">
            <a:extLst>
              <a:ext uri="{FF2B5EF4-FFF2-40B4-BE49-F238E27FC236}">
                <a16:creationId xmlns:a16="http://schemas.microsoft.com/office/drawing/2014/main" id="{B8965BE0-FA75-D027-DE78-D0A52BAB6F28}"/>
              </a:ext>
            </a:extLst>
          </p:cNvPr>
          <p:cNvSpPr txBox="1">
            <a:spLocks/>
          </p:cNvSpPr>
          <p:nvPr/>
        </p:nvSpPr>
        <p:spPr>
          <a:xfrm>
            <a:off x="101601" y="85913"/>
            <a:ext cx="11961090" cy="590076"/>
          </a:xfrm>
          <a:prstGeom prst="rect">
            <a:avLst/>
          </a:prstGeom>
          <a:solidFill>
            <a:schemeClr val="bg1">
              <a:lumMod val="50000"/>
            </a:schemeClr>
          </a:solidFill>
          <a:ln>
            <a:solidFill>
              <a:schemeClr val="bg1"/>
            </a:solidFill>
          </a:ln>
        </p:spPr>
        <p:txBody>
          <a:bodyPr vert="horz" lIns="91440" tIns="45720" rIns="91440" bIns="45720" rtlCol="0" anchor="b">
            <a:normAutofit fontScale="9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400" b="1" dirty="0"/>
              <a:t>An</a:t>
            </a:r>
            <a:r>
              <a:rPr lang="en-GB" sz="4400" b="1" dirty="0">
                <a:solidFill>
                  <a:schemeClr val="bg1"/>
                </a:solidFill>
              </a:rPr>
              <a:t> </a:t>
            </a:r>
            <a:r>
              <a:rPr lang="en-GB" sz="4400" b="1" dirty="0"/>
              <a:t>Example</a:t>
            </a:r>
          </a:p>
        </p:txBody>
      </p:sp>
    </p:spTree>
    <p:extLst>
      <p:ext uri="{BB962C8B-B14F-4D97-AF65-F5344CB8AC3E}">
        <p14:creationId xmlns:p14="http://schemas.microsoft.com/office/powerpoint/2010/main" val="3297433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6F1EBD-BFD7-5765-F33B-465A87224805}"/>
              </a:ext>
            </a:extLst>
          </p:cNvPr>
          <p:cNvSpPr txBox="1"/>
          <p:nvPr/>
        </p:nvSpPr>
        <p:spPr>
          <a:xfrm>
            <a:off x="387927" y="295564"/>
            <a:ext cx="6121869" cy="2646878"/>
          </a:xfrm>
          <a:prstGeom prst="rect">
            <a:avLst/>
          </a:prstGeom>
          <a:noFill/>
        </p:spPr>
        <p:txBody>
          <a:bodyPr wrap="none" rtlCol="0">
            <a:spAutoFit/>
          </a:bodyPr>
          <a:lstStyle/>
          <a:p>
            <a:r>
              <a:rPr lang="en-GB" sz="2800" dirty="0">
                <a:solidFill>
                  <a:schemeClr val="bg1"/>
                </a:solidFill>
              </a:rPr>
              <a:t>Calculating a student’s Progress 8 score</a:t>
            </a:r>
          </a:p>
          <a:p>
            <a:endParaRPr lang="en-GB" dirty="0">
              <a:solidFill>
                <a:schemeClr val="bg1"/>
              </a:solidFill>
            </a:endParaRPr>
          </a:p>
          <a:p>
            <a:pPr indent="442913"/>
            <a:r>
              <a:rPr lang="en-GB" sz="2400" dirty="0">
                <a:solidFill>
                  <a:schemeClr val="bg1"/>
                </a:solidFill>
              </a:rPr>
              <a:t>Amy’s Attainment 8 score = 67</a:t>
            </a:r>
          </a:p>
          <a:p>
            <a:pPr indent="442913"/>
            <a:endParaRPr lang="en-GB" sz="2400" dirty="0">
              <a:solidFill>
                <a:schemeClr val="bg1"/>
              </a:solidFill>
            </a:endParaRPr>
          </a:p>
          <a:p>
            <a:pPr indent="442913"/>
            <a:r>
              <a:rPr lang="en-GB" sz="2400" dirty="0">
                <a:solidFill>
                  <a:schemeClr val="bg1"/>
                </a:solidFill>
              </a:rPr>
              <a:t>Amy’s estimated Attainment 8 score = 59.95</a:t>
            </a:r>
          </a:p>
          <a:p>
            <a:pPr indent="442913"/>
            <a:endParaRPr lang="en-GB" sz="2400" dirty="0">
              <a:solidFill>
                <a:schemeClr val="bg1"/>
              </a:solidFill>
            </a:endParaRPr>
          </a:p>
          <a:p>
            <a:pPr indent="442913"/>
            <a:r>
              <a:rPr lang="en-GB" sz="2400" dirty="0">
                <a:solidFill>
                  <a:schemeClr val="bg1"/>
                </a:solidFill>
              </a:rPr>
              <a:t>Progress 8 score = (67 – 59.95) / 10 = 0.71</a:t>
            </a:r>
          </a:p>
        </p:txBody>
      </p:sp>
    </p:spTree>
    <p:extLst>
      <p:ext uri="{BB962C8B-B14F-4D97-AF65-F5344CB8AC3E}">
        <p14:creationId xmlns:p14="http://schemas.microsoft.com/office/powerpoint/2010/main" val="10595802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487</TotalTime>
  <Words>1683</Words>
  <Application>Microsoft Office PowerPoint</Application>
  <PresentationFormat>Widescreen</PresentationFormat>
  <Paragraphs>170</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Söhne</vt:lpstr>
      <vt:lpstr>Wingdings</vt:lpstr>
      <vt:lpstr>Office Theme</vt:lpstr>
      <vt:lpstr>PowerPoint Presentation</vt:lpstr>
      <vt:lpstr>PowerPoint Presentation</vt:lpstr>
      <vt:lpstr>Research Questions</vt:lpstr>
      <vt:lpstr>PowerPoint Presentation</vt:lpstr>
      <vt:lpstr>PowerPoint Presentation</vt:lpstr>
      <vt:lpstr>PowerPoint Presentation</vt:lpstr>
      <vt:lpstr>PowerPoint Presentation</vt:lpstr>
      <vt:lpstr>PowerPoint Presentation</vt:lpstr>
      <vt:lpstr>PowerPoint Presentation</vt:lpstr>
      <vt:lpstr>Q1 Analysis</vt:lpstr>
      <vt:lpstr>Gender Analysis</vt:lpstr>
      <vt:lpstr>Ethnicity Analysis</vt:lpstr>
      <vt:lpstr>Social Class Analysis</vt:lpstr>
      <vt:lpstr>Social Class and Ethnicity Analysis</vt:lpstr>
      <vt:lpstr>Box Plots</vt:lpstr>
      <vt:lpstr>Annova Test on Gender, Ethnicity and Class</vt:lpstr>
      <vt:lpstr>Tukey Test on Gender, Ethnicity and Class</vt:lpstr>
      <vt:lpstr>Tukey Test on All Combinations</vt:lpstr>
      <vt:lpstr>Q1. Summary</vt:lpstr>
      <vt:lpstr>PowerPoint Presentation</vt:lpstr>
      <vt:lpstr>Is there a gender difference in the subjects that students take for their GCSEs?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Mohammed Nawaz</dc:creator>
  <cp:lastModifiedBy>Mohammed Nawaz</cp:lastModifiedBy>
  <cp:revision>12</cp:revision>
  <dcterms:created xsi:type="dcterms:W3CDTF">2023-11-25T15:56:15Z</dcterms:created>
  <dcterms:modified xsi:type="dcterms:W3CDTF">2023-12-04T16:58:00Z</dcterms:modified>
</cp:coreProperties>
</file>