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57" r:id="rId7"/>
    <p:sldId id="258" r:id="rId8"/>
    <p:sldId id="259" r:id="rId9"/>
    <p:sldId id="260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D1B-104F-A9C3-FE4E-9C8F9AB6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3713-C502-B998-2BE5-F4955A51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14A8-185A-F863-B4CB-94D73DD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81F-84EF-64C6-D47B-C17C233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F444-F415-0ADA-F404-7EC3FB6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7BA8-2B8D-B5F5-9221-E098BDA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AE58-7853-6018-D328-0F225AE2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14CE-931C-8CB7-3D94-1347BE7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8673-DE6F-E3A2-0601-B452D82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672-D21E-488E-878F-E2616C1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D579-CE96-D18E-7D63-1FED8E78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CD79-8DFF-809D-76F1-67480DB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241-0CC8-CBA5-0CDE-975028A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772-3121-37F5-3A35-D53447CC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60A-DF11-7B4E-E632-3E320F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1C-C897-CEE8-3DF2-35C96C89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0F6-51D3-B4AB-919F-F67B11D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A73-D1CD-F30B-0A4F-6B247C8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BCC8-D622-7B20-A37D-A6EDD40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E1C-50DE-67DC-FF38-6BF03F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8A6-648E-0FB4-2BFE-BA7473D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C4A1-6409-4F26-FC15-E7AE014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C3C-41E3-084D-F62E-2B7DFF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C11-7DDA-1F48-6BC6-98736B0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403-A41A-2256-37A9-5B9FE7B9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BB0-0B80-555E-A165-DCF8515C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C326-7CEF-2D69-8510-D7F409F2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000-1CC7-6542-4F2C-70C3D666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EA03-AABE-5FA6-1A5E-6BC85CA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B49-375B-17B9-17C8-583C948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ECDD-9F66-A2F6-7038-127D551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E15D-B9DE-5F09-FE68-52C6122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DC88-8D26-EA09-3911-BB91B32F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3564-A0E3-94B4-EF00-ED0652B4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19D6-14B9-3A73-16EE-0E0ADEC8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D0D0-30B6-B184-02E2-75837945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2178-1775-FB0F-8D32-DC60E8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C2133-ECDF-E964-CAED-8FEB8D6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0700-DA95-CE44-EA75-E3D8A8AB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587-B4B3-D83A-B812-5A459CA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D609-DCC6-A269-4FE9-315E0BF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54D0-FA2A-5B47-81F5-4C9A9BD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40FB-D6EB-181C-4EE3-E862A108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B003-DB87-C217-15C6-935300D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B71F-FCB0-F3FA-6BCE-5C7EAEC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9FE-1D5A-AAEB-A4CC-563D2C1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FAF-C0F8-A966-F0D0-D548C72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918-2210-772F-A9B0-A46D217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715E9-0B27-C8A9-DFD3-A67D341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9C98-1366-EE6D-0D13-5391824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F588-3DCD-8D02-ECB8-7BC930F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D8E-91CB-E403-00FD-F8BBABC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6CF-C650-FE6E-7784-C3280211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3F95-13BF-C56D-1F1B-65169A59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D18-A367-3DDC-3514-AF206789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59E-EC92-7DF1-ABC2-434038F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2C90-63E8-D526-B81C-0B38783C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3F1F-EA8C-18F6-51E5-3C27C3B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A2B6-2209-E94B-5E82-258C53C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E0F-44DB-FE22-1213-995A9197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E54-BD19-F4D1-2BB2-C8397BE1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B683-9643-448A-92E1-C6392E401B1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55AE-0D0F-8F9E-C895-E760B005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37F2-032C-C738-0691-239B91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ata_analytics_course\Gits\Project-1-Examination-Analysis\Data" TargetMode="External"/><Relationship Id="rId2" Type="http://schemas.openxmlformats.org/officeDocument/2006/relationships/hyperlink" Target="https://www.gov.uk/government/collections/statistics-gcses-key-stage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data_analytics_course\Gits\Project-1-Examination-Analysis\Data\data-guid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109EB-EC60-14C5-E59C-BA69F44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2" y="165562"/>
            <a:ext cx="5824963" cy="65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457C-EE58-0F09-2A26-FF2A2A5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889"/>
            <a:ext cx="10515600" cy="5677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Gender Analysis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7E180D-E018-D887-1FEE-A62561F1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9" y="757382"/>
            <a:ext cx="5893871" cy="2936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34FFC7-88BA-DFCA-7274-D6E130DC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8" y="3775291"/>
            <a:ext cx="5893871" cy="2893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726E76-04D4-14ED-1716-A1D5F412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757382"/>
            <a:ext cx="5828156" cy="29140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633629-FB50-E24B-2F43-286BD8A29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3764789"/>
            <a:ext cx="5828156" cy="2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B61D62-072D-8DC8-1A1F-A669A906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5677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Ethnicity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60494F-1178-1942-0BD0-AE1E8604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757382"/>
            <a:ext cx="5923290" cy="2930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5D67EF-B98A-C6E9-8871-DE6FD2C3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3780954"/>
            <a:ext cx="5923290" cy="2887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FCB9F2-5B1B-D77B-15EC-16D0D78DE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3780954"/>
            <a:ext cx="5923290" cy="29151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D3A94E-CC02-3345-2BA8-3CE2AFFB2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757381"/>
            <a:ext cx="5923290" cy="29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FD02AD-F6B7-7447-7C4A-B6B5CDC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5677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Social Class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6CAF88-BF03-AFC3-2A3A-1F5A77FF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" y="853520"/>
            <a:ext cx="5926569" cy="28593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381D5-F249-5060-1231-0A2AF84E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3" y="3809012"/>
            <a:ext cx="5926569" cy="28207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60A7F-75A1-12B1-9241-BBD056E4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9" y="853520"/>
            <a:ext cx="5682673" cy="2841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23A5E8-AB9E-71AD-0567-43B8F3344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5" y="3790085"/>
            <a:ext cx="5682673" cy="2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F892F5-91D3-0A78-1D2C-03E5D99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634"/>
            <a:ext cx="10515600" cy="5677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Social Class and Ethnicity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EE8C4-C5AC-ADAA-E47E-BEB2D085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757382"/>
            <a:ext cx="5864317" cy="2885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77353-E89A-0FE6-3860-9153FE1D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7" y="757382"/>
            <a:ext cx="5864315" cy="288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8E65D-C40C-3DE8-8B72-712763AA1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3713018"/>
            <a:ext cx="5864315" cy="285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D41A4-D46A-ABCA-9F19-C143DDFB6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6" y="3713018"/>
            <a:ext cx="5864316" cy="28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66B059-F6A1-82A3-36D9-5BFF24FB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9" y="568895"/>
            <a:ext cx="5629702" cy="532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14D65-C32E-8A44-1A66-1CB756F6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4" y="568896"/>
            <a:ext cx="5521682" cy="53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06C7-3673-B500-662D-71705102F571}"/>
              </a:ext>
            </a:extLst>
          </p:cNvPr>
          <p:cNvSpPr txBox="1"/>
          <p:nvPr/>
        </p:nvSpPr>
        <p:spPr>
          <a:xfrm>
            <a:off x="1095793" y="619125"/>
            <a:ext cx="979204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</a:rPr>
              <a:t>Project 1 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An Analysis of GCSE Examination Results in England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By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Mohammed Nawaz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Elcin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Imanci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Yuk Hang Hui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Kashfi</a:t>
            </a:r>
            <a:r>
              <a:rPr lang="en-GB" sz="2400" dirty="0">
                <a:solidFill>
                  <a:schemeClr val="bg1"/>
                </a:solidFill>
              </a:rPr>
              <a:t> Khalid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Muse Amin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Adel Mahmud</a:t>
            </a:r>
          </a:p>
        </p:txBody>
      </p:sp>
    </p:spTree>
    <p:extLst>
      <p:ext uri="{BB962C8B-B14F-4D97-AF65-F5344CB8AC3E}">
        <p14:creationId xmlns:p14="http://schemas.microsoft.com/office/powerpoint/2010/main" val="4680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27568-0072-741C-5E8B-D1AAC0C007E2}"/>
              </a:ext>
            </a:extLst>
          </p:cNvPr>
          <p:cNvSpPr txBox="1"/>
          <p:nvPr/>
        </p:nvSpPr>
        <p:spPr>
          <a:xfrm>
            <a:off x="361950" y="142875"/>
            <a:ext cx="11934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Research Questions</a:t>
            </a:r>
          </a:p>
          <a:p>
            <a:endParaRPr lang="en-GB" dirty="0"/>
          </a:p>
          <a:p>
            <a:endParaRPr lang="en-GB" dirty="0"/>
          </a:p>
          <a:p>
            <a:pPr marL="800100" lvl="1" indent="-342900">
              <a:buAutoNum type="arabicParenR"/>
            </a:pPr>
            <a:r>
              <a:rPr lang="en-GB" sz="2400" dirty="0">
                <a:solidFill>
                  <a:schemeClr val="bg1"/>
                </a:solidFill>
              </a:rPr>
              <a:t>How do gender, ethnicity and social class affect GCSE outcomes?</a:t>
            </a:r>
          </a:p>
          <a:p>
            <a:pPr marL="800100" lvl="1" indent="-342900">
              <a:buAutoNum type="arabicParenR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Is there a gender difference in the subjects that students take for their GCSEs?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the type of school attended affect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geography affect students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Was there a difference in GCSE outcomes between state and independent schools during COVID?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Are some subjects easier to get a Grade 9 in than others?</a:t>
            </a:r>
          </a:p>
        </p:txBody>
      </p:sp>
    </p:spTree>
    <p:extLst>
      <p:ext uri="{BB962C8B-B14F-4D97-AF65-F5344CB8AC3E}">
        <p14:creationId xmlns:p14="http://schemas.microsoft.com/office/powerpoint/2010/main" val="24669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0450F-BEEF-198F-20DA-3D7AFC9EC5EE}"/>
              </a:ext>
            </a:extLst>
          </p:cNvPr>
          <p:cNvSpPr txBox="1"/>
          <p:nvPr/>
        </p:nvSpPr>
        <p:spPr>
          <a:xfrm>
            <a:off x="400050" y="342900"/>
            <a:ext cx="10727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 was obtained from:</a:t>
            </a:r>
          </a:p>
          <a:p>
            <a:endParaRPr lang="en-GB" sz="2800" dirty="0"/>
          </a:p>
          <a:p>
            <a:r>
              <a:rPr lang="en-GB" sz="2800" dirty="0">
                <a:hlinkClick r:id="rId2"/>
              </a:rPr>
              <a:t>https://www.gov.uk/government/collections/statistics-gcses-key-stage-4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>
                <a:hlinkClick r:id="rId3" action="ppaction://hlinkfile"/>
              </a:rPr>
              <a:t>Data files</a:t>
            </a:r>
            <a:endParaRPr lang="en-GB" sz="2800" dirty="0"/>
          </a:p>
          <a:p>
            <a:r>
              <a:rPr lang="en-GB" sz="2800" dirty="0"/>
              <a:t>		</a:t>
            </a:r>
          </a:p>
          <a:p>
            <a:r>
              <a:rPr lang="en-GB" sz="2800" dirty="0">
                <a:hlinkClick r:id="rId4" action="ppaction://hlinkfile"/>
              </a:rPr>
              <a:t>Guidance</a:t>
            </a:r>
            <a:endParaRPr lang="en-GB" sz="2800" dirty="0"/>
          </a:p>
          <a:p>
            <a:r>
              <a:rPr lang="en-GB" sz="2800" dirty="0"/>
              <a:t>		</a:t>
            </a:r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0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A35F6-A83C-4746-9FE0-C2473672C66C}"/>
              </a:ext>
            </a:extLst>
          </p:cNvPr>
          <p:cNvSpPr txBox="1"/>
          <p:nvPr/>
        </p:nvSpPr>
        <p:spPr>
          <a:xfrm>
            <a:off x="676275" y="438150"/>
            <a:ext cx="37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Before we start ……</a:t>
            </a:r>
          </a:p>
        </p:txBody>
      </p:sp>
    </p:spTree>
    <p:extLst>
      <p:ext uri="{BB962C8B-B14F-4D97-AF65-F5344CB8AC3E}">
        <p14:creationId xmlns:p14="http://schemas.microsoft.com/office/powerpoint/2010/main" val="28429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54BD3-CC32-1C46-9167-78B23A30D098}"/>
              </a:ext>
            </a:extLst>
          </p:cNvPr>
          <p:cNvSpPr txBox="1"/>
          <p:nvPr/>
        </p:nvSpPr>
        <p:spPr>
          <a:xfrm>
            <a:off x="303796" y="370727"/>
            <a:ext cx="11258551" cy="289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Attainment 8</a:t>
            </a:r>
            <a:endParaRPr lang="en-GB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measure of an individual student’s progress across their 8 best performing subjects which fall into three buckets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students’ progress across 8 subjects. This is a value added measure whereby students’ results are compared to students who had the same prior attainment score at KS2. It uses the same buckets as Attainment 8.</a:t>
            </a: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07315-49D6-E3DD-57E7-2504C66E510C}"/>
              </a:ext>
            </a:extLst>
          </p:cNvPr>
          <p:cNvSpPr txBox="1"/>
          <p:nvPr/>
        </p:nvSpPr>
        <p:spPr>
          <a:xfrm>
            <a:off x="312938" y="274286"/>
            <a:ext cx="1117476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</a:p>
          <a:p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1: 	English and Maths</a:t>
            </a: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score for Maths and English will be double weighted.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2: 	Three highest </a:t>
            </a:r>
            <a:r>
              <a:rPr lang="en-GB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Ebacc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subjects, which are as follows: </a:t>
            </a:r>
          </a:p>
          <a:p>
            <a:pPr defTabSz="719138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Separate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Core &amp; Additional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Computer Science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History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Geography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Languages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Bucket 3:	T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hree ‘</a:t>
            </a:r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ther’ subjects in which students have received their highest grades. 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6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D1552-6B9F-7179-C9A1-D6138D9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5" y="963590"/>
            <a:ext cx="5393695" cy="302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14B0-190C-5B01-394A-A24F6421701A}"/>
              </a:ext>
            </a:extLst>
          </p:cNvPr>
          <p:cNvSpPr txBox="1"/>
          <p:nvPr/>
        </p:nvSpPr>
        <p:spPr>
          <a:xfrm>
            <a:off x="193964" y="193964"/>
            <a:ext cx="829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Amy achieved the following grades in her examinations: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CE9A-9D3F-EBCC-3546-3F0FC8A3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" y="4174835"/>
            <a:ext cx="9097925" cy="2318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950C82-AD0B-4840-6F8F-A72F526C9DAB}"/>
              </a:ext>
            </a:extLst>
          </p:cNvPr>
          <p:cNvSpPr/>
          <p:nvPr/>
        </p:nvSpPr>
        <p:spPr>
          <a:xfrm>
            <a:off x="609307" y="5677432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31AB5-944B-9CF6-8C4C-F83166C764F8}"/>
              </a:ext>
            </a:extLst>
          </p:cNvPr>
          <p:cNvSpPr/>
          <p:nvPr/>
        </p:nvSpPr>
        <p:spPr>
          <a:xfrm>
            <a:off x="609307" y="6158755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72816-F9AB-CA93-9F24-133EF0B61110}"/>
              </a:ext>
            </a:extLst>
          </p:cNvPr>
          <p:cNvSpPr txBox="1"/>
          <p:nvPr/>
        </p:nvSpPr>
        <p:spPr>
          <a:xfrm>
            <a:off x="6650182" y="898779"/>
            <a:ext cx="3140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GCSEs are graded from 1 to 9</a:t>
            </a:r>
          </a:p>
        </p:txBody>
      </p:sp>
    </p:spTree>
    <p:extLst>
      <p:ext uri="{BB962C8B-B14F-4D97-AF65-F5344CB8AC3E}">
        <p14:creationId xmlns:p14="http://schemas.microsoft.com/office/powerpoint/2010/main" val="32974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1EBD-BFD7-5765-F33B-465A87224805}"/>
              </a:ext>
            </a:extLst>
          </p:cNvPr>
          <p:cNvSpPr txBox="1"/>
          <p:nvPr/>
        </p:nvSpPr>
        <p:spPr>
          <a:xfrm>
            <a:off x="387927" y="295564"/>
            <a:ext cx="61218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Calculating a student’s Progress 8 score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Attainment 8 score = 67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estimated Attainment 8 score = 59.95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Progress 8 score = (67 – 59.95) / 10 = 0.71</a:t>
            </a:r>
          </a:p>
        </p:txBody>
      </p:sp>
    </p:spTree>
    <p:extLst>
      <p:ext uri="{BB962C8B-B14F-4D97-AF65-F5344CB8AC3E}">
        <p14:creationId xmlns:p14="http://schemas.microsoft.com/office/powerpoint/2010/main" val="1059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341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Gender Analysis</vt:lpstr>
      <vt:lpstr>Ethnicity Analysis</vt:lpstr>
      <vt:lpstr>Social Class Analysis</vt:lpstr>
      <vt:lpstr>Social Class and Ethnicity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Nawaz</dc:creator>
  <cp:lastModifiedBy>Mohammed Nawaz</cp:lastModifiedBy>
  <cp:revision>6</cp:revision>
  <dcterms:created xsi:type="dcterms:W3CDTF">2023-11-25T15:56:15Z</dcterms:created>
  <dcterms:modified xsi:type="dcterms:W3CDTF">2023-12-01T13:05:47Z</dcterms:modified>
</cp:coreProperties>
</file>