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9" r:id="rId4"/>
    <p:sldId id="258" r:id="rId5"/>
    <p:sldId id="260" r:id="rId6"/>
    <p:sldId id="265" r:id="rId7"/>
    <p:sldId id="268" r:id="rId8"/>
    <p:sldId id="269" r:id="rId9"/>
    <p:sldId id="270" r:id="rId10"/>
    <p:sldId id="271" r:id="rId11"/>
    <p:sldId id="272" r:id="rId12"/>
    <p:sldId id="266" r:id="rId13"/>
    <p:sldId id="263"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remy Robichaud" initials="JR" lastIdx="2" clrIdx="0">
    <p:extLst>
      <p:ext uri="{19B8F6BF-5375-455C-9EA6-DF929625EA0E}">
        <p15:presenceInfo xmlns:p15="http://schemas.microsoft.com/office/powerpoint/2012/main" userId="48b25f976b8ca37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02A0A-B23E-4645-A4D6-C091D561DD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EF465DA-3234-49CC-A398-CDF28AE522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9D24696-6F6C-4324-9050-0545018AFAA8}"/>
              </a:ext>
            </a:extLst>
          </p:cNvPr>
          <p:cNvSpPr>
            <a:spLocks noGrp="1"/>
          </p:cNvSpPr>
          <p:nvPr>
            <p:ph type="dt" sz="half" idx="10"/>
          </p:nvPr>
        </p:nvSpPr>
        <p:spPr/>
        <p:txBody>
          <a:bodyPr/>
          <a:lstStyle/>
          <a:p>
            <a:fld id="{006BEBAB-0D63-481B-8720-E1960CD377C7}" type="datetimeFigureOut">
              <a:rPr lang="en-US" smtClean="0"/>
              <a:t>3/4/2021</a:t>
            </a:fld>
            <a:endParaRPr lang="en-US"/>
          </a:p>
        </p:txBody>
      </p:sp>
      <p:sp>
        <p:nvSpPr>
          <p:cNvPr id="5" name="Footer Placeholder 4">
            <a:extLst>
              <a:ext uri="{FF2B5EF4-FFF2-40B4-BE49-F238E27FC236}">
                <a16:creationId xmlns:a16="http://schemas.microsoft.com/office/drawing/2014/main" id="{FABAB7FE-D35A-450F-B497-458BFCB37D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19CA1A-C542-426D-8CC7-AA283ECC67EF}"/>
              </a:ext>
            </a:extLst>
          </p:cNvPr>
          <p:cNvSpPr>
            <a:spLocks noGrp="1"/>
          </p:cNvSpPr>
          <p:nvPr>
            <p:ph type="sldNum" sz="quarter" idx="12"/>
          </p:nvPr>
        </p:nvSpPr>
        <p:spPr/>
        <p:txBody>
          <a:bodyPr/>
          <a:lstStyle/>
          <a:p>
            <a:fld id="{C196807D-6EA8-4C93-A802-344AFBD640F7}" type="slidenum">
              <a:rPr lang="en-US" smtClean="0"/>
              <a:t>‹#›</a:t>
            </a:fld>
            <a:endParaRPr lang="en-US"/>
          </a:p>
        </p:txBody>
      </p:sp>
    </p:spTree>
    <p:extLst>
      <p:ext uri="{BB962C8B-B14F-4D97-AF65-F5344CB8AC3E}">
        <p14:creationId xmlns:p14="http://schemas.microsoft.com/office/powerpoint/2010/main" val="2277318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72E6A-96EB-47DF-9775-444FB4D9C00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E633779-0BF9-4CEA-97B3-A07056D75F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B1BAAD-7103-4CD6-9DD9-1317548F37A6}"/>
              </a:ext>
            </a:extLst>
          </p:cNvPr>
          <p:cNvSpPr>
            <a:spLocks noGrp="1"/>
          </p:cNvSpPr>
          <p:nvPr>
            <p:ph type="dt" sz="half" idx="10"/>
          </p:nvPr>
        </p:nvSpPr>
        <p:spPr/>
        <p:txBody>
          <a:bodyPr/>
          <a:lstStyle/>
          <a:p>
            <a:fld id="{006BEBAB-0D63-481B-8720-E1960CD377C7}" type="datetimeFigureOut">
              <a:rPr lang="en-US" smtClean="0"/>
              <a:t>3/4/2021</a:t>
            </a:fld>
            <a:endParaRPr lang="en-US"/>
          </a:p>
        </p:txBody>
      </p:sp>
      <p:sp>
        <p:nvSpPr>
          <p:cNvPr id="5" name="Footer Placeholder 4">
            <a:extLst>
              <a:ext uri="{FF2B5EF4-FFF2-40B4-BE49-F238E27FC236}">
                <a16:creationId xmlns:a16="http://schemas.microsoft.com/office/drawing/2014/main" id="{376113F0-43DE-4ACB-A5CD-878AFC11F7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F04A2D-2F5B-46A4-867D-6AAB24207B4F}"/>
              </a:ext>
            </a:extLst>
          </p:cNvPr>
          <p:cNvSpPr>
            <a:spLocks noGrp="1"/>
          </p:cNvSpPr>
          <p:nvPr>
            <p:ph type="sldNum" sz="quarter" idx="12"/>
          </p:nvPr>
        </p:nvSpPr>
        <p:spPr/>
        <p:txBody>
          <a:bodyPr/>
          <a:lstStyle/>
          <a:p>
            <a:fld id="{C196807D-6EA8-4C93-A802-344AFBD640F7}" type="slidenum">
              <a:rPr lang="en-US" smtClean="0"/>
              <a:t>‹#›</a:t>
            </a:fld>
            <a:endParaRPr lang="en-US"/>
          </a:p>
        </p:txBody>
      </p:sp>
    </p:spTree>
    <p:extLst>
      <p:ext uri="{BB962C8B-B14F-4D97-AF65-F5344CB8AC3E}">
        <p14:creationId xmlns:p14="http://schemas.microsoft.com/office/powerpoint/2010/main" val="4082250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E18D90-C651-495B-BF35-48F6F89B61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3E42659-917A-4418-B098-8D230BA52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719AC0-8129-4589-BBA0-793E81E02F84}"/>
              </a:ext>
            </a:extLst>
          </p:cNvPr>
          <p:cNvSpPr>
            <a:spLocks noGrp="1"/>
          </p:cNvSpPr>
          <p:nvPr>
            <p:ph type="dt" sz="half" idx="10"/>
          </p:nvPr>
        </p:nvSpPr>
        <p:spPr/>
        <p:txBody>
          <a:bodyPr/>
          <a:lstStyle/>
          <a:p>
            <a:fld id="{006BEBAB-0D63-481B-8720-E1960CD377C7}" type="datetimeFigureOut">
              <a:rPr lang="en-US" smtClean="0"/>
              <a:t>3/4/2021</a:t>
            </a:fld>
            <a:endParaRPr lang="en-US"/>
          </a:p>
        </p:txBody>
      </p:sp>
      <p:sp>
        <p:nvSpPr>
          <p:cNvPr id="5" name="Footer Placeholder 4">
            <a:extLst>
              <a:ext uri="{FF2B5EF4-FFF2-40B4-BE49-F238E27FC236}">
                <a16:creationId xmlns:a16="http://schemas.microsoft.com/office/drawing/2014/main" id="{FDF71FDE-633D-438E-8D17-CD6398697A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4F05B6-2D15-49CC-9B91-F0583C06A00F}"/>
              </a:ext>
            </a:extLst>
          </p:cNvPr>
          <p:cNvSpPr>
            <a:spLocks noGrp="1"/>
          </p:cNvSpPr>
          <p:nvPr>
            <p:ph type="sldNum" sz="quarter" idx="12"/>
          </p:nvPr>
        </p:nvSpPr>
        <p:spPr/>
        <p:txBody>
          <a:bodyPr/>
          <a:lstStyle/>
          <a:p>
            <a:fld id="{C196807D-6EA8-4C93-A802-344AFBD640F7}" type="slidenum">
              <a:rPr lang="en-US" smtClean="0"/>
              <a:t>‹#›</a:t>
            </a:fld>
            <a:endParaRPr lang="en-US"/>
          </a:p>
        </p:txBody>
      </p:sp>
    </p:spTree>
    <p:extLst>
      <p:ext uri="{BB962C8B-B14F-4D97-AF65-F5344CB8AC3E}">
        <p14:creationId xmlns:p14="http://schemas.microsoft.com/office/powerpoint/2010/main" val="3635905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82DD4-D142-4118-9B47-C7F8E00E08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D1BECD-8571-40A9-934C-2287573273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55F686-8047-4CD0-830B-88EAE0D2AB4C}"/>
              </a:ext>
            </a:extLst>
          </p:cNvPr>
          <p:cNvSpPr>
            <a:spLocks noGrp="1"/>
          </p:cNvSpPr>
          <p:nvPr>
            <p:ph type="dt" sz="half" idx="10"/>
          </p:nvPr>
        </p:nvSpPr>
        <p:spPr/>
        <p:txBody>
          <a:bodyPr/>
          <a:lstStyle/>
          <a:p>
            <a:fld id="{006BEBAB-0D63-481B-8720-E1960CD377C7}" type="datetimeFigureOut">
              <a:rPr lang="en-US" smtClean="0"/>
              <a:t>3/4/2021</a:t>
            </a:fld>
            <a:endParaRPr lang="en-US"/>
          </a:p>
        </p:txBody>
      </p:sp>
      <p:sp>
        <p:nvSpPr>
          <p:cNvPr id="5" name="Footer Placeholder 4">
            <a:extLst>
              <a:ext uri="{FF2B5EF4-FFF2-40B4-BE49-F238E27FC236}">
                <a16:creationId xmlns:a16="http://schemas.microsoft.com/office/drawing/2014/main" id="{D8DAF236-43D8-4B0F-BE7C-CE6A81A72E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EB166E-CBF2-4DB7-8A26-04147BCC723C}"/>
              </a:ext>
            </a:extLst>
          </p:cNvPr>
          <p:cNvSpPr>
            <a:spLocks noGrp="1"/>
          </p:cNvSpPr>
          <p:nvPr>
            <p:ph type="sldNum" sz="quarter" idx="12"/>
          </p:nvPr>
        </p:nvSpPr>
        <p:spPr/>
        <p:txBody>
          <a:bodyPr/>
          <a:lstStyle/>
          <a:p>
            <a:fld id="{C196807D-6EA8-4C93-A802-344AFBD640F7}" type="slidenum">
              <a:rPr lang="en-US" smtClean="0"/>
              <a:t>‹#›</a:t>
            </a:fld>
            <a:endParaRPr lang="en-US"/>
          </a:p>
        </p:txBody>
      </p:sp>
    </p:spTree>
    <p:extLst>
      <p:ext uri="{BB962C8B-B14F-4D97-AF65-F5344CB8AC3E}">
        <p14:creationId xmlns:p14="http://schemas.microsoft.com/office/powerpoint/2010/main" val="2248385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5996A-49D8-446D-B6EA-FE3AB79CB6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14A9AC8-164B-4122-BF1A-DA3A16C1FE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A8B652-72EA-4F26-8009-DB6F4D078DAD}"/>
              </a:ext>
            </a:extLst>
          </p:cNvPr>
          <p:cNvSpPr>
            <a:spLocks noGrp="1"/>
          </p:cNvSpPr>
          <p:nvPr>
            <p:ph type="dt" sz="half" idx="10"/>
          </p:nvPr>
        </p:nvSpPr>
        <p:spPr/>
        <p:txBody>
          <a:bodyPr/>
          <a:lstStyle/>
          <a:p>
            <a:fld id="{006BEBAB-0D63-481B-8720-E1960CD377C7}" type="datetimeFigureOut">
              <a:rPr lang="en-US" smtClean="0"/>
              <a:t>3/4/2021</a:t>
            </a:fld>
            <a:endParaRPr lang="en-US"/>
          </a:p>
        </p:txBody>
      </p:sp>
      <p:sp>
        <p:nvSpPr>
          <p:cNvPr id="5" name="Footer Placeholder 4">
            <a:extLst>
              <a:ext uri="{FF2B5EF4-FFF2-40B4-BE49-F238E27FC236}">
                <a16:creationId xmlns:a16="http://schemas.microsoft.com/office/drawing/2014/main" id="{1DC6C780-6754-43F0-A52D-DD47E8D67C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7D7CE2-4F89-4B3F-A32D-CAF334A70331}"/>
              </a:ext>
            </a:extLst>
          </p:cNvPr>
          <p:cNvSpPr>
            <a:spLocks noGrp="1"/>
          </p:cNvSpPr>
          <p:nvPr>
            <p:ph type="sldNum" sz="quarter" idx="12"/>
          </p:nvPr>
        </p:nvSpPr>
        <p:spPr/>
        <p:txBody>
          <a:bodyPr/>
          <a:lstStyle/>
          <a:p>
            <a:fld id="{C196807D-6EA8-4C93-A802-344AFBD640F7}" type="slidenum">
              <a:rPr lang="en-US" smtClean="0"/>
              <a:t>‹#›</a:t>
            </a:fld>
            <a:endParaRPr lang="en-US"/>
          </a:p>
        </p:txBody>
      </p:sp>
    </p:spTree>
    <p:extLst>
      <p:ext uri="{BB962C8B-B14F-4D97-AF65-F5344CB8AC3E}">
        <p14:creationId xmlns:p14="http://schemas.microsoft.com/office/powerpoint/2010/main" val="1990481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48831-CD9C-4DA9-B083-8A5B8A54C2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FCC8EA-6A2A-44F8-8E8D-085141DCBE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1E2AAC3-D44E-4778-B71D-E8B6270091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58F4A2-07F4-4BA3-AB56-96367BA51005}"/>
              </a:ext>
            </a:extLst>
          </p:cNvPr>
          <p:cNvSpPr>
            <a:spLocks noGrp="1"/>
          </p:cNvSpPr>
          <p:nvPr>
            <p:ph type="dt" sz="half" idx="10"/>
          </p:nvPr>
        </p:nvSpPr>
        <p:spPr/>
        <p:txBody>
          <a:bodyPr/>
          <a:lstStyle/>
          <a:p>
            <a:fld id="{006BEBAB-0D63-481B-8720-E1960CD377C7}" type="datetimeFigureOut">
              <a:rPr lang="en-US" smtClean="0"/>
              <a:t>3/4/2021</a:t>
            </a:fld>
            <a:endParaRPr lang="en-US"/>
          </a:p>
        </p:txBody>
      </p:sp>
      <p:sp>
        <p:nvSpPr>
          <p:cNvPr id="6" name="Footer Placeholder 5">
            <a:extLst>
              <a:ext uri="{FF2B5EF4-FFF2-40B4-BE49-F238E27FC236}">
                <a16:creationId xmlns:a16="http://schemas.microsoft.com/office/drawing/2014/main" id="{C43F667E-8FDC-4908-ACE1-2857255215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039716-0CC3-49F3-AFC9-75343672C168}"/>
              </a:ext>
            </a:extLst>
          </p:cNvPr>
          <p:cNvSpPr>
            <a:spLocks noGrp="1"/>
          </p:cNvSpPr>
          <p:nvPr>
            <p:ph type="sldNum" sz="quarter" idx="12"/>
          </p:nvPr>
        </p:nvSpPr>
        <p:spPr/>
        <p:txBody>
          <a:bodyPr/>
          <a:lstStyle/>
          <a:p>
            <a:fld id="{C196807D-6EA8-4C93-A802-344AFBD640F7}" type="slidenum">
              <a:rPr lang="en-US" smtClean="0"/>
              <a:t>‹#›</a:t>
            </a:fld>
            <a:endParaRPr lang="en-US"/>
          </a:p>
        </p:txBody>
      </p:sp>
    </p:spTree>
    <p:extLst>
      <p:ext uri="{BB962C8B-B14F-4D97-AF65-F5344CB8AC3E}">
        <p14:creationId xmlns:p14="http://schemas.microsoft.com/office/powerpoint/2010/main" val="1395288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09E09-F587-4B7B-BC76-E338949B348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E5B5863-102E-4E6E-8A5C-FDFC451237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8D3F9C-4347-40F8-A8E7-6556DAA951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41FDF7-997D-4FD5-8DDB-5321422E5C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F23548-445D-4B34-9329-DF086C7315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4C650E1-354A-455A-A38D-2113D16ECC56}"/>
              </a:ext>
            </a:extLst>
          </p:cNvPr>
          <p:cNvSpPr>
            <a:spLocks noGrp="1"/>
          </p:cNvSpPr>
          <p:nvPr>
            <p:ph type="dt" sz="half" idx="10"/>
          </p:nvPr>
        </p:nvSpPr>
        <p:spPr/>
        <p:txBody>
          <a:bodyPr/>
          <a:lstStyle/>
          <a:p>
            <a:fld id="{006BEBAB-0D63-481B-8720-E1960CD377C7}" type="datetimeFigureOut">
              <a:rPr lang="en-US" smtClean="0"/>
              <a:t>3/4/2021</a:t>
            </a:fld>
            <a:endParaRPr lang="en-US"/>
          </a:p>
        </p:txBody>
      </p:sp>
      <p:sp>
        <p:nvSpPr>
          <p:cNvPr id="8" name="Footer Placeholder 7">
            <a:extLst>
              <a:ext uri="{FF2B5EF4-FFF2-40B4-BE49-F238E27FC236}">
                <a16:creationId xmlns:a16="http://schemas.microsoft.com/office/drawing/2014/main" id="{279ED950-83A2-4DBA-8563-AD955D4F4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86E3622-8C9F-497F-9502-8BFFCA341365}"/>
              </a:ext>
            </a:extLst>
          </p:cNvPr>
          <p:cNvSpPr>
            <a:spLocks noGrp="1"/>
          </p:cNvSpPr>
          <p:nvPr>
            <p:ph type="sldNum" sz="quarter" idx="12"/>
          </p:nvPr>
        </p:nvSpPr>
        <p:spPr/>
        <p:txBody>
          <a:bodyPr/>
          <a:lstStyle/>
          <a:p>
            <a:fld id="{C196807D-6EA8-4C93-A802-344AFBD640F7}" type="slidenum">
              <a:rPr lang="en-US" smtClean="0"/>
              <a:t>‹#›</a:t>
            </a:fld>
            <a:endParaRPr lang="en-US"/>
          </a:p>
        </p:txBody>
      </p:sp>
    </p:spTree>
    <p:extLst>
      <p:ext uri="{BB962C8B-B14F-4D97-AF65-F5344CB8AC3E}">
        <p14:creationId xmlns:p14="http://schemas.microsoft.com/office/powerpoint/2010/main" val="590710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91C2F-1308-429A-81C2-50BD9BE3201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1433EBE-2EC2-493A-BB3F-8B7C8E481701}"/>
              </a:ext>
            </a:extLst>
          </p:cNvPr>
          <p:cNvSpPr>
            <a:spLocks noGrp="1"/>
          </p:cNvSpPr>
          <p:nvPr>
            <p:ph type="dt" sz="half" idx="10"/>
          </p:nvPr>
        </p:nvSpPr>
        <p:spPr/>
        <p:txBody>
          <a:bodyPr/>
          <a:lstStyle/>
          <a:p>
            <a:fld id="{006BEBAB-0D63-481B-8720-E1960CD377C7}" type="datetimeFigureOut">
              <a:rPr lang="en-US" smtClean="0"/>
              <a:t>3/4/2021</a:t>
            </a:fld>
            <a:endParaRPr lang="en-US"/>
          </a:p>
        </p:txBody>
      </p:sp>
      <p:sp>
        <p:nvSpPr>
          <p:cNvPr id="4" name="Footer Placeholder 3">
            <a:extLst>
              <a:ext uri="{FF2B5EF4-FFF2-40B4-BE49-F238E27FC236}">
                <a16:creationId xmlns:a16="http://schemas.microsoft.com/office/drawing/2014/main" id="{B732EEF2-5AFA-4FBB-9E1D-7CC8892606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97685C-558B-4DF1-92A5-A5EB6996A26B}"/>
              </a:ext>
            </a:extLst>
          </p:cNvPr>
          <p:cNvSpPr>
            <a:spLocks noGrp="1"/>
          </p:cNvSpPr>
          <p:nvPr>
            <p:ph type="sldNum" sz="quarter" idx="12"/>
          </p:nvPr>
        </p:nvSpPr>
        <p:spPr/>
        <p:txBody>
          <a:bodyPr/>
          <a:lstStyle/>
          <a:p>
            <a:fld id="{C196807D-6EA8-4C93-A802-344AFBD640F7}" type="slidenum">
              <a:rPr lang="en-US" smtClean="0"/>
              <a:t>‹#›</a:t>
            </a:fld>
            <a:endParaRPr lang="en-US"/>
          </a:p>
        </p:txBody>
      </p:sp>
    </p:spTree>
    <p:extLst>
      <p:ext uri="{BB962C8B-B14F-4D97-AF65-F5344CB8AC3E}">
        <p14:creationId xmlns:p14="http://schemas.microsoft.com/office/powerpoint/2010/main" val="3801962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BE8F66-0EE8-401B-B9CA-68893AB2763B}"/>
              </a:ext>
            </a:extLst>
          </p:cNvPr>
          <p:cNvSpPr>
            <a:spLocks noGrp="1"/>
          </p:cNvSpPr>
          <p:nvPr>
            <p:ph type="dt" sz="half" idx="10"/>
          </p:nvPr>
        </p:nvSpPr>
        <p:spPr/>
        <p:txBody>
          <a:bodyPr/>
          <a:lstStyle/>
          <a:p>
            <a:fld id="{006BEBAB-0D63-481B-8720-E1960CD377C7}" type="datetimeFigureOut">
              <a:rPr lang="en-US" smtClean="0"/>
              <a:t>3/4/2021</a:t>
            </a:fld>
            <a:endParaRPr lang="en-US"/>
          </a:p>
        </p:txBody>
      </p:sp>
      <p:sp>
        <p:nvSpPr>
          <p:cNvPr id="3" name="Footer Placeholder 2">
            <a:extLst>
              <a:ext uri="{FF2B5EF4-FFF2-40B4-BE49-F238E27FC236}">
                <a16:creationId xmlns:a16="http://schemas.microsoft.com/office/drawing/2014/main" id="{4E87C9BE-D970-44D3-8C2E-525CFECAD6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1594BF8-D4CE-4C1D-819D-2A91AF04D4D0}"/>
              </a:ext>
            </a:extLst>
          </p:cNvPr>
          <p:cNvSpPr>
            <a:spLocks noGrp="1"/>
          </p:cNvSpPr>
          <p:nvPr>
            <p:ph type="sldNum" sz="quarter" idx="12"/>
          </p:nvPr>
        </p:nvSpPr>
        <p:spPr/>
        <p:txBody>
          <a:bodyPr/>
          <a:lstStyle/>
          <a:p>
            <a:fld id="{C196807D-6EA8-4C93-A802-344AFBD640F7}" type="slidenum">
              <a:rPr lang="en-US" smtClean="0"/>
              <a:t>‹#›</a:t>
            </a:fld>
            <a:endParaRPr lang="en-US"/>
          </a:p>
        </p:txBody>
      </p:sp>
    </p:spTree>
    <p:extLst>
      <p:ext uri="{BB962C8B-B14F-4D97-AF65-F5344CB8AC3E}">
        <p14:creationId xmlns:p14="http://schemas.microsoft.com/office/powerpoint/2010/main" val="1023578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D1480-37A9-4052-BBBE-0DCD3680FA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1A51B2-A435-4D1F-A53B-76CA70A47F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E64C6AD-FD85-4CB5-9E73-C4F3DFD3C8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DF94E4-D719-4BBE-94EA-580DE68AEBD8}"/>
              </a:ext>
            </a:extLst>
          </p:cNvPr>
          <p:cNvSpPr>
            <a:spLocks noGrp="1"/>
          </p:cNvSpPr>
          <p:nvPr>
            <p:ph type="dt" sz="half" idx="10"/>
          </p:nvPr>
        </p:nvSpPr>
        <p:spPr/>
        <p:txBody>
          <a:bodyPr/>
          <a:lstStyle/>
          <a:p>
            <a:fld id="{006BEBAB-0D63-481B-8720-E1960CD377C7}" type="datetimeFigureOut">
              <a:rPr lang="en-US" smtClean="0"/>
              <a:t>3/4/2021</a:t>
            </a:fld>
            <a:endParaRPr lang="en-US"/>
          </a:p>
        </p:txBody>
      </p:sp>
      <p:sp>
        <p:nvSpPr>
          <p:cNvPr id="6" name="Footer Placeholder 5">
            <a:extLst>
              <a:ext uri="{FF2B5EF4-FFF2-40B4-BE49-F238E27FC236}">
                <a16:creationId xmlns:a16="http://schemas.microsoft.com/office/drawing/2014/main" id="{C770C25F-3EF7-4B28-8FDC-7756DF8CFC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AAB8B5-D53D-4AA3-8BED-81E984144BAF}"/>
              </a:ext>
            </a:extLst>
          </p:cNvPr>
          <p:cNvSpPr>
            <a:spLocks noGrp="1"/>
          </p:cNvSpPr>
          <p:nvPr>
            <p:ph type="sldNum" sz="quarter" idx="12"/>
          </p:nvPr>
        </p:nvSpPr>
        <p:spPr/>
        <p:txBody>
          <a:bodyPr/>
          <a:lstStyle/>
          <a:p>
            <a:fld id="{C196807D-6EA8-4C93-A802-344AFBD640F7}" type="slidenum">
              <a:rPr lang="en-US" smtClean="0"/>
              <a:t>‹#›</a:t>
            </a:fld>
            <a:endParaRPr lang="en-US"/>
          </a:p>
        </p:txBody>
      </p:sp>
    </p:spTree>
    <p:extLst>
      <p:ext uri="{BB962C8B-B14F-4D97-AF65-F5344CB8AC3E}">
        <p14:creationId xmlns:p14="http://schemas.microsoft.com/office/powerpoint/2010/main" val="100966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C7295-1615-4161-9D85-C9C95B1E44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730D726-8386-42E3-AF43-16E5FB437E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2D3D2D1-0F29-4EF6-AD53-B521DD56B0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D15A76-9EBC-44F4-A889-416F328376B0}"/>
              </a:ext>
            </a:extLst>
          </p:cNvPr>
          <p:cNvSpPr>
            <a:spLocks noGrp="1"/>
          </p:cNvSpPr>
          <p:nvPr>
            <p:ph type="dt" sz="half" idx="10"/>
          </p:nvPr>
        </p:nvSpPr>
        <p:spPr/>
        <p:txBody>
          <a:bodyPr/>
          <a:lstStyle/>
          <a:p>
            <a:fld id="{006BEBAB-0D63-481B-8720-E1960CD377C7}" type="datetimeFigureOut">
              <a:rPr lang="en-US" smtClean="0"/>
              <a:t>3/4/2021</a:t>
            </a:fld>
            <a:endParaRPr lang="en-US"/>
          </a:p>
        </p:txBody>
      </p:sp>
      <p:sp>
        <p:nvSpPr>
          <p:cNvPr id="6" name="Footer Placeholder 5">
            <a:extLst>
              <a:ext uri="{FF2B5EF4-FFF2-40B4-BE49-F238E27FC236}">
                <a16:creationId xmlns:a16="http://schemas.microsoft.com/office/drawing/2014/main" id="{05D1F3C0-5838-4262-90C0-B5E4E0D2EF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F7D452-372B-4B67-B77E-489AD6C6D01B}"/>
              </a:ext>
            </a:extLst>
          </p:cNvPr>
          <p:cNvSpPr>
            <a:spLocks noGrp="1"/>
          </p:cNvSpPr>
          <p:nvPr>
            <p:ph type="sldNum" sz="quarter" idx="12"/>
          </p:nvPr>
        </p:nvSpPr>
        <p:spPr/>
        <p:txBody>
          <a:bodyPr/>
          <a:lstStyle/>
          <a:p>
            <a:fld id="{C196807D-6EA8-4C93-A802-344AFBD640F7}" type="slidenum">
              <a:rPr lang="en-US" smtClean="0"/>
              <a:t>‹#›</a:t>
            </a:fld>
            <a:endParaRPr lang="en-US"/>
          </a:p>
        </p:txBody>
      </p:sp>
    </p:spTree>
    <p:extLst>
      <p:ext uri="{BB962C8B-B14F-4D97-AF65-F5344CB8AC3E}">
        <p14:creationId xmlns:p14="http://schemas.microsoft.com/office/powerpoint/2010/main" val="118149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DD2B0-C8AF-4E60-9F93-F5EFC92816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C617006-67A1-4526-A763-2F16F99B24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8010AB-4FA4-4596-BD7C-7F3EC27363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6BEBAB-0D63-481B-8720-E1960CD377C7}" type="datetimeFigureOut">
              <a:rPr lang="en-US" smtClean="0"/>
              <a:t>3/4/2021</a:t>
            </a:fld>
            <a:endParaRPr lang="en-US"/>
          </a:p>
        </p:txBody>
      </p:sp>
      <p:sp>
        <p:nvSpPr>
          <p:cNvPr id="5" name="Footer Placeholder 4">
            <a:extLst>
              <a:ext uri="{FF2B5EF4-FFF2-40B4-BE49-F238E27FC236}">
                <a16:creationId xmlns:a16="http://schemas.microsoft.com/office/drawing/2014/main" id="{3DAC41F4-9574-45A0-9770-4CA247211A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A9F5C1D-0458-4238-BFF0-5E7D8999AB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96807D-6EA8-4C93-A802-344AFBD640F7}" type="slidenum">
              <a:rPr lang="en-US" smtClean="0"/>
              <a:t>‹#›</a:t>
            </a:fld>
            <a:endParaRPr lang="en-US"/>
          </a:p>
        </p:txBody>
      </p:sp>
    </p:spTree>
    <p:extLst>
      <p:ext uri="{BB962C8B-B14F-4D97-AF65-F5344CB8AC3E}">
        <p14:creationId xmlns:p14="http://schemas.microsoft.com/office/powerpoint/2010/main" val="15739849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72670-DE8E-4808-B8A3-FB7448D67832}"/>
              </a:ext>
            </a:extLst>
          </p:cNvPr>
          <p:cNvSpPr>
            <a:spLocks noGrp="1"/>
          </p:cNvSpPr>
          <p:nvPr>
            <p:ph type="ctrTitle"/>
          </p:nvPr>
        </p:nvSpPr>
        <p:spPr/>
        <p:txBody>
          <a:bodyPr>
            <a:normAutofit fontScale="90000"/>
          </a:bodyPr>
          <a:lstStyle/>
          <a:p>
            <a:r>
              <a:rPr lang="en-US" dirty="0"/>
              <a:t>Adopting Worst-Case Optimal Joins in Relational Database Systems </a:t>
            </a:r>
          </a:p>
        </p:txBody>
      </p:sp>
      <p:sp>
        <p:nvSpPr>
          <p:cNvPr id="3" name="Subtitle 2">
            <a:extLst>
              <a:ext uri="{FF2B5EF4-FFF2-40B4-BE49-F238E27FC236}">
                <a16:creationId xmlns:a16="http://schemas.microsoft.com/office/drawing/2014/main" id="{DD837665-0254-432C-90A6-BE0386A9B64F}"/>
              </a:ext>
            </a:extLst>
          </p:cNvPr>
          <p:cNvSpPr>
            <a:spLocks noGrp="1"/>
          </p:cNvSpPr>
          <p:nvPr>
            <p:ph type="subTitle" idx="1"/>
          </p:nvPr>
        </p:nvSpPr>
        <p:spPr/>
        <p:txBody>
          <a:bodyPr>
            <a:normAutofit lnSpcReduction="10000"/>
          </a:bodyPr>
          <a:lstStyle/>
          <a:p>
            <a:r>
              <a:rPr lang="en-US" dirty="0"/>
              <a:t>Written by Michael Freitag, Maximilian </a:t>
            </a:r>
            <a:r>
              <a:rPr lang="en-US" dirty="0" err="1"/>
              <a:t>Bandle</a:t>
            </a:r>
            <a:r>
              <a:rPr lang="en-US" dirty="0"/>
              <a:t>, Tobias Schmidt, </a:t>
            </a:r>
            <a:r>
              <a:rPr lang="en-US" dirty="0" err="1"/>
              <a:t>Alfons</a:t>
            </a:r>
            <a:r>
              <a:rPr lang="en-US" dirty="0"/>
              <a:t> Kemper, and Thomas Neumann</a:t>
            </a:r>
          </a:p>
          <a:p>
            <a:endParaRPr lang="en-US" dirty="0"/>
          </a:p>
          <a:p>
            <a:r>
              <a:rPr lang="en-US" dirty="0"/>
              <a:t>Presented by Jeremy Robichaud and </a:t>
            </a:r>
            <a:r>
              <a:rPr lang="en-US" dirty="0" err="1"/>
              <a:t>Mohammadali</a:t>
            </a:r>
            <a:r>
              <a:rPr lang="en-US" dirty="0"/>
              <a:t> </a:t>
            </a:r>
            <a:r>
              <a:rPr lang="en-US" dirty="0" err="1"/>
              <a:t>Rahnama</a:t>
            </a:r>
            <a:endParaRPr lang="en-US" dirty="0"/>
          </a:p>
        </p:txBody>
      </p:sp>
    </p:spTree>
    <p:extLst>
      <p:ext uri="{BB962C8B-B14F-4D97-AF65-F5344CB8AC3E}">
        <p14:creationId xmlns:p14="http://schemas.microsoft.com/office/powerpoint/2010/main" val="34056259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D981A-AD79-42D7-8144-BF97AE48749F}"/>
              </a:ext>
            </a:extLst>
          </p:cNvPr>
          <p:cNvSpPr>
            <a:spLocks noGrp="1"/>
          </p:cNvSpPr>
          <p:nvPr>
            <p:ph type="title"/>
          </p:nvPr>
        </p:nvSpPr>
        <p:spPr/>
        <p:txBody>
          <a:bodyPr/>
          <a:lstStyle/>
          <a:p>
            <a:r>
              <a:rPr lang="en-US" dirty="0"/>
              <a:t>Complexity Analysis</a:t>
            </a:r>
          </a:p>
        </p:txBody>
      </p:sp>
      <p:sp>
        <p:nvSpPr>
          <p:cNvPr id="3" name="Content Placeholder 2">
            <a:extLst>
              <a:ext uri="{FF2B5EF4-FFF2-40B4-BE49-F238E27FC236}">
                <a16:creationId xmlns:a16="http://schemas.microsoft.com/office/drawing/2014/main" id="{62A4C33F-3C38-4B93-8AD9-085AD4649751}"/>
              </a:ext>
            </a:extLst>
          </p:cNvPr>
          <p:cNvSpPr>
            <a:spLocks noGrp="1"/>
          </p:cNvSpPr>
          <p:nvPr>
            <p:ph idx="1"/>
          </p:nvPr>
        </p:nvSpPr>
        <p:spPr/>
        <p:txBody>
          <a:bodyPr/>
          <a:lstStyle/>
          <a:p>
            <a:r>
              <a:rPr lang="en-US" dirty="0"/>
              <a:t>3.2.4</a:t>
            </a:r>
          </a:p>
        </p:txBody>
      </p:sp>
    </p:spTree>
    <p:extLst>
      <p:ext uri="{BB962C8B-B14F-4D97-AF65-F5344CB8AC3E}">
        <p14:creationId xmlns:p14="http://schemas.microsoft.com/office/powerpoint/2010/main" val="1069473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FEF54-BA6D-44CF-88FF-D0BA157FC713}"/>
              </a:ext>
            </a:extLst>
          </p:cNvPr>
          <p:cNvSpPr>
            <a:spLocks noGrp="1"/>
          </p:cNvSpPr>
          <p:nvPr>
            <p:ph type="title"/>
          </p:nvPr>
        </p:nvSpPr>
        <p:spPr/>
        <p:txBody>
          <a:bodyPr/>
          <a:lstStyle/>
          <a:p>
            <a:r>
              <a:rPr lang="en-US" dirty="0"/>
              <a:t>Optimizing Hybrid</a:t>
            </a:r>
          </a:p>
        </p:txBody>
      </p:sp>
      <p:sp>
        <p:nvSpPr>
          <p:cNvPr id="3" name="Content Placeholder 2">
            <a:extLst>
              <a:ext uri="{FF2B5EF4-FFF2-40B4-BE49-F238E27FC236}">
                <a16:creationId xmlns:a16="http://schemas.microsoft.com/office/drawing/2014/main" id="{2A71B3E9-9CA7-4EED-9C02-86C72EE4BD8A}"/>
              </a:ext>
            </a:extLst>
          </p:cNvPr>
          <p:cNvSpPr>
            <a:spLocks noGrp="1"/>
          </p:cNvSpPr>
          <p:nvPr>
            <p:ph idx="1"/>
          </p:nvPr>
        </p:nvSpPr>
        <p:spPr/>
        <p:txBody>
          <a:bodyPr/>
          <a:lstStyle/>
          <a:p>
            <a:r>
              <a:rPr lang="en-US" dirty="0"/>
              <a:t>4.0</a:t>
            </a:r>
          </a:p>
          <a:p>
            <a:r>
              <a:rPr lang="en-US" dirty="0"/>
              <a:t>Since Worst-Case Optimal CAN BE slower than binary than a general-purpose system can replace all binary queries.</a:t>
            </a:r>
          </a:p>
          <a:p>
            <a:r>
              <a:rPr lang="en-US" dirty="0"/>
              <a:t>Hybrid approach, using recursive post-order traversal to optimize and decide whether to replace a binary join with the multi-join.</a:t>
            </a:r>
          </a:p>
          <a:p>
            <a:endParaRPr lang="en-US" dirty="0"/>
          </a:p>
        </p:txBody>
      </p:sp>
      <p:pic>
        <p:nvPicPr>
          <p:cNvPr id="4" name="Picture 3">
            <a:extLst>
              <a:ext uri="{FF2B5EF4-FFF2-40B4-BE49-F238E27FC236}">
                <a16:creationId xmlns:a16="http://schemas.microsoft.com/office/drawing/2014/main" id="{7A545B48-1D41-4580-8337-3D5296B84273}"/>
              </a:ext>
            </a:extLst>
          </p:cNvPr>
          <p:cNvPicPr>
            <a:picLocks noChangeAspect="1"/>
          </p:cNvPicPr>
          <p:nvPr/>
        </p:nvPicPr>
        <p:blipFill>
          <a:blip r:embed="rId2"/>
          <a:stretch>
            <a:fillRect/>
          </a:stretch>
        </p:blipFill>
        <p:spPr>
          <a:xfrm>
            <a:off x="8514621" y="1305678"/>
            <a:ext cx="3390900" cy="4476750"/>
          </a:xfrm>
          <a:prstGeom prst="rect">
            <a:avLst/>
          </a:prstGeom>
        </p:spPr>
      </p:pic>
    </p:spTree>
    <p:extLst>
      <p:ext uri="{BB962C8B-B14F-4D97-AF65-F5344CB8AC3E}">
        <p14:creationId xmlns:p14="http://schemas.microsoft.com/office/powerpoint/2010/main" val="2466302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506CB-6BF9-4D53-804C-809587AD823D}"/>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6DD81C09-8CB5-4B8B-97BF-B9103092355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38821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C68BC-ABA7-4478-A51E-17180DE9331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72D7E2A-89A1-4BE6-BBE6-C5AD81E101D0}"/>
              </a:ext>
            </a:extLst>
          </p:cNvPr>
          <p:cNvSpPr>
            <a:spLocks noGrp="1"/>
          </p:cNvSpPr>
          <p:nvPr>
            <p:ph idx="1"/>
          </p:nvPr>
        </p:nvSpPr>
        <p:spPr/>
        <p:txBody>
          <a:bodyPr/>
          <a:lstStyle/>
          <a:p>
            <a:r>
              <a:rPr lang="en-US" dirty="0"/>
              <a:t>Umbra= Umbra version of binary join</a:t>
            </a:r>
          </a:p>
          <a:p>
            <a:r>
              <a:rPr lang="en-US" dirty="0" err="1"/>
              <a:t>Umbra</a:t>
            </a:r>
            <a:r>
              <a:rPr lang="en-US" baseline="30000" dirty="0" err="1"/>
              <a:t>EAG</a:t>
            </a:r>
            <a:r>
              <a:rPr lang="en-US" dirty="0"/>
              <a:t>= Umbra version of multi-join</a:t>
            </a:r>
          </a:p>
          <a:p>
            <a:r>
              <a:rPr lang="en-US" dirty="0" err="1"/>
              <a:t>Umbra</a:t>
            </a:r>
            <a:r>
              <a:rPr lang="en-US" baseline="30000" dirty="0" err="1"/>
              <a:t>OHT</a:t>
            </a:r>
            <a:r>
              <a:rPr lang="en-US" dirty="0"/>
              <a:t>= Umbra version of their hybrid join</a:t>
            </a:r>
          </a:p>
        </p:txBody>
      </p:sp>
    </p:spTree>
    <p:extLst>
      <p:ext uri="{BB962C8B-B14F-4D97-AF65-F5344CB8AC3E}">
        <p14:creationId xmlns:p14="http://schemas.microsoft.com/office/powerpoint/2010/main" val="3270191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3B18-A1EE-4E73-A549-8BE9B9AD6DF6}"/>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4C3C4C8D-923D-49FD-917C-FAF93BE940B7}"/>
              </a:ext>
            </a:extLst>
          </p:cNvPr>
          <p:cNvSpPr>
            <a:spLocks noGrp="1"/>
          </p:cNvSpPr>
          <p:nvPr>
            <p:ph idx="1"/>
          </p:nvPr>
        </p:nvSpPr>
        <p:spPr/>
        <p:txBody>
          <a:bodyPr/>
          <a:lstStyle/>
          <a:p>
            <a:r>
              <a:rPr lang="en-US" dirty="0"/>
              <a:t>7.0</a:t>
            </a:r>
          </a:p>
        </p:txBody>
      </p:sp>
    </p:spTree>
    <p:extLst>
      <p:ext uri="{BB962C8B-B14F-4D97-AF65-F5344CB8AC3E}">
        <p14:creationId xmlns:p14="http://schemas.microsoft.com/office/powerpoint/2010/main" val="3205134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57FD4-E3ED-4FFE-A46F-757B9548A25B}"/>
              </a:ext>
            </a:extLst>
          </p:cNvPr>
          <p:cNvSpPr>
            <a:spLocks noGrp="1"/>
          </p:cNvSpPr>
          <p:nvPr>
            <p:ph type="title"/>
          </p:nvPr>
        </p:nvSpPr>
        <p:spPr/>
        <p:txBody>
          <a:bodyPr/>
          <a:lstStyle/>
          <a:p>
            <a:r>
              <a:rPr lang="en-US" dirty="0"/>
              <a:t>Problem</a:t>
            </a:r>
          </a:p>
        </p:txBody>
      </p:sp>
      <p:sp>
        <p:nvSpPr>
          <p:cNvPr id="3" name="Content Placeholder 2">
            <a:extLst>
              <a:ext uri="{FF2B5EF4-FFF2-40B4-BE49-F238E27FC236}">
                <a16:creationId xmlns:a16="http://schemas.microsoft.com/office/drawing/2014/main" id="{EB3235D1-0530-4970-A618-385DCF8961C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89692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2E087-8891-4488-8865-E37DD1A920F1}"/>
              </a:ext>
            </a:extLst>
          </p:cNvPr>
          <p:cNvSpPr>
            <a:spLocks noGrp="1"/>
          </p:cNvSpPr>
          <p:nvPr>
            <p:ph type="title"/>
          </p:nvPr>
        </p:nvSpPr>
        <p:spPr>
          <a:xfrm>
            <a:off x="838200" y="1094798"/>
            <a:ext cx="11021291" cy="1325563"/>
          </a:xfrm>
        </p:spPr>
        <p:txBody>
          <a:bodyPr>
            <a:normAutofit/>
          </a:bodyPr>
          <a:lstStyle/>
          <a:p>
            <a:r>
              <a:rPr lang="en-US" sz="3200" dirty="0"/>
              <a:t>Given </a:t>
            </a:r>
            <a:r>
              <a:rPr lang="pt-BR" sz="3200" dirty="0"/>
              <a:t>Q∆ := R1(v1, v2) </a:t>
            </a:r>
            <a:r>
              <a:rPr lang="en-US" sz="3200" dirty="0"/>
              <a:t>⋈ </a:t>
            </a:r>
            <a:r>
              <a:rPr lang="pt-BR" sz="3200" dirty="0"/>
              <a:t>R2(v2, v3) </a:t>
            </a:r>
            <a:r>
              <a:rPr lang="en-US" sz="3200" dirty="0"/>
              <a:t>⋈ </a:t>
            </a:r>
            <a:r>
              <a:rPr lang="pt-BR" sz="3200" dirty="0"/>
              <a:t>R3(v3, v1), and R1=R2=R3</a:t>
            </a:r>
            <a:endParaRPr lang="en-US" sz="3200" dirty="0"/>
          </a:p>
        </p:txBody>
      </p:sp>
      <p:sp>
        <p:nvSpPr>
          <p:cNvPr id="3" name="Content Placeholder 2">
            <a:extLst>
              <a:ext uri="{FF2B5EF4-FFF2-40B4-BE49-F238E27FC236}">
                <a16:creationId xmlns:a16="http://schemas.microsoft.com/office/drawing/2014/main" id="{D14662D3-70BD-4BFD-90DC-6D42B33D0A7B}"/>
              </a:ext>
            </a:extLst>
          </p:cNvPr>
          <p:cNvSpPr>
            <a:spLocks noGrp="1"/>
          </p:cNvSpPr>
          <p:nvPr>
            <p:ph idx="1"/>
          </p:nvPr>
        </p:nvSpPr>
        <p:spPr>
          <a:xfrm>
            <a:off x="838200" y="2420361"/>
            <a:ext cx="10515600" cy="4351338"/>
          </a:xfrm>
        </p:spPr>
        <p:txBody>
          <a:bodyPr/>
          <a:lstStyle/>
          <a:p>
            <a:r>
              <a:rPr lang="en-US" dirty="0"/>
              <a:t>Would operate R1 ⋈ R2, then construct R12 ⋈ R3.</a:t>
            </a:r>
          </a:p>
          <a:p>
            <a:r>
              <a:rPr lang="en-US" dirty="0"/>
              <a:t>The intermediate step R12, will be much larger than the resultant query.</a:t>
            </a:r>
          </a:p>
          <a:p>
            <a:r>
              <a:rPr lang="en-US" dirty="0"/>
              <a:t>Total order of O(e</a:t>
            </a:r>
            <a:r>
              <a:rPr lang="en-US" baseline="30000" dirty="0"/>
              <a:t>2</a:t>
            </a:r>
            <a:r>
              <a:rPr lang="en-US" dirty="0"/>
              <a:t>) but O(e</a:t>
            </a:r>
            <a:r>
              <a:rPr lang="en-US" baseline="30000" dirty="0"/>
              <a:t>1.5</a:t>
            </a:r>
            <a:r>
              <a:rPr lang="en-US" dirty="0"/>
              <a:t>) triangles, where e are the edges.</a:t>
            </a:r>
          </a:p>
        </p:txBody>
      </p:sp>
      <p:sp>
        <p:nvSpPr>
          <p:cNvPr id="4" name="Rectangle 3">
            <a:extLst>
              <a:ext uri="{FF2B5EF4-FFF2-40B4-BE49-F238E27FC236}">
                <a16:creationId xmlns:a16="http://schemas.microsoft.com/office/drawing/2014/main" id="{4CBC1159-4CCF-4DCC-9231-77059A69D292}"/>
              </a:ext>
            </a:extLst>
          </p:cNvPr>
          <p:cNvSpPr/>
          <p:nvPr/>
        </p:nvSpPr>
        <p:spPr>
          <a:xfrm>
            <a:off x="838200" y="491898"/>
            <a:ext cx="10190018" cy="769441"/>
          </a:xfrm>
          <a:prstGeom prst="rect">
            <a:avLst/>
          </a:prstGeom>
        </p:spPr>
        <p:txBody>
          <a:bodyPr wrap="square">
            <a:spAutoFit/>
          </a:bodyPr>
          <a:lstStyle/>
          <a:p>
            <a:r>
              <a:rPr lang="en-US" sz="4400" dirty="0"/>
              <a:t>What is the problem?</a:t>
            </a:r>
          </a:p>
        </p:txBody>
      </p:sp>
    </p:spTree>
    <p:extLst>
      <p:ext uri="{BB962C8B-B14F-4D97-AF65-F5344CB8AC3E}">
        <p14:creationId xmlns:p14="http://schemas.microsoft.com/office/powerpoint/2010/main" val="3162606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9E14E-F0FC-49E4-9576-A3DC320C7F33}"/>
              </a:ext>
            </a:extLst>
          </p:cNvPr>
          <p:cNvSpPr>
            <a:spLocks noGrp="1"/>
          </p:cNvSpPr>
          <p:nvPr>
            <p:ph type="title"/>
          </p:nvPr>
        </p:nvSpPr>
        <p:spPr/>
        <p:txBody>
          <a:bodyPr/>
          <a:lstStyle/>
          <a:p>
            <a:r>
              <a:rPr lang="en-US" dirty="0"/>
              <a:t>What is Worst-Case Optimal Joins?</a:t>
            </a:r>
          </a:p>
        </p:txBody>
      </p:sp>
      <p:sp>
        <p:nvSpPr>
          <p:cNvPr id="3" name="Content Placeholder 2">
            <a:extLst>
              <a:ext uri="{FF2B5EF4-FFF2-40B4-BE49-F238E27FC236}">
                <a16:creationId xmlns:a16="http://schemas.microsoft.com/office/drawing/2014/main" id="{4225546D-EE04-4078-8FFA-A5A9CAF0CD22}"/>
              </a:ext>
            </a:extLst>
          </p:cNvPr>
          <p:cNvSpPr>
            <a:spLocks noGrp="1"/>
          </p:cNvSpPr>
          <p:nvPr>
            <p:ph idx="1"/>
          </p:nvPr>
        </p:nvSpPr>
        <p:spPr/>
        <p:txBody>
          <a:bodyPr/>
          <a:lstStyle/>
          <a:p>
            <a:r>
              <a:rPr lang="en-US" dirty="0"/>
              <a:t>It’s a join operation that process multiple input relations in a single multi-way join.</a:t>
            </a:r>
          </a:p>
          <a:p>
            <a:r>
              <a:rPr lang="en-US" sz="1800" b="0" i="1" dirty="0">
                <a:solidFill>
                  <a:srgbClr val="000000"/>
                </a:solidFill>
                <a:effectLst/>
                <a:latin typeface="LMRoman9-Italic-Identity-H"/>
              </a:rPr>
              <a:t>multi-way joins </a:t>
            </a:r>
            <a:r>
              <a:rPr lang="en-US" sz="1800" b="0" i="0" dirty="0">
                <a:solidFill>
                  <a:srgbClr val="000000"/>
                </a:solidFill>
                <a:effectLst/>
                <a:latin typeface="LMRoman9-Regular-Identity-H"/>
              </a:rPr>
              <a:t>avoid enumerating any potentially exploding intermediate results</a:t>
            </a:r>
            <a:r>
              <a:rPr lang="en-US" dirty="0"/>
              <a:t> </a:t>
            </a:r>
          </a:p>
          <a:p>
            <a:r>
              <a:rPr lang="en-US" dirty="0"/>
              <a:t>Existing implementations require suitable ordered index structure.</a:t>
            </a:r>
          </a:p>
          <a:p>
            <a:r>
              <a:rPr lang="en-US" sz="1800" b="0" i="0" dirty="0">
                <a:solidFill>
                  <a:srgbClr val="000000"/>
                </a:solidFill>
                <a:effectLst/>
                <a:latin typeface="LMRoman9-Regular-Identity-H"/>
              </a:rPr>
              <a:t>They engineered worst-case optimal join algorithm that is </a:t>
            </a:r>
            <a:r>
              <a:rPr lang="en-US" sz="1800" b="0" i="0" dirty="0" err="1">
                <a:solidFill>
                  <a:srgbClr val="000000"/>
                </a:solidFill>
                <a:effectLst/>
                <a:latin typeface="LMRoman9-Regular-Identity-H"/>
              </a:rPr>
              <a:t>hashbased</a:t>
            </a:r>
            <a:r>
              <a:rPr lang="en-US" sz="1800" b="0" i="0" dirty="0">
                <a:solidFill>
                  <a:srgbClr val="000000"/>
                </a:solidFill>
                <a:effectLst/>
                <a:latin typeface="LMRoman9-Regular-Identity-H"/>
              </a:rPr>
              <a:t> instead of comparison-based and thus does not require any precomputed ordered indexes</a:t>
            </a:r>
            <a:r>
              <a:rPr lang="en-US" dirty="0"/>
              <a:t> </a:t>
            </a:r>
            <a:br>
              <a:rPr lang="en-US" dirty="0"/>
            </a:br>
            <a:endParaRPr lang="en-US" dirty="0"/>
          </a:p>
          <a:p>
            <a:endParaRPr lang="en-US" dirty="0"/>
          </a:p>
          <a:p>
            <a:endParaRPr lang="en-US" dirty="0"/>
          </a:p>
        </p:txBody>
      </p:sp>
      <p:pic>
        <p:nvPicPr>
          <p:cNvPr id="7" name="Picture 6">
            <a:extLst>
              <a:ext uri="{FF2B5EF4-FFF2-40B4-BE49-F238E27FC236}">
                <a16:creationId xmlns:a16="http://schemas.microsoft.com/office/drawing/2014/main" id="{53210492-831A-4EA3-ACD6-DC43E4B54E94}"/>
              </a:ext>
            </a:extLst>
          </p:cNvPr>
          <p:cNvPicPr>
            <a:picLocks noChangeAspect="1"/>
          </p:cNvPicPr>
          <p:nvPr/>
        </p:nvPicPr>
        <p:blipFill>
          <a:blip r:embed="rId2"/>
          <a:stretch>
            <a:fillRect/>
          </a:stretch>
        </p:blipFill>
        <p:spPr>
          <a:xfrm>
            <a:off x="1317502" y="4634193"/>
            <a:ext cx="4867275" cy="2028825"/>
          </a:xfrm>
          <a:prstGeom prst="rect">
            <a:avLst/>
          </a:prstGeom>
        </p:spPr>
      </p:pic>
      <p:pic>
        <p:nvPicPr>
          <p:cNvPr id="9" name="Picture 8">
            <a:extLst>
              <a:ext uri="{FF2B5EF4-FFF2-40B4-BE49-F238E27FC236}">
                <a16:creationId xmlns:a16="http://schemas.microsoft.com/office/drawing/2014/main" id="{5F446183-6A97-4883-AF05-64848311761D}"/>
              </a:ext>
            </a:extLst>
          </p:cNvPr>
          <p:cNvPicPr>
            <a:picLocks noChangeAspect="1"/>
          </p:cNvPicPr>
          <p:nvPr/>
        </p:nvPicPr>
        <p:blipFill>
          <a:blip r:embed="rId3"/>
          <a:stretch>
            <a:fillRect/>
          </a:stretch>
        </p:blipFill>
        <p:spPr>
          <a:xfrm>
            <a:off x="6345176" y="4019691"/>
            <a:ext cx="4848225" cy="2400300"/>
          </a:xfrm>
          <a:prstGeom prst="rect">
            <a:avLst/>
          </a:prstGeom>
        </p:spPr>
      </p:pic>
    </p:spTree>
    <p:extLst>
      <p:ext uri="{BB962C8B-B14F-4D97-AF65-F5344CB8AC3E}">
        <p14:creationId xmlns:p14="http://schemas.microsoft.com/office/powerpoint/2010/main" val="3850346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7AD51-D4F7-405B-B651-5E526FD8620F}"/>
              </a:ext>
            </a:extLst>
          </p:cNvPr>
          <p:cNvSpPr>
            <a:spLocks noGrp="1"/>
          </p:cNvSpPr>
          <p:nvPr>
            <p:ph type="title"/>
          </p:nvPr>
        </p:nvSpPr>
        <p:spPr/>
        <p:txBody>
          <a:bodyPr/>
          <a:lstStyle/>
          <a:p>
            <a:r>
              <a:rPr lang="en-US" dirty="0"/>
              <a:t>Algorithm 1</a:t>
            </a:r>
          </a:p>
        </p:txBody>
      </p:sp>
      <p:sp>
        <p:nvSpPr>
          <p:cNvPr id="3" name="Content Placeholder 2">
            <a:extLst>
              <a:ext uri="{FF2B5EF4-FFF2-40B4-BE49-F238E27FC236}">
                <a16:creationId xmlns:a16="http://schemas.microsoft.com/office/drawing/2014/main" id="{A191AE94-1869-4D39-9384-3DB4A0668154}"/>
              </a:ext>
            </a:extLst>
          </p:cNvPr>
          <p:cNvSpPr>
            <a:spLocks noGrp="1"/>
          </p:cNvSpPr>
          <p:nvPr>
            <p:ph idx="1"/>
          </p:nvPr>
        </p:nvSpPr>
        <p:spPr>
          <a:xfrm>
            <a:off x="719109" y="1690688"/>
            <a:ext cx="7198895" cy="4351338"/>
          </a:xfrm>
        </p:spPr>
        <p:txBody>
          <a:bodyPr>
            <a:normAutofit lnSpcReduction="10000"/>
          </a:bodyPr>
          <a:lstStyle/>
          <a:p>
            <a:r>
              <a:rPr lang="en-US" sz="1400" dirty="0"/>
              <a:t>It operates on the query hypergraph HQ = (V, E) of a query Q, where the vertex set V contains the attributes {v1, . . . , </a:t>
            </a:r>
            <a:r>
              <a:rPr lang="en-US" sz="1400" dirty="0" err="1"/>
              <a:t>vn</a:t>
            </a:r>
            <a:r>
              <a:rPr lang="en-US" sz="1400" dirty="0"/>
              <a:t>} of Q, and the edge set E = {</a:t>
            </a:r>
            <a:r>
              <a:rPr lang="en-US" sz="1400" dirty="0" err="1"/>
              <a:t>Ej</a:t>
            </a:r>
            <a:r>
              <a:rPr lang="en-US" sz="1400" dirty="0"/>
              <a:t> | j = 1, . . . , m} contains the attribute sets of the individual relations </a:t>
            </a:r>
            <a:r>
              <a:rPr lang="en-US" sz="1400" dirty="0" err="1"/>
              <a:t>Rj</a:t>
            </a:r>
            <a:r>
              <a:rPr lang="en-US" sz="1400" dirty="0"/>
              <a:t> . In case of our running example Q∆, the query hypergraph is given by V = {v1, v2, v3} and E = {E1, E2, E3} with E1 = {v1, v2}, E2 = {v2, v3}, E3 = {v1, v3}.</a:t>
            </a:r>
          </a:p>
          <a:p>
            <a:r>
              <a:rPr lang="en-US" sz="1400" dirty="0"/>
              <a:t>Algorithm 1 consists of a recursive function which searches for valid assignments of a single join key vi in each recursive step. The index i of the current join key is passed as a parameter to the algorithm. In later recursive steps (i.e. i &gt; 1), the backtracking nature of the algorithm entails that a specific assignment for the join keys v1, . . . , vi−1 has already been selected in the previous recursive steps (see above). The second parameter R consists of m separate sets, one for each input relation </a:t>
            </a:r>
            <a:r>
              <a:rPr lang="en-US" sz="1400" dirty="0" err="1"/>
              <a:t>Rj</a:t>
            </a:r>
            <a:r>
              <a:rPr lang="en-US" sz="1400" dirty="0"/>
              <a:t> , which contains all tuples from </a:t>
            </a:r>
            <a:r>
              <a:rPr lang="en-US" sz="1400" dirty="0" err="1"/>
              <a:t>Rj</a:t>
            </a:r>
            <a:r>
              <a:rPr lang="en-US" sz="1400" dirty="0"/>
              <a:t> that match this specific assignment of join key values. Initially, i is set to 1 and R contains the full relations </a:t>
            </a:r>
            <a:r>
              <a:rPr lang="en-US" sz="1400" dirty="0" err="1"/>
              <a:t>Rj</a:t>
            </a:r>
            <a:r>
              <a:rPr lang="en-US" sz="1400" dirty="0"/>
              <a:t> .</a:t>
            </a:r>
          </a:p>
          <a:p>
            <a:r>
              <a:rPr lang="en-US" sz="1400" dirty="0"/>
              <a:t>Within a given recursive step i, the algorithm first determines which relations contain the join key vi and thus have to be considered when searching for matching assignments of vi (line 3). These relations are collected as separate elements in the set </a:t>
            </a:r>
            <a:r>
              <a:rPr lang="en-US" sz="1400" dirty="0" err="1"/>
              <a:t>Rjoin</a:t>
            </a:r>
            <a:r>
              <a:rPr lang="en-US" sz="1400" dirty="0"/>
              <a:t>. Next, the algorithm iterates over all assignments </a:t>
            </a:r>
            <a:r>
              <a:rPr lang="en-US" sz="1400" dirty="0" err="1"/>
              <a:t>ki</a:t>
            </a:r>
            <a:r>
              <a:rPr lang="en-US" sz="1400" dirty="0"/>
              <a:t> of vi that appear in every one of these relations (line 5). In every iteration of this loop, the tuples that match the current assignment </a:t>
            </a:r>
            <a:r>
              <a:rPr lang="en-US" sz="1400" dirty="0" err="1"/>
              <a:t>ki</a:t>
            </a:r>
            <a:r>
              <a:rPr lang="en-US" sz="1400" dirty="0"/>
              <a:t> of vi are selected from the relations in </a:t>
            </a:r>
            <a:r>
              <a:rPr lang="en-US" sz="1400" dirty="0" err="1"/>
              <a:t>Rjoin</a:t>
            </a:r>
            <a:r>
              <a:rPr lang="en-US" sz="1400" dirty="0"/>
              <a:t> (line 6) and the algorithm proceeds to the next recursive step (line 7). In the final recursive step (i.e. i = n + 1), the relations in R contain only tuples that match one specific assignment of the join keys and are thus part of the query result (line 9). </a:t>
            </a:r>
          </a:p>
          <a:p>
            <a:r>
              <a:rPr lang="en-US" sz="2400" dirty="0"/>
              <a:t>O(nm </a:t>
            </a:r>
            <a:r>
              <a:rPr lang="az-Cyrl-AZ" sz="2400" dirty="0"/>
              <a:t>П</a:t>
            </a:r>
            <a:r>
              <a:rPr lang="en-US" sz="2400" dirty="0"/>
              <a:t> </a:t>
            </a:r>
            <a:r>
              <a:rPr lang="en-US" sz="2400" baseline="-25000" dirty="0" err="1"/>
              <a:t>Ej∈E</a:t>
            </a:r>
            <a:r>
              <a:rPr lang="en-US" sz="2400" dirty="0"/>
              <a:t> |</a:t>
            </a:r>
            <a:r>
              <a:rPr lang="en-US" sz="2400" dirty="0" err="1"/>
              <a:t>Rj</a:t>
            </a:r>
            <a:r>
              <a:rPr lang="en-US" sz="2400" dirty="0"/>
              <a:t> |</a:t>
            </a:r>
            <a:r>
              <a:rPr lang="en-US" sz="2400" baseline="30000" dirty="0" err="1"/>
              <a:t>xj</a:t>
            </a:r>
            <a:r>
              <a:rPr lang="en-US" sz="2400" dirty="0"/>
              <a:t> )</a:t>
            </a:r>
          </a:p>
        </p:txBody>
      </p:sp>
      <p:pic>
        <p:nvPicPr>
          <p:cNvPr id="4" name="Picture 3">
            <a:extLst>
              <a:ext uri="{FF2B5EF4-FFF2-40B4-BE49-F238E27FC236}">
                <a16:creationId xmlns:a16="http://schemas.microsoft.com/office/drawing/2014/main" id="{A01E1948-B232-477E-91F8-3460D410524C}"/>
              </a:ext>
            </a:extLst>
          </p:cNvPr>
          <p:cNvPicPr>
            <a:picLocks noChangeAspect="1"/>
          </p:cNvPicPr>
          <p:nvPr/>
        </p:nvPicPr>
        <p:blipFill>
          <a:blip r:embed="rId2"/>
          <a:stretch>
            <a:fillRect/>
          </a:stretch>
        </p:blipFill>
        <p:spPr>
          <a:xfrm>
            <a:off x="7918004" y="1690688"/>
            <a:ext cx="3352800" cy="3600450"/>
          </a:xfrm>
          <a:prstGeom prst="rect">
            <a:avLst/>
          </a:prstGeom>
        </p:spPr>
      </p:pic>
      <p:sp>
        <p:nvSpPr>
          <p:cNvPr id="5" name="AutoShape 2" descr="\textstyle \prod ">
            <a:extLst>
              <a:ext uri="{FF2B5EF4-FFF2-40B4-BE49-F238E27FC236}">
                <a16:creationId xmlns:a16="http://schemas.microsoft.com/office/drawing/2014/main" id="{BE3A1E12-B743-4932-B54B-40FE5F9955B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83483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B966A-7524-4861-981B-69925BD05EE9}"/>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9A0E6EC7-1250-423F-BD4D-0DE8F299F54E}"/>
              </a:ext>
            </a:extLst>
          </p:cNvPr>
          <p:cNvSpPr>
            <a:spLocks noGrp="1"/>
          </p:cNvSpPr>
          <p:nvPr>
            <p:ph idx="1"/>
          </p:nvPr>
        </p:nvSpPr>
        <p:spPr/>
        <p:txBody>
          <a:bodyPr/>
          <a:lstStyle/>
          <a:p>
            <a:r>
              <a:rPr lang="en-US" sz="2800" b="0" i="0" dirty="0">
                <a:solidFill>
                  <a:srgbClr val="000000"/>
                </a:solidFill>
                <a:effectLst/>
                <a:latin typeface="LMRoman9-Regular-Identity-H"/>
              </a:rPr>
              <a:t>The proposed join processing approach can be split into clearly separated </a:t>
            </a:r>
            <a:r>
              <a:rPr lang="en-US" sz="2800" b="0" i="1" dirty="0">
                <a:solidFill>
                  <a:srgbClr val="000000"/>
                </a:solidFill>
                <a:effectLst/>
                <a:latin typeface="LMRoman9-Italic-Identity-H"/>
              </a:rPr>
              <a:t>build </a:t>
            </a:r>
            <a:r>
              <a:rPr lang="en-US" sz="2800" b="0" i="0" dirty="0">
                <a:solidFill>
                  <a:srgbClr val="000000"/>
                </a:solidFill>
                <a:effectLst/>
                <a:latin typeface="LMRoman9-Regular-Identity-H"/>
              </a:rPr>
              <a:t>and </a:t>
            </a:r>
            <a:r>
              <a:rPr lang="en-US" sz="2800" b="0" i="1" dirty="0">
                <a:solidFill>
                  <a:srgbClr val="000000"/>
                </a:solidFill>
                <a:effectLst/>
                <a:latin typeface="LMRoman9-Italic-Identity-H"/>
              </a:rPr>
              <a:t>probe </a:t>
            </a:r>
            <a:r>
              <a:rPr lang="en-US" sz="2800" b="0" i="0" dirty="0">
                <a:solidFill>
                  <a:srgbClr val="000000"/>
                </a:solidFill>
                <a:effectLst/>
                <a:latin typeface="LMRoman9-Regular-Identity-H"/>
              </a:rPr>
              <a:t>phases. </a:t>
            </a:r>
          </a:p>
          <a:p>
            <a:r>
              <a:rPr lang="en-US" sz="2800" b="0" i="0" dirty="0">
                <a:solidFill>
                  <a:srgbClr val="000000"/>
                </a:solidFill>
                <a:effectLst/>
                <a:latin typeface="LMRoman9-Regular-Identity-H"/>
              </a:rPr>
              <a:t>In the build phase the input relations are materialized, and the corresponding hash tries are created. </a:t>
            </a:r>
          </a:p>
          <a:p>
            <a:r>
              <a:rPr lang="en-US" sz="2800" b="0" i="0" dirty="0">
                <a:solidFill>
                  <a:srgbClr val="000000"/>
                </a:solidFill>
                <a:effectLst/>
                <a:latin typeface="LMRoman9-Regular-Identity-H"/>
              </a:rPr>
              <a:t>In the subsequent probe phase, the worst-case optimal hash </a:t>
            </a:r>
            <a:r>
              <a:rPr lang="en-US" sz="2800" b="0" i="0" dirty="0" err="1">
                <a:solidFill>
                  <a:srgbClr val="000000"/>
                </a:solidFill>
                <a:effectLst/>
                <a:latin typeface="LMRoman9-Regular-Identity-H"/>
              </a:rPr>
              <a:t>trie</a:t>
            </a:r>
            <a:r>
              <a:rPr lang="en-US" sz="2800" b="0" i="0" dirty="0">
                <a:solidFill>
                  <a:srgbClr val="000000"/>
                </a:solidFill>
                <a:effectLst/>
                <a:latin typeface="LMRoman9-Regular-Identity-H"/>
              </a:rPr>
              <a:t> join algorithm utilizes these index structures to enumerate the join result.</a:t>
            </a:r>
            <a:r>
              <a:rPr lang="en-US" dirty="0"/>
              <a:t> </a:t>
            </a:r>
          </a:p>
          <a:p>
            <a:endParaRPr lang="en-US" dirty="0"/>
          </a:p>
        </p:txBody>
      </p:sp>
    </p:spTree>
    <p:extLst>
      <p:ext uri="{BB962C8B-B14F-4D97-AF65-F5344CB8AC3E}">
        <p14:creationId xmlns:p14="http://schemas.microsoft.com/office/powerpoint/2010/main" val="3081319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C15AF-AE49-4C36-A9B8-4B36CAE9A98F}"/>
              </a:ext>
            </a:extLst>
          </p:cNvPr>
          <p:cNvSpPr>
            <a:spLocks noGrp="1"/>
          </p:cNvSpPr>
          <p:nvPr>
            <p:ph type="title"/>
          </p:nvPr>
        </p:nvSpPr>
        <p:spPr/>
        <p:txBody>
          <a:bodyPr/>
          <a:lstStyle/>
          <a:p>
            <a:r>
              <a:rPr lang="en-US" dirty="0"/>
              <a:t>Hash Tries</a:t>
            </a:r>
          </a:p>
        </p:txBody>
      </p:sp>
      <p:sp>
        <p:nvSpPr>
          <p:cNvPr id="3" name="Content Placeholder 2">
            <a:extLst>
              <a:ext uri="{FF2B5EF4-FFF2-40B4-BE49-F238E27FC236}">
                <a16:creationId xmlns:a16="http://schemas.microsoft.com/office/drawing/2014/main" id="{28638A50-3D91-4393-87F6-0EC8AA56A2B7}"/>
              </a:ext>
            </a:extLst>
          </p:cNvPr>
          <p:cNvSpPr>
            <a:spLocks noGrp="1"/>
          </p:cNvSpPr>
          <p:nvPr>
            <p:ph idx="1"/>
          </p:nvPr>
        </p:nvSpPr>
        <p:spPr>
          <a:xfrm>
            <a:off x="838200" y="1825625"/>
            <a:ext cx="10312153" cy="4351338"/>
          </a:xfrm>
        </p:spPr>
        <p:txBody>
          <a:bodyPr>
            <a:normAutofit/>
          </a:bodyPr>
          <a:lstStyle/>
          <a:p>
            <a:r>
              <a:rPr lang="en-US" dirty="0"/>
              <a:t>3.2.1 – Why its important</a:t>
            </a:r>
          </a:p>
          <a:p>
            <a:r>
              <a:rPr lang="en-US" sz="1800" b="0" i="0" dirty="0">
                <a:solidFill>
                  <a:srgbClr val="000000"/>
                </a:solidFill>
                <a:effectLst/>
                <a:latin typeface="LMRoman9-Regular-Identity-H"/>
              </a:rPr>
              <a:t>A hash </a:t>
            </a:r>
            <a:r>
              <a:rPr lang="en-US" sz="1800" b="0" i="0" dirty="0" err="1">
                <a:solidFill>
                  <a:srgbClr val="000000"/>
                </a:solidFill>
                <a:effectLst/>
                <a:latin typeface="LMRoman9-Regular-Identity-H"/>
              </a:rPr>
              <a:t>trie</a:t>
            </a:r>
            <a:r>
              <a:rPr lang="en-US" sz="1800" b="0" i="0" dirty="0">
                <a:solidFill>
                  <a:srgbClr val="000000"/>
                </a:solidFill>
                <a:effectLst/>
                <a:latin typeface="LMRoman9-Regular-Identity-H"/>
              </a:rPr>
              <a:t> represents a prefix tree on the hashed join attribute values of a relation, where the join attributes and their order are determined by a given query hypergraph.</a:t>
            </a:r>
          </a:p>
          <a:p>
            <a:r>
              <a:rPr lang="en-US" sz="1800" b="0" i="0" dirty="0">
                <a:solidFill>
                  <a:srgbClr val="000000"/>
                </a:solidFill>
                <a:effectLst/>
                <a:latin typeface="LMRoman9-Regular-Identity-H"/>
              </a:rPr>
              <a:t>We apply two further optimizations to the hash </a:t>
            </a:r>
            <a:r>
              <a:rPr lang="en-US" sz="1800" b="0" i="0" dirty="0" err="1">
                <a:solidFill>
                  <a:srgbClr val="000000"/>
                </a:solidFill>
                <a:effectLst/>
                <a:latin typeface="LMRoman9-Regular-Identity-H"/>
              </a:rPr>
              <a:t>trie</a:t>
            </a:r>
            <a:r>
              <a:rPr lang="en-US" sz="1800" b="0" i="0" dirty="0">
                <a:solidFill>
                  <a:srgbClr val="000000"/>
                </a:solidFill>
                <a:effectLst/>
                <a:latin typeface="LMRoman9-Regular-Identity-H"/>
              </a:rPr>
              <a:t> data structure, namely </a:t>
            </a:r>
            <a:r>
              <a:rPr lang="en-US" sz="1800" b="0" i="1" dirty="0">
                <a:solidFill>
                  <a:srgbClr val="000000"/>
                </a:solidFill>
                <a:effectLst/>
                <a:latin typeface="LMRoman9-Italic-Identity-H"/>
              </a:rPr>
              <a:t>singleton pruning </a:t>
            </a:r>
            <a:r>
              <a:rPr lang="en-US" sz="1800" b="0" i="0" dirty="0">
                <a:solidFill>
                  <a:srgbClr val="000000"/>
                </a:solidFill>
                <a:effectLst/>
                <a:latin typeface="LMRoman9-Regular-Identity-H"/>
              </a:rPr>
              <a:t>and </a:t>
            </a:r>
            <a:r>
              <a:rPr lang="en-US" sz="1800" b="0" i="1" dirty="0">
                <a:solidFill>
                  <a:srgbClr val="000000"/>
                </a:solidFill>
                <a:effectLst/>
                <a:latin typeface="LMRoman9-Italic-Identity-H"/>
              </a:rPr>
              <a:t>lazy child expansion </a:t>
            </a:r>
            <a:r>
              <a:rPr lang="en-US" sz="1800" b="0" i="0" dirty="0">
                <a:solidFill>
                  <a:srgbClr val="000000"/>
                </a:solidFill>
                <a:effectLst/>
                <a:latin typeface="LMRoman9-Regular-Identity-H"/>
              </a:rPr>
              <a:t>Singleton pruning compresses paths in which every node has exactly one child</a:t>
            </a:r>
            <a:r>
              <a:rPr lang="en-US" sz="1200" dirty="0"/>
              <a:t> </a:t>
            </a:r>
            <a:endParaRPr lang="en-US" dirty="0"/>
          </a:p>
          <a:p>
            <a:r>
              <a:rPr lang="en-US" dirty="0"/>
              <a:t>3.3.1 – How it’s implemented</a:t>
            </a:r>
          </a:p>
        </p:txBody>
      </p:sp>
      <p:pic>
        <p:nvPicPr>
          <p:cNvPr id="7" name="Picture 6">
            <a:extLst>
              <a:ext uri="{FF2B5EF4-FFF2-40B4-BE49-F238E27FC236}">
                <a16:creationId xmlns:a16="http://schemas.microsoft.com/office/drawing/2014/main" id="{6E6F05E6-9105-4BA5-9E23-06AC95DA85AA}"/>
              </a:ext>
            </a:extLst>
          </p:cNvPr>
          <p:cNvPicPr>
            <a:picLocks noChangeAspect="1"/>
          </p:cNvPicPr>
          <p:nvPr/>
        </p:nvPicPr>
        <p:blipFill>
          <a:blip r:embed="rId2"/>
          <a:stretch>
            <a:fillRect/>
          </a:stretch>
        </p:blipFill>
        <p:spPr>
          <a:xfrm>
            <a:off x="5628442" y="3868129"/>
            <a:ext cx="4295775" cy="1609725"/>
          </a:xfrm>
          <a:prstGeom prst="rect">
            <a:avLst/>
          </a:prstGeom>
        </p:spPr>
      </p:pic>
    </p:spTree>
    <p:extLst>
      <p:ext uri="{BB962C8B-B14F-4D97-AF65-F5344CB8AC3E}">
        <p14:creationId xmlns:p14="http://schemas.microsoft.com/office/powerpoint/2010/main" val="1517138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7049C-77FD-425D-84ED-20D87E9B342F}"/>
              </a:ext>
            </a:extLst>
          </p:cNvPr>
          <p:cNvSpPr>
            <a:spLocks noGrp="1"/>
          </p:cNvSpPr>
          <p:nvPr>
            <p:ph type="title"/>
          </p:nvPr>
        </p:nvSpPr>
        <p:spPr/>
        <p:txBody>
          <a:bodyPr/>
          <a:lstStyle/>
          <a:p>
            <a:r>
              <a:rPr lang="en-US" dirty="0"/>
              <a:t>Build Phase</a:t>
            </a:r>
          </a:p>
        </p:txBody>
      </p:sp>
      <p:sp>
        <p:nvSpPr>
          <p:cNvPr id="3" name="Content Placeholder 2">
            <a:extLst>
              <a:ext uri="{FF2B5EF4-FFF2-40B4-BE49-F238E27FC236}">
                <a16:creationId xmlns:a16="http://schemas.microsoft.com/office/drawing/2014/main" id="{66E028AE-D14F-4B7E-AC1A-6230CF0E71CD}"/>
              </a:ext>
            </a:extLst>
          </p:cNvPr>
          <p:cNvSpPr>
            <a:spLocks noGrp="1"/>
          </p:cNvSpPr>
          <p:nvPr>
            <p:ph idx="1"/>
          </p:nvPr>
        </p:nvSpPr>
        <p:spPr/>
        <p:txBody>
          <a:bodyPr/>
          <a:lstStyle/>
          <a:p>
            <a:r>
              <a:rPr lang="en-US" dirty="0"/>
              <a:t>3.2.2</a:t>
            </a:r>
          </a:p>
          <a:p>
            <a:r>
              <a:rPr lang="en-US" dirty="0"/>
              <a:t>3.3.2</a:t>
            </a:r>
          </a:p>
        </p:txBody>
      </p:sp>
      <p:pic>
        <p:nvPicPr>
          <p:cNvPr id="4" name="Picture 3">
            <a:extLst>
              <a:ext uri="{FF2B5EF4-FFF2-40B4-BE49-F238E27FC236}">
                <a16:creationId xmlns:a16="http://schemas.microsoft.com/office/drawing/2014/main" id="{C15A66DC-AADC-4DDD-8351-E416AD15BA42}"/>
              </a:ext>
            </a:extLst>
          </p:cNvPr>
          <p:cNvPicPr>
            <a:picLocks noChangeAspect="1"/>
          </p:cNvPicPr>
          <p:nvPr/>
        </p:nvPicPr>
        <p:blipFill>
          <a:blip r:embed="rId2"/>
          <a:stretch>
            <a:fillRect/>
          </a:stretch>
        </p:blipFill>
        <p:spPr>
          <a:xfrm>
            <a:off x="8096250" y="1481137"/>
            <a:ext cx="3257550" cy="3895725"/>
          </a:xfrm>
          <a:prstGeom prst="rect">
            <a:avLst/>
          </a:prstGeom>
        </p:spPr>
      </p:pic>
    </p:spTree>
    <p:extLst>
      <p:ext uri="{BB962C8B-B14F-4D97-AF65-F5344CB8AC3E}">
        <p14:creationId xmlns:p14="http://schemas.microsoft.com/office/powerpoint/2010/main" val="3605153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84D9F-FEEA-4E70-AAFC-9D34C62E19CB}"/>
              </a:ext>
            </a:extLst>
          </p:cNvPr>
          <p:cNvSpPr>
            <a:spLocks noGrp="1"/>
          </p:cNvSpPr>
          <p:nvPr>
            <p:ph type="title"/>
          </p:nvPr>
        </p:nvSpPr>
        <p:spPr/>
        <p:txBody>
          <a:bodyPr/>
          <a:lstStyle/>
          <a:p>
            <a:r>
              <a:rPr lang="en-US" dirty="0"/>
              <a:t>Probe Phase</a:t>
            </a:r>
          </a:p>
        </p:txBody>
      </p:sp>
      <p:sp>
        <p:nvSpPr>
          <p:cNvPr id="3" name="Content Placeholder 2">
            <a:extLst>
              <a:ext uri="{FF2B5EF4-FFF2-40B4-BE49-F238E27FC236}">
                <a16:creationId xmlns:a16="http://schemas.microsoft.com/office/drawing/2014/main" id="{C39FA876-22AB-4A0C-9B3C-F80DAD9F91F3}"/>
              </a:ext>
            </a:extLst>
          </p:cNvPr>
          <p:cNvSpPr>
            <a:spLocks noGrp="1"/>
          </p:cNvSpPr>
          <p:nvPr>
            <p:ph idx="1"/>
          </p:nvPr>
        </p:nvSpPr>
        <p:spPr/>
        <p:txBody>
          <a:bodyPr/>
          <a:lstStyle/>
          <a:p>
            <a:r>
              <a:rPr lang="en-US" dirty="0"/>
              <a:t>3.2.3</a:t>
            </a:r>
          </a:p>
          <a:p>
            <a:r>
              <a:rPr lang="en-US" dirty="0"/>
              <a:t>3.3.3</a:t>
            </a:r>
          </a:p>
        </p:txBody>
      </p:sp>
      <p:pic>
        <p:nvPicPr>
          <p:cNvPr id="4" name="Picture 3">
            <a:extLst>
              <a:ext uri="{FF2B5EF4-FFF2-40B4-BE49-F238E27FC236}">
                <a16:creationId xmlns:a16="http://schemas.microsoft.com/office/drawing/2014/main" id="{EB61A2A6-FA61-4896-A69B-88CB6CBE3FB7}"/>
              </a:ext>
            </a:extLst>
          </p:cNvPr>
          <p:cNvPicPr>
            <a:picLocks noChangeAspect="1"/>
          </p:cNvPicPr>
          <p:nvPr/>
        </p:nvPicPr>
        <p:blipFill>
          <a:blip r:embed="rId2"/>
          <a:stretch>
            <a:fillRect/>
          </a:stretch>
        </p:blipFill>
        <p:spPr>
          <a:xfrm>
            <a:off x="8805686" y="1349375"/>
            <a:ext cx="3276600" cy="5143500"/>
          </a:xfrm>
          <a:prstGeom prst="rect">
            <a:avLst/>
          </a:prstGeom>
        </p:spPr>
      </p:pic>
    </p:spTree>
    <p:extLst>
      <p:ext uri="{BB962C8B-B14F-4D97-AF65-F5344CB8AC3E}">
        <p14:creationId xmlns:p14="http://schemas.microsoft.com/office/powerpoint/2010/main" val="30122521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616</TotalTime>
  <Words>814</Words>
  <Application>Microsoft Office PowerPoint</Application>
  <PresentationFormat>Widescreen</PresentationFormat>
  <Paragraphs>47</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LMRoman9-Italic-Identity-H</vt:lpstr>
      <vt:lpstr>LMRoman9-Regular-Identity-H</vt:lpstr>
      <vt:lpstr>Office Theme</vt:lpstr>
      <vt:lpstr>Adopting Worst-Case Optimal Joins in Relational Database Systems </vt:lpstr>
      <vt:lpstr>Problem</vt:lpstr>
      <vt:lpstr>Given Q∆ := R1(v1, v2) ⋈ R2(v2, v3) ⋈ R3(v3, v1), and R1=R2=R3</vt:lpstr>
      <vt:lpstr>What is Worst-Case Optimal Joins?</vt:lpstr>
      <vt:lpstr>Algorithm 1</vt:lpstr>
      <vt:lpstr>Implementation</vt:lpstr>
      <vt:lpstr>Hash Tries</vt:lpstr>
      <vt:lpstr>Build Phase</vt:lpstr>
      <vt:lpstr>Probe Phase</vt:lpstr>
      <vt:lpstr>Complexity Analysis</vt:lpstr>
      <vt:lpstr>Optimizing Hybrid</vt:lpstr>
      <vt:lpstr>Results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Adopting Worst-Case Optimal Joins in Relational Database Systems </dc:title>
  <dc:creator>Jeremy Robichaud</dc:creator>
  <cp:lastModifiedBy>Mohammadali</cp:lastModifiedBy>
  <cp:revision>18</cp:revision>
  <dcterms:created xsi:type="dcterms:W3CDTF">2021-03-03T13:39:27Z</dcterms:created>
  <dcterms:modified xsi:type="dcterms:W3CDTF">2021-03-05T03:58:39Z</dcterms:modified>
</cp:coreProperties>
</file>