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02C6510-A353-42DB-AC8C-07CD0CE1880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7com1079-group175-Research Question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77FACC-7B6F-4606-92C0-C7B4C62C28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9A0B4B-9AD6-402E-8743-7E559DDE1FB5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B57502-5274-47A9-81CD-CFF35A3A025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University of Hertfordshire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BF4A96-E6B7-4832-9458-48E91F3CA64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82F16C-CAD8-42FD-8BEA-E3FE9FE1B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3000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7com1079-group175-Research Question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94C12E-8611-4C0B-BA6B-5151111DBFE8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University of Hertfordshire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21EA09-44A4-48A2-A41E-D5DC11DFC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48475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cap="all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Wednesday, November 25,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28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Wednesday, November 25,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337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Wednesday, November 25,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828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Wednesday, November 25,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61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Wednesday, November 25,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382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Wednesday, November 25,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99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Wednesday, November 25, 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624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Wednesday, November 25,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825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Wednesday, November 25, 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804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Wednesday, November 25,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420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Wednesday, November 25,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958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Wednesday, November 25,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19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hf sldNum="0" hdr="0" ftr="0" dt="0"/>
  <p:txStyles>
    <p:titleStyle>
      <a:lvl1pPr algn="l" defTabSz="914400" rtl="0" eaLnBrk="1" latinLnBrk="0" hangingPunct="1">
        <a:lnSpc>
          <a:spcPct val="88000"/>
        </a:lnSpc>
        <a:spcBef>
          <a:spcPct val="0"/>
        </a:spcBef>
        <a:buNone/>
        <a:defRPr sz="4400" kern="1200" cap="none" spc="4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47">
            <a:extLst>
              <a:ext uri="{FF2B5EF4-FFF2-40B4-BE49-F238E27FC236}">
                <a16:creationId xmlns:a16="http://schemas.microsoft.com/office/drawing/2014/main" id="{A20E4EF1-6AA9-4634-A88F-493037806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49">
            <a:extLst>
              <a:ext uri="{FF2B5EF4-FFF2-40B4-BE49-F238E27FC236}">
                <a16:creationId xmlns:a16="http://schemas.microsoft.com/office/drawing/2014/main" id="{DD0558E7-61D4-43D8-ADB8-96DE97118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633B601-4118-4959-ACF1-96914DA27A09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349568" y="1684203"/>
                <a:ext cx="9492866" cy="492443"/>
              </a:xfrm>
            </p:spPr>
            <p:txBody>
              <a:bodyPr wrap="square" anchor="t">
                <a:noAutofit/>
              </a:bodyPr>
              <a:lstStyle/>
              <a:p>
                <a:pPr marL="0" marR="0" algn="l">
                  <a:spcBef>
                    <a:spcPts val="0"/>
                  </a:spcBef>
                  <a:spcAft>
                    <a:spcPts val="800"/>
                  </a:spcAft>
                </a:pPr>
                <a:br>
                  <a:rPr lang="en-US" sz="1500" b="1" i="0" dirty="0">
                    <a:effectLst/>
                    <a:latin typeface="Helvetica" panose="020B0604020202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</a:br>
                <a:r>
                  <a:rPr lang="en-US" sz="1500" b="1" i="0" dirty="0">
                    <a:effectLst/>
                    <a:latin typeface="Helvetica" panose="020B0604020202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Null hypothesis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500" b="1" i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𝐇</m:t>
                        </m:r>
                      </m:e>
                      <m:sub>
                        <m:r>
                          <a:rPr lang="en-US" sz="1500" b="1" i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1500" b="1" i="0" dirty="0">
                    <a:effectLst/>
                    <a:latin typeface="Helvetica" panose="020B0604020202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):</a:t>
                </a:r>
                <a:br>
                  <a:rPr lang="en-US" sz="1500" i="0" dirty="0">
                    <a:effectLst/>
                    <a:latin typeface="Helvetica" panose="020B0604020202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</a:br>
                <a:r>
                  <a:rPr lang="en-US" sz="1500" dirty="0">
                    <a:latin typeface="Helvetica" panose="020B0604020202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there is no correlation between life expectancy and Gross Domestic Product (GDP) per capita of countries in the UN.</a:t>
                </a:r>
                <a:br>
                  <a:rPr lang="en-US" sz="1500" i="0" dirty="0">
                    <a:effectLst/>
                    <a:latin typeface="Helvetica" panose="020B0604020202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</a:br>
                <a:r>
                  <a:rPr lang="en-US" sz="1500" i="0" dirty="0">
                    <a:effectLst/>
                    <a:latin typeface="Helvetica" panose="020B0604020202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 </a:t>
                </a:r>
                <a:br>
                  <a:rPr lang="en-US" sz="1500" i="0" dirty="0">
                    <a:effectLst/>
                    <a:latin typeface="Helvetica" panose="020B0604020202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</a:br>
                <a:r>
                  <a:rPr lang="en-US" sz="1500" b="1" i="0" dirty="0">
                    <a:effectLst/>
                    <a:latin typeface="Helvetica" panose="020B0604020202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Alternative hypothesis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500" b="1" i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𝐇</m:t>
                        </m:r>
                      </m:e>
                      <m:sub>
                        <m:r>
                          <a:rPr lang="en-US" sz="1500" b="1" i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500" b="1" i="0" dirty="0">
                    <a:effectLst/>
                    <a:latin typeface="Helvetica" panose="020B0604020202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):</a:t>
                </a:r>
                <a:br>
                  <a:rPr lang="en-US" sz="1500" i="0" dirty="0">
                    <a:effectLst/>
                    <a:latin typeface="Helvetica" panose="020B0604020202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</a:br>
                <a:r>
                  <a:rPr lang="en-US" sz="1500" dirty="0">
                    <a:latin typeface="Helvetica" panose="020B0604020202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there is  a correlation between life expectancy and Gross Domestic Product (GDP) per capita of countries in the UN.</a:t>
                </a:r>
                <a:br>
                  <a:rPr lang="en-US" sz="1500" dirty="0">
                    <a:latin typeface="Helvetica" panose="020B0604020202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</a:br>
                <a:r>
                  <a:rPr lang="en-US" sz="1500" dirty="0">
                    <a:latin typeface="Helvetica" panose="020B0604020202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  </a:t>
                </a:r>
                <a:br>
                  <a:rPr lang="en-US" sz="1500" i="0" dirty="0">
                    <a:effectLst/>
                    <a:latin typeface="Helvetica" panose="020B0604020202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</a:br>
                <a:endParaRPr lang="en-US" sz="1500" i="0" dirty="0">
                  <a:latin typeface="Helvetica" panose="020B0604020202030204" pitchFamily="34" charset="0"/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633B601-4118-4959-ACF1-96914DA27A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349568" y="1684203"/>
                <a:ext cx="9492866" cy="492443"/>
              </a:xfrm>
              <a:blipFill>
                <a:blip r:embed="rId2"/>
                <a:stretch>
                  <a:fillRect l="-1220" r="-1412" b="-249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oup 51">
            <a:extLst>
              <a:ext uri="{FF2B5EF4-FFF2-40B4-BE49-F238E27FC236}">
                <a16:creationId xmlns:a16="http://schemas.microsoft.com/office/drawing/2014/main" id="{C8F3AECA-1E28-4DB0-901D-747B82759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9400" y="406270"/>
            <a:ext cx="684878" cy="1449344"/>
            <a:chOff x="643527" y="1187494"/>
            <a:chExt cx="1434178" cy="3035022"/>
          </a:xfrm>
        </p:grpSpPr>
        <p:sp>
          <p:nvSpPr>
            <p:cNvPr id="53" name="Freeform 78">
              <a:extLst>
                <a:ext uri="{FF2B5EF4-FFF2-40B4-BE49-F238E27FC236}">
                  <a16:creationId xmlns:a16="http://schemas.microsoft.com/office/drawing/2014/main" id="{F137E6B0-A1AA-47FF-AAB8-9E5D6B701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4" name="Freeform 79">
              <a:extLst>
                <a:ext uri="{FF2B5EF4-FFF2-40B4-BE49-F238E27FC236}">
                  <a16:creationId xmlns:a16="http://schemas.microsoft.com/office/drawing/2014/main" id="{F72FB821-5AF0-4EA1-B84B-D5E12D833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5" name="Freeform 85">
              <a:extLst>
                <a:ext uri="{FF2B5EF4-FFF2-40B4-BE49-F238E27FC236}">
                  <a16:creationId xmlns:a16="http://schemas.microsoft.com/office/drawing/2014/main" id="{DFE0F740-8A45-42B9-BEF6-A75329504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214C51D-3B74-4CCB-82B8-A184460FC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25210" y="268794"/>
            <a:ext cx="632305" cy="1606552"/>
            <a:chOff x="10224385" y="954724"/>
            <a:chExt cx="1324087" cy="3364228"/>
          </a:xfrm>
        </p:grpSpPr>
        <p:sp>
          <p:nvSpPr>
            <p:cNvPr id="58" name="Freeform 80">
              <a:extLst>
                <a:ext uri="{FF2B5EF4-FFF2-40B4-BE49-F238E27FC236}">
                  <a16:creationId xmlns:a16="http://schemas.microsoft.com/office/drawing/2014/main" id="{66CD91DA-BDB8-476E-8111-2918188D6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9" name="Freeform 84">
              <a:extLst>
                <a:ext uri="{FF2B5EF4-FFF2-40B4-BE49-F238E27FC236}">
                  <a16:creationId xmlns:a16="http://schemas.microsoft.com/office/drawing/2014/main" id="{576CF7BA-63E8-47BF-AB8E-E9134BE8E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60" name="Freeform 87">
              <a:extLst>
                <a:ext uri="{FF2B5EF4-FFF2-40B4-BE49-F238E27FC236}">
                  <a16:creationId xmlns:a16="http://schemas.microsoft.com/office/drawing/2014/main" id="{C0C95E2B-D068-4E18-85DE-266A42E6C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sp useBgFill="1">
        <p:nvSpPr>
          <p:cNvPr id="62" name="Freeform: Shape 61">
            <a:extLst>
              <a:ext uri="{FF2B5EF4-FFF2-40B4-BE49-F238E27FC236}">
                <a16:creationId xmlns:a16="http://schemas.microsoft.com/office/drawing/2014/main" id="{61DBDC3E-EFBF-429B-957B-6C76FFB449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93480" y="359481"/>
            <a:ext cx="805041" cy="12192001"/>
          </a:xfrm>
          <a:custGeom>
            <a:avLst/>
            <a:gdLst>
              <a:gd name="connsiteX0" fmla="*/ 0 w 805041"/>
              <a:gd name="connsiteY0" fmla="*/ 12192001 h 12192001"/>
              <a:gd name="connsiteX1" fmla="*/ 2268 w 805041"/>
              <a:gd name="connsiteY1" fmla="*/ 11635931 h 12192001"/>
              <a:gd name="connsiteX2" fmla="*/ 39265 w 805041"/>
              <a:gd name="connsiteY2" fmla="*/ 9246579 h 12192001"/>
              <a:gd name="connsiteX3" fmla="*/ 79643 w 805041"/>
              <a:gd name="connsiteY3" fmla="*/ 7976300 h 12192001"/>
              <a:gd name="connsiteX4" fmla="*/ 39265 w 805041"/>
              <a:gd name="connsiteY4" fmla="*/ 7150621 h 12192001"/>
              <a:gd name="connsiteX5" fmla="*/ 39265 w 805041"/>
              <a:gd name="connsiteY5" fmla="*/ 6515481 h 12192001"/>
              <a:gd name="connsiteX6" fmla="*/ 39265 w 805041"/>
              <a:gd name="connsiteY6" fmla="*/ 4864121 h 12192001"/>
              <a:gd name="connsiteX7" fmla="*/ 79645 w 805041"/>
              <a:gd name="connsiteY7" fmla="*/ 2958705 h 12192001"/>
              <a:gd name="connsiteX8" fmla="*/ 54260 w 805041"/>
              <a:gd name="connsiteY8" fmla="*/ 203487 h 12192001"/>
              <a:gd name="connsiteX9" fmla="*/ 52385 w 805041"/>
              <a:gd name="connsiteY9" fmla="*/ 0 h 12192001"/>
              <a:gd name="connsiteX10" fmla="*/ 805041 w 805041"/>
              <a:gd name="connsiteY10" fmla="*/ 0 h 12192001"/>
              <a:gd name="connsiteX11" fmla="*/ 805040 w 805041"/>
              <a:gd name="connsiteY11" fmla="*/ 12192001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05041" h="12192001">
                <a:moveTo>
                  <a:pt x="0" y="12192001"/>
                </a:moveTo>
                <a:lnTo>
                  <a:pt x="2268" y="11635931"/>
                </a:lnTo>
                <a:cubicBezTo>
                  <a:pt x="6616" y="10932425"/>
                  <a:pt x="16553" y="10139742"/>
                  <a:pt x="39265" y="9246579"/>
                </a:cubicBezTo>
                <a:cubicBezTo>
                  <a:pt x="79643" y="7976300"/>
                  <a:pt x="79643" y="7976300"/>
                  <a:pt x="79643" y="7976300"/>
                </a:cubicBezTo>
                <a:cubicBezTo>
                  <a:pt x="79643" y="7722245"/>
                  <a:pt x="39265" y="7468190"/>
                  <a:pt x="39265" y="7150621"/>
                </a:cubicBezTo>
                <a:cubicBezTo>
                  <a:pt x="39265" y="6833051"/>
                  <a:pt x="39265" y="6578996"/>
                  <a:pt x="39265" y="6515481"/>
                </a:cubicBezTo>
                <a:cubicBezTo>
                  <a:pt x="39265" y="4864121"/>
                  <a:pt x="39265" y="4864121"/>
                  <a:pt x="39265" y="4864121"/>
                </a:cubicBezTo>
                <a:cubicBezTo>
                  <a:pt x="79645" y="2958705"/>
                  <a:pt x="79645" y="2958705"/>
                  <a:pt x="79645" y="2958705"/>
                </a:cubicBezTo>
                <a:cubicBezTo>
                  <a:pt x="68288" y="1726140"/>
                  <a:pt x="60126" y="840233"/>
                  <a:pt x="54260" y="203487"/>
                </a:cubicBezTo>
                <a:lnTo>
                  <a:pt x="52385" y="0"/>
                </a:lnTo>
                <a:lnTo>
                  <a:pt x="805041" y="0"/>
                </a:lnTo>
                <a:lnTo>
                  <a:pt x="805040" y="12192001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731A937D-5B45-45F3-9443-5A7B07B565C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24" y="6253704"/>
            <a:ext cx="2241970" cy="403555"/>
          </a:xfrm>
          <a:custGeom>
            <a:avLst/>
            <a:gdLst/>
            <a:ahLst/>
            <a:cxnLst/>
            <a:rect l="l" t="t" r="r" b="b"/>
            <a:pathLst>
              <a:path w="10728325" h="3132136">
                <a:moveTo>
                  <a:pt x="0" y="0"/>
                </a:moveTo>
                <a:lnTo>
                  <a:pt x="10728325" y="0"/>
                </a:lnTo>
                <a:lnTo>
                  <a:pt x="10728325" y="3132136"/>
                </a:lnTo>
                <a:lnTo>
                  <a:pt x="0" y="3132136"/>
                </a:lnTo>
                <a:close/>
              </a:path>
            </a:pathLst>
          </a:cu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6B540DA8-96D7-4480-8286-9D9DE49E34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76621" y="6295057"/>
            <a:ext cx="2680894" cy="340414"/>
          </a:xfrm>
        </p:spPr>
        <p:txBody>
          <a:bodyPr wrap="square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000">
                <a:solidFill>
                  <a:schemeClr val="tx2">
                    <a:lumMod val="90000"/>
                  </a:schemeClr>
                </a:solidFill>
                <a:latin typeface="Helvetica" panose="020B0604020202030204" pitchFamily="34" charset="0"/>
              </a:rPr>
              <a:t>7com1079-Group175</a:t>
            </a:r>
            <a:endParaRPr lang="en-US" sz="2000" dirty="0">
              <a:solidFill>
                <a:schemeClr val="tx2">
                  <a:lumMod val="90000"/>
                </a:schemeClr>
              </a:solidFill>
              <a:latin typeface="Helvetica" panose="020B0604020202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427E20-C6C3-4E01-AABB-086974A5D7D9}"/>
              </a:ext>
            </a:extLst>
          </p:cNvPr>
          <p:cNvSpPr txBox="1"/>
          <p:nvPr/>
        </p:nvSpPr>
        <p:spPr>
          <a:xfrm>
            <a:off x="1026180" y="636950"/>
            <a:ext cx="1013963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800" b="1" dirty="0">
                <a:latin typeface="Helvetica" panose="020B0604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 there a correlation between life expectancy and Gross Domestic Product (GDP) per capita of countries in the UN?</a:t>
            </a:r>
            <a:endParaRPr lang="en-US" sz="28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4F60EA-A5C9-4929-93F2-131F1DB0AC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480" y="3794983"/>
            <a:ext cx="11617037" cy="1415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283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5" grpId="0"/>
    </p:bldLst>
  </p:timing>
</p:sld>
</file>

<file path=ppt/theme/theme1.xml><?xml version="1.0" encoding="utf-8"?>
<a:theme xmlns:a="http://schemas.openxmlformats.org/drawingml/2006/main" name="BlobVTI">
  <a:themeElements>
    <a:clrScheme name="Blob V2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B495C2"/>
      </a:accent1>
      <a:accent2>
        <a:srgbClr val="767E37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Blob">
      <a:majorFont>
        <a:latin typeface="The Hand Extrablack"/>
        <a:ea typeface=""/>
        <a:cs typeface=""/>
      </a:majorFont>
      <a:minorFont>
        <a:latin typeface="Sagona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87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Cambria Math</vt:lpstr>
      <vt:lpstr>Helvetica</vt:lpstr>
      <vt:lpstr>Sagona Book</vt:lpstr>
      <vt:lpstr>The Hand Extrablack</vt:lpstr>
      <vt:lpstr>BlobVTI</vt:lpstr>
      <vt:lpstr> Null hypothesis (H_0): there is no correlation between life expectancy and Gross Domestic Product (GDP) per capita of countries in the UN.   Alternative hypothesis (H_1): there is  a correlation between life expectancy and Gross Domestic Product (GDP) per capita of countries in the UN.   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Null hypothesis (H_0): Mortality rate and Economic factors does not have an influence on developed and developing countries populations life expectancy.   Alternate hypothesis (H_1): Mortality rate and Economic factors has an influence on developed and developing countries populations life expectancy.   Main Questions:   Correlation: Is there a correlation between economy factors (e.g. GDP, Income composition of resources, Schooling) and life expectancy?   Comparison of mean: Is there a difference in the mean number of fatal disease cases (e.g. Hepatitis B, Polio, Diphtheria) between developing and developed countries?   Comparison of proportion: Is there a difference in proportion of deaths (Morality Rate) between developing and developed countries</dc:title>
  <dc:creator>Mohammadali</dc:creator>
  <cp:lastModifiedBy>Mohammadali</cp:lastModifiedBy>
  <cp:revision>9</cp:revision>
  <dcterms:created xsi:type="dcterms:W3CDTF">2020-11-25T03:06:32Z</dcterms:created>
  <dcterms:modified xsi:type="dcterms:W3CDTF">2020-11-25T12:28:25Z</dcterms:modified>
</cp:coreProperties>
</file>