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7"/>
  </p:notesMasterIdLst>
  <p:handoutMasterIdLst>
    <p:handoutMasterId r:id="rId8"/>
  </p:handoutMasterIdLst>
  <p:sldIdLst>
    <p:sldId id="257" r:id="rId2"/>
    <p:sldId id="260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2C6510-A353-42DB-AC8C-07CD0CE188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7com1079-group175-Research Question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77FACC-7B6F-4606-92C0-C7B4C62C28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A0B4B-9AD6-402E-8743-7E559DDE1FB5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57502-5274-47A9-81CD-CFF35A3A02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University of Hertfordshire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F4A96-E6B7-4832-9458-48E91F3CA6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2F16C-CAD8-42FD-8BEA-E3FE9FE1B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3000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7com1079-group175-Research Question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4C12E-8611-4C0B-BA6B-5151111DBFE8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University of Hertfordshire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1EA09-44A4-48A2-A41E-D5DC11DFC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8475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December 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2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December 8,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3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December 8,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2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December 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6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December 8,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8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December 8,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December 8,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2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December 8,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2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December 8,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0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December 8,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20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December 8,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5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December 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19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47">
            <a:extLst>
              <a:ext uri="{FF2B5EF4-FFF2-40B4-BE49-F238E27FC236}">
                <a16:creationId xmlns:a16="http://schemas.microsoft.com/office/drawing/2014/main" id="{A20E4EF1-6AA9-4634-A88F-493037806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49">
            <a:extLst>
              <a:ext uri="{FF2B5EF4-FFF2-40B4-BE49-F238E27FC236}">
                <a16:creationId xmlns:a16="http://schemas.microsoft.com/office/drawing/2014/main" id="{DD0558E7-61D4-43D8-ADB8-96DE97118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33B601-4118-4959-ACF1-96914DA27A09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349568" y="1684203"/>
                <a:ext cx="9492866" cy="492443"/>
              </a:xfrm>
            </p:spPr>
            <p:txBody>
              <a:bodyPr wrap="square" anchor="t">
                <a:noAutofit/>
              </a:bodyPr>
              <a:lstStyle/>
              <a:p>
                <a:pPr marL="0" marR="0" algn="l">
                  <a:spcBef>
                    <a:spcPts val="0"/>
                  </a:spcBef>
                  <a:spcAft>
                    <a:spcPts val="800"/>
                  </a:spcAft>
                </a:pPr>
                <a:br>
                  <a:rPr lang="en-US" sz="1500" b="1" i="0" dirty="0">
                    <a:effectLst/>
                    <a:latin typeface="Helvetica" panose="020B0604020202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:r>
                  <a:rPr lang="en-US" sz="1500" b="1" i="0" dirty="0">
                    <a:effectLst/>
                    <a:latin typeface="Helvetica" panose="020B0604020202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Null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500" b="1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𝐇</m:t>
                        </m:r>
                      </m:e>
                      <m:sub>
                        <m:r>
                          <a:rPr lang="en-US" sz="1500" b="1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500" b="1" i="0" dirty="0">
                    <a:effectLst/>
                    <a:latin typeface="Helvetica" panose="020B0604020202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):</a:t>
                </a:r>
                <a:br>
                  <a:rPr lang="en-US" sz="1500" i="0" dirty="0">
                    <a:effectLst/>
                    <a:latin typeface="Helvetica" panose="020B0604020202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:r>
                  <a:rPr lang="en-US" sz="1500" dirty="0">
                    <a:latin typeface="Helvetica" panose="020B0604020202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there is no correlation between life expectancy and Gross Domestic Product (GDP) per capita of countries in the UN.</a:t>
                </a:r>
                <a:br>
                  <a:rPr lang="en-US" sz="1500" i="0" dirty="0">
                    <a:effectLst/>
                    <a:latin typeface="Helvetica" panose="020B0604020202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:r>
                  <a:rPr lang="en-US" sz="1500" i="0" dirty="0">
                    <a:effectLst/>
                    <a:latin typeface="Helvetica" panose="020B0604020202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br>
                  <a:rPr lang="en-US" sz="1500" i="0" dirty="0">
                    <a:effectLst/>
                    <a:latin typeface="Helvetica" panose="020B0604020202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:r>
                  <a:rPr lang="en-US" sz="1500" b="1" i="0" dirty="0">
                    <a:effectLst/>
                    <a:latin typeface="Helvetica" panose="020B0604020202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Alternative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500" b="1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𝐇</m:t>
                        </m:r>
                      </m:e>
                      <m:sub>
                        <m:r>
                          <a:rPr lang="en-US" sz="1500" b="1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500" b="1" i="0" dirty="0">
                    <a:effectLst/>
                    <a:latin typeface="Helvetica" panose="020B0604020202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):</a:t>
                </a:r>
                <a:br>
                  <a:rPr lang="en-US" sz="1500" i="0" dirty="0">
                    <a:effectLst/>
                    <a:latin typeface="Helvetica" panose="020B0604020202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:r>
                  <a:rPr lang="en-US" sz="1500" dirty="0">
                    <a:latin typeface="Helvetica" panose="020B0604020202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there is  a correlation between life expectancy and Gross Domestic Product (GDP) per capita of countries in the UN.</a:t>
                </a:r>
                <a:br>
                  <a:rPr lang="en-US" sz="1500" dirty="0">
                    <a:latin typeface="Helvetica" panose="020B0604020202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:r>
                  <a:rPr lang="en-US" sz="1500" dirty="0">
                    <a:latin typeface="Helvetica" panose="020B0604020202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 </a:t>
                </a:r>
                <a:br>
                  <a:rPr lang="en-US" sz="1500" i="0" dirty="0">
                    <a:effectLst/>
                    <a:latin typeface="Helvetica" panose="020B0604020202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:endParaRPr lang="en-US" sz="1500" i="0" dirty="0">
                  <a:latin typeface="Helvetica" panose="020B0604020202030204" pitchFamily="34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33B601-4118-4959-ACF1-96914DA27A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349568" y="1684203"/>
                <a:ext cx="9492866" cy="492443"/>
              </a:xfrm>
              <a:blipFill>
                <a:blip r:embed="rId2"/>
                <a:stretch>
                  <a:fillRect l="-1220" r="-1412" b="-249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51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53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4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5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58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9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60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62" name="Freeform: Shape 61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31A937D-5B45-45F3-9443-5A7B07B565C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4" y="6253704"/>
            <a:ext cx="2241970" cy="403555"/>
          </a:xfrm>
          <a:custGeom>
            <a:avLst/>
            <a:gdLst/>
            <a:ahLst/>
            <a:cxnLst/>
            <a:rect l="l" t="t" r="r" b="b"/>
            <a:pathLst>
              <a:path w="10728325" h="3132136">
                <a:moveTo>
                  <a:pt x="0" y="0"/>
                </a:moveTo>
                <a:lnTo>
                  <a:pt x="10728325" y="0"/>
                </a:lnTo>
                <a:lnTo>
                  <a:pt x="10728325" y="3132136"/>
                </a:lnTo>
                <a:lnTo>
                  <a:pt x="0" y="3132136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B540DA8-96D7-4480-8286-9D9DE49E3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76621" y="6295057"/>
            <a:ext cx="2680894" cy="340414"/>
          </a:xfrm>
        </p:spPr>
        <p:txBody>
          <a:bodyPr wrap="square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>
                <a:solidFill>
                  <a:schemeClr val="tx2">
                    <a:lumMod val="90000"/>
                  </a:schemeClr>
                </a:solidFill>
                <a:latin typeface="Helvetica" panose="020B0604020202030204" pitchFamily="34" charset="0"/>
              </a:rPr>
              <a:t>7com1079-Group175</a:t>
            </a:r>
            <a:endParaRPr lang="en-US" sz="2000" dirty="0">
              <a:solidFill>
                <a:schemeClr val="tx2">
                  <a:lumMod val="90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427E20-C6C3-4E01-AABB-086974A5D7D9}"/>
              </a:ext>
            </a:extLst>
          </p:cNvPr>
          <p:cNvSpPr txBox="1"/>
          <p:nvPr/>
        </p:nvSpPr>
        <p:spPr>
          <a:xfrm>
            <a:off x="1026180" y="636950"/>
            <a:ext cx="1013963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800" b="1" dirty="0">
                <a:latin typeface="Helvetica" panose="020B0604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there a correlation between life expectancy and Gross Domestic Product (GDP) per capita of countries in the UN?</a:t>
            </a:r>
            <a:endParaRPr lang="en-US" sz="28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4F60EA-A5C9-4929-93F2-131F1DB0A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480" y="3794983"/>
            <a:ext cx="11617037" cy="141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8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47">
            <a:extLst>
              <a:ext uri="{FF2B5EF4-FFF2-40B4-BE49-F238E27FC236}">
                <a16:creationId xmlns:a16="http://schemas.microsoft.com/office/drawing/2014/main" id="{A20E4EF1-6AA9-4634-A88F-493037806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49">
            <a:extLst>
              <a:ext uri="{FF2B5EF4-FFF2-40B4-BE49-F238E27FC236}">
                <a16:creationId xmlns:a16="http://schemas.microsoft.com/office/drawing/2014/main" id="{DD0558E7-61D4-43D8-ADB8-96DE97118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51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53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4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5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58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9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60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62" name="Freeform: Shape 61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31A937D-5B45-45F3-9443-5A7B07B565C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4" y="6253704"/>
            <a:ext cx="2241970" cy="403555"/>
          </a:xfrm>
          <a:custGeom>
            <a:avLst/>
            <a:gdLst/>
            <a:ahLst/>
            <a:cxnLst/>
            <a:rect l="l" t="t" r="r" b="b"/>
            <a:pathLst>
              <a:path w="10728325" h="3132136">
                <a:moveTo>
                  <a:pt x="0" y="0"/>
                </a:moveTo>
                <a:lnTo>
                  <a:pt x="10728325" y="0"/>
                </a:lnTo>
                <a:lnTo>
                  <a:pt x="10728325" y="3132136"/>
                </a:lnTo>
                <a:lnTo>
                  <a:pt x="0" y="3132136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B540DA8-96D7-4480-8286-9D9DE49E3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76621" y="6295057"/>
            <a:ext cx="2680894" cy="340414"/>
          </a:xfrm>
        </p:spPr>
        <p:txBody>
          <a:bodyPr wrap="square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>
                <a:solidFill>
                  <a:schemeClr val="tx2">
                    <a:lumMod val="90000"/>
                  </a:schemeClr>
                </a:solidFill>
                <a:latin typeface="Helvetica" panose="020B0604020202030204" pitchFamily="34" charset="0"/>
              </a:rPr>
              <a:t>7com1079-Group175</a:t>
            </a:r>
            <a:endParaRPr lang="en-US" sz="2000" dirty="0">
              <a:solidFill>
                <a:schemeClr val="tx2">
                  <a:lumMod val="90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427E20-C6C3-4E01-AABB-086974A5D7D9}"/>
              </a:ext>
            </a:extLst>
          </p:cNvPr>
          <p:cNvSpPr txBox="1"/>
          <p:nvPr/>
        </p:nvSpPr>
        <p:spPr>
          <a:xfrm>
            <a:off x="1026180" y="636950"/>
            <a:ext cx="1013963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800" b="1" dirty="0">
                <a:latin typeface="Helvetica" panose="020B0604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there a correlation between life expectancy and Gross Domestic Product (GDP) per capita of countries in the UN?</a:t>
            </a:r>
            <a:endParaRPr lang="en-US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59C4FD-F0FB-4C03-B429-3B3738506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85042" y="1738641"/>
            <a:ext cx="6021914" cy="422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4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47">
            <a:extLst>
              <a:ext uri="{FF2B5EF4-FFF2-40B4-BE49-F238E27FC236}">
                <a16:creationId xmlns:a16="http://schemas.microsoft.com/office/drawing/2014/main" id="{A20E4EF1-6AA9-4634-A88F-493037806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49">
            <a:extLst>
              <a:ext uri="{FF2B5EF4-FFF2-40B4-BE49-F238E27FC236}">
                <a16:creationId xmlns:a16="http://schemas.microsoft.com/office/drawing/2014/main" id="{DD0558E7-61D4-43D8-ADB8-96DE97118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51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53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4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5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58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9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60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62" name="Freeform: Shape 61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31A937D-5B45-45F3-9443-5A7B07B565C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4" y="6253704"/>
            <a:ext cx="2241970" cy="403555"/>
          </a:xfrm>
          <a:custGeom>
            <a:avLst/>
            <a:gdLst/>
            <a:ahLst/>
            <a:cxnLst/>
            <a:rect l="l" t="t" r="r" b="b"/>
            <a:pathLst>
              <a:path w="10728325" h="3132136">
                <a:moveTo>
                  <a:pt x="0" y="0"/>
                </a:moveTo>
                <a:lnTo>
                  <a:pt x="10728325" y="0"/>
                </a:lnTo>
                <a:lnTo>
                  <a:pt x="10728325" y="3132136"/>
                </a:lnTo>
                <a:lnTo>
                  <a:pt x="0" y="3132136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B540DA8-96D7-4480-8286-9D9DE49E3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76621" y="6295057"/>
            <a:ext cx="2680894" cy="340414"/>
          </a:xfrm>
        </p:spPr>
        <p:txBody>
          <a:bodyPr wrap="square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>
                <a:solidFill>
                  <a:schemeClr val="tx2">
                    <a:lumMod val="90000"/>
                  </a:schemeClr>
                </a:solidFill>
                <a:latin typeface="Helvetica" panose="020B0604020202030204" pitchFamily="34" charset="0"/>
              </a:rPr>
              <a:t>7com1079-Group175</a:t>
            </a:r>
            <a:endParaRPr lang="en-US" sz="2000" dirty="0">
              <a:solidFill>
                <a:schemeClr val="tx2">
                  <a:lumMod val="90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427E20-C6C3-4E01-AABB-086974A5D7D9}"/>
              </a:ext>
            </a:extLst>
          </p:cNvPr>
          <p:cNvSpPr txBox="1"/>
          <p:nvPr/>
        </p:nvSpPr>
        <p:spPr>
          <a:xfrm>
            <a:off x="1026180" y="636950"/>
            <a:ext cx="1013963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800" b="1" dirty="0">
                <a:latin typeface="Helvetica" panose="020B0604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there a correlation between life expectancy and Gross Domestic Product (GDP) per capita of countries in the UN?</a:t>
            </a:r>
            <a:endParaRPr lang="en-US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59C4FD-F0FB-4C03-B429-3B3738506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85042" y="1738641"/>
            <a:ext cx="6021914" cy="4223298"/>
          </a:xfrm>
          <a:prstGeom prst="rect">
            <a:avLst/>
          </a:prstGeom>
        </p:spPr>
      </p:pic>
      <p:pic>
        <p:nvPicPr>
          <p:cNvPr id="18" name="Picture 17" descr="Chart, scatter chart&#10;&#10;Description automatically generated">
            <a:extLst>
              <a:ext uri="{FF2B5EF4-FFF2-40B4-BE49-F238E27FC236}">
                <a16:creationId xmlns:a16="http://schemas.microsoft.com/office/drawing/2014/main" id="{37A39DA3-FC42-4699-913B-8024E893FA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281" y="1735302"/>
            <a:ext cx="6026675" cy="422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6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47">
            <a:extLst>
              <a:ext uri="{FF2B5EF4-FFF2-40B4-BE49-F238E27FC236}">
                <a16:creationId xmlns:a16="http://schemas.microsoft.com/office/drawing/2014/main" id="{A20E4EF1-6AA9-4634-A88F-493037806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49">
            <a:extLst>
              <a:ext uri="{FF2B5EF4-FFF2-40B4-BE49-F238E27FC236}">
                <a16:creationId xmlns:a16="http://schemas.microsoft.com/office/drawing/2014/main" id="{DD0558E7-61D4-43D8-ADB8-96DE97118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51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53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4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5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58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9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60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62" name="Freeform: Shape 61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31A937D-5B45-45F3-9443-5A7B07B565C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4" y="6253704"/>
            <a:ext cx="2241970" cy="403555"/>
          </a:xfrm>
          <a:custGeom>
            <a:avLst/>
            <a:gdLst/>
            <a:ahLst/>
            <a:cxnLst/>
            <a:rect l="l" t="t" r="r" b="b"/>
            <a:pathLst>
              <a:path w="10728325" h="3132136">
                <a:moveTo>
                  <a:pt x="0" y="0"/>
                </a:moveTo>
                <a:lnTo>
                  <a:pt x="10728325" y="0"/>
                </a:lnTo>
                <a:lnTo>
                  <a:pt x="10728325" y="3132136"/>
                </a:lnTo>
                <a:lnTo>
                  <a:pt x="0" y="3132136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B540DA8-96D7-4480-8286-9D9DE49E3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76621" y="6295057"/>
            <a:ext cx="2680894" cy="340414"/>
          </a:xfrm>
        </p:spPr>
        <p:txBody>
          <a:bodyPr wrap="square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>
                <a:solidFill>
                  <a:schemeClr val="tx2">
                    <a:lumMod val="90000"/>
                  </a:schemeClr>
                </a:solidFill>
                <a:latin typeface="Helvetica" panose="020B0604020202030204" pitchFamily="34" charset="0"/>
              </a:rPr>
              <a:t>7com1079-Group175</a:t>
            </a:r>
            <a:endParaRPr lang="en-US" sz="2000" dirty="0">
              <a:solidFill>
                <a:schemeClr val="tx2">
                  <a:lumMod val="90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427E20-C6C3-4E01-AABB-086974A5D7D9}"/>
              </a:ext>
            </a:extLst>
          </p:cNvPr>
          <p:cNvSpPr txBox="1"/>
          <p:nvPr/>
        </p:nvSpPr>
        <p:spPr>
          <a:xfrm>
            <a:off x="1026180" y="636950"/>
            <a:ext cx="1013963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800" b="1" dirty="0">
                <a:latin typeface="Helvetica" panose="020B0604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there a correlation between life expectancy and Gross Domestic Product (GDP) per capita of countries in the UN?</a:t>
            </a:r>
            <a:endParaRPr lang="en-US" sz="2800" b="1" dirty="0"/>
          </a:p>
        </p:txBody>
      </p:sp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F171AF4E-A664-4F61-9148-C4F1CAFD6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528" y="1735415"/>
            <a:ext cx="5608948" cy="420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2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47">
            <a:extLst>
              <a:ext uri="{FF2B5EF4-FFF2-40B4-BE49-F238E27FC236}">
                <a16:creationId xmlns:a16="http://schemas.microsoft.com/office/drawing/2014/main" id="{A20E4EF1-6AA9-4634-A88F-493037806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49">
            <a:extLst>
              <a:ext uri="{FF2B5EF4-FFF2-40B4-BE49-F238E27FC236}">
                <a16:creationId xmlns:a16="http://schemas.microsoft.com/office/drawing/2014/main" id="{DD0558E7-61D4-43D8-ADB8-96DE97118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51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53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4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5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58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9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60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62" name="Freeform: Shape 61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31A937D-5B45-45F3-9443-5A7B07B565C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4" y="6253704"/>
            <a:ext cx="2241970" cy="403555"/>
          </a:xfrm>
          <a:custGeom>
            <a:avLst/>
            <a:gdLst/>
            <a:ahLst/>
            <a:cxnLst/>
            <a:rect l="l" t="t" r="r" b="b"/>
            <a:pathLst>
              <a:path w="10728325" h="3132136">
                <a:moveTo>
                  <a:pt x="0" y="0"/>
                </a:moveTo>
                <a:lnTo>
                  <a:pt x="10728325" y="0"/>
                </a:lnTo>
                <a:lnTo>
                  <a:pt x="10728325" y="3132136"/>
                </a:lnTo>
                <a:lnTo>
                  <a:pt x="0" y="3132136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B540DA8-96D7-4480-8286-9D9DE49E3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76621" y="6295057"/>
            <a:ext cx="2680894" cy="340414"/>
          </a:xfrm>
        </p:spPr>
        <p:txBody>
          <a:bodyPr wrap="square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>
                <a:solidFill>
                  <a:schemeClr val="tx2">
                    <a:lumMod val="90000"/>
                  </a:schemeClr>
                </a:solidFill>
                <a:latin typeface="Helvetica" panose="020B0604020202030204" pitchFamily="34" charset="0"/>
              </a:rPr>
              <a:t>7com1079-Group175</a:t>
            </a:r>
            <a:endParaRPr lang="en-US" sz="2000" dirty="0">
              <a:solidFill>
                <a:schemeClr val="tx2">
                  <a:lumMod val="90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427E20-C6C3-4E01-AABB-086974A5D7D9}"/>
              </a:ext>
            </a:extLst>
          </p:cNvPr>
          <p:cNvSpPr txBox="1"/>
          <p:nvPr/>
        </p:nvSpPr>
        <p:spPr>
          <a:xfrm>
            <a:off x="1026180" y="636950"/>
            <a:ext cx="1013963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800" b="1" dirty="0">
                <a:latin typeface="Helvetica" panose="020B0604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there a correlation between life expectancy and Gross Domestic Product (GDP) per capita of countries in the UN?</a:t>
            </a:r>
            <a:endParaRPr lang="en-US" sz="2800" b="1" dirty="0"/>
          </a:p>
        </p:txBody>
      </p:sp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F171AF4E-A664-4F61-9148-C4F1CAFD6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528" y="1735415"/>
            <a:ext cx="5608948" cy="4206711"/>
          </a:xfrm>
          <a:prstGeom prst="rect">
            <a:avLst/>
          </a:prstGeom>
        </p:spPr>
      </p:pic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71781B0C-4870-4149-95D9-DAD054E98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527" y="1754849"/>
            <a:ext cx="5608949" cy="420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1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179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Cambria Math</vt:lpstr>
      <vt:lpstr>Helvetica</vt:lpstr>
      <vt:lpstr>Sagona Book</vt:lpstr>
      <vt:lpstr>The Hand Extrablack</vt:lpstr>
      <vt:lpstr>BlobVTI</vt:lpstr>
      <vt:lpstr> Null hypothesis (H_0): there is no correlation between life expectancy and Gross Domestic Product (GDP) per capita of countries in the UN.   Alternative hypothesis (H_1): there is  a correlation between life expectancy and Gross Domestic Product (GDP) per capita of countries in the UN.   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Null hypothesis (H_0): Mortality rate and Economic factors does not have an influence on developed and developing countries populations life expectancy.   Alternate hypothesis (H_1): Mortality rate and Economic factors has an influence on developed and developing countries populations life expectancy.   Main Questions:   Correlation: Is there a correlation between economy factors (e.g. GDP, Income composition of resources, Schooling) and life expectancy?   Comparison of mean: Is there a difference in the mean number of fatal disease cases (e.g. Hepatitis B, Polio, Diphtheria) between developing and developed countries?   Comparison of proportion: Is there a difference in proportion of deaths (Morality Rate) between developing and developed countries</dc:title>
  <dc:creator>Mohammadali</dc:creator>
  <cp:lastModifiedBy>Mohammadali</cp:lastModifiedBy>
  <cp:revision>13</cp:revision>
  <dcterms:created xsi:type="dcterms:W3CDTF">2020-11-25T03:06:32Z</dcterms:created>
  <dcterms:modified xsi:type="dcterms:W3CDTF">2020-12-08T10:49:37Z</dcterms:modified>
</cp:coreProperties>
</file>