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handoutMasterIdLst>
    <p:handoutMasterId r:id="rId2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Partie1" id="{7476026D-3AC4-4D3D-9BE5-AC7B14474F59}">
          <p14:sldIdLst>
            <p14:sldId id="256"/>
            <p14:sldId id="257"/>
            <p14:sldId id="258"/>
            <p14:sldId id="259"/>
            <p14:sldId id="260"/>
            <p14:sldId id="261"/>
          </p14:sldIdLst>
        </p14:section>
        <p14:section name="APIs" id="{6627E2B2-46A0-4E26-B20B-0D22C1B4513B}">
          <p14:sldIdLst>
            <p14:sldId id="262"/>
            <p14:sldId id="263"/>
            <p14:sldId id="264"/>
            <p14:sldId id="265"/>
            <p14:sldId id="266"/>
            <p14:sldId id="267"/>
            <p14:sldId id="268"/>
            <p14:sldId id="269"/>
            <p14:sldId id="270"/>
            <p14:sldId id="271"/>
          </p14:sldIdLst>
        </p14:section>
        <p14:section name="Partie3" id="{54662C9A-8447-405B-A7C4-28AD195F7B9A}">
          <p14:sldIdLst>
            <p14:sldId id="272"/>
            <p14:sldId id="273"/>
            <p14:sldId id="274"/>
          </p14:sldIdLst>
        </p14:section>
        <p14:section name="Conclusion" id="{34C776AC-C3BE-42FD-902A-AA4E1E578F05}">
          <p14:sldIdLst>
            <p14:sldId id="275"/>
            <p14:sldId id="276"/>
          </p14:sldIdLst>
        </p14:section>
      </p14:sectionLst>
    </p:ex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gW/hx2xRQCmTChoKwA3zu1rngoy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DB8A32-509C-4F67-8F5E-886C3378574D}">
  <a:tblStyle styleId="{AFDB8A32-509C-4F67-8F5E-886C3378574D}"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F6FC"/>
          </a:solidFill>
        </a:fill>
      </a:tcStyle>
    </a:wholeTbl>
    <a:band1H>
      <a:tcTxStyle/>
      <a:tcStyle>
        <a:tcBdr/>
        <a:fill>
          <a:solidFill>
            <a:srgbClr val="D1ECF9"/>
          </a:solidFill>
        </a:fill>
      </a:tcStyle>
    </a:band1H>
    <a:band2H>
      <a:tcTxStyle/>
      <a:tcStyle>
        <a:tcBdr/>
      </a:tcStyle>
    </a:band2H>
    <a:band1V>
      <a:tcTxStyle/>
      <a:tcStyle>
        <a:tcBdr/>
        <a:fill>
          <a:solidFill>
            <a:srgbClr val="D1ECF9"/>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107" d="100"/>
          <a:sy n="107" d="100"/>
        </p:scale>
        <p:origin x="714" y="114"/>
      </p:cViewPr>
      <p:guideLst/>
    </p:cSldViewPr>
  </p:slideViewPr>
  <p:outlineViewPr>
    <p:cViewPr>
      <p:scale>
        <a:sx n="33" d="100"/>
        <a:sy n="33" d="100"/>
      </p:scale>
      <p:origin x="0" y="-9874"/>
    </p:cViewPr>
  </p:outlineViewPr>
  <p:notesTextViewPr>
    <p:cViewPr>
      <p:scale>
        <a:sx n="1" d="1"/>
        <a:sy n="1" d="1"/>
      </p:scale>
      <p:origin x="0" y="0"/>
    </p:cViewPr>
  </p:notesTextViewPr>
  <p:sorterViewPr>
    <p:cViewPr>
      <p:scale>
        <a:sx n="100" d="100"/>
        <a:sy n="100" d="100"/>
      </p:scale>
      <p:origin x="0" y="-51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CFAB46-FCDE-B492-F00D-B28FC1C94A9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a:extLst>
              <a:ext uri="{FF2B5EF4-FFF2-40B4-BE49-F238E27FC236}">
                <a16:creationId xmlns:a16="http://schemas.microsoft.com/office/drawing/2014/main" id="{0258AF62-9968-1971-252B-4A8DBF9783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D8CBD4-4B3C-40BA-AA9D-3C31CE68825C}" type="datetimeFigureOut">
              <a:rPr lang="fr-FR" smtClean="0"/>
              <a:t>31/08/2024</a:t>
            </a:fld>
            <a:endParaRPr lang="fr-FR"/>
          </a:p>
        </p:txBody>
      </p:sp>
      <p:sp>
        <p:nvSpPr>
          <p:cNvPr id="4" name="Footer Placeholder 3">
            <a:extLst>
              <a:ext uri="{FF2B5EF4-FFF2-40B4-BE49-F238E27FC236}">
                <a16:creationId xmlns:a16="http://schemas.microsoft.com/office/drawing/2014/main" id="{4A53B5F5-D441-E977-F079-B1FB6A6F209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a:extLst>
              <a:ext uri="{FF2B5EF4-FFF2-40B4-BE49-F238E27FC236}">
                <a16:creationId xmlns:a16="http://schemas.microsoft.com/office/drawing/2014/main" id="{B79C41ED-0712-ADD5-8A6E-8D80E8E8F9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80ACF8-978E-452B-BB7E-D5723A0DF2E0}" type="slidenum">
              <a:rPr lang="fr-FR" smtClean="0"/>
              <a:t>‹#›</a:t>
            </a:fld>
            <a:endParaRPr lang="fr-FR"/>
          </a:p>
        </p:txBody>
      </p:sp>
    </p:spTree>
    <p:extLst>
      <p:ext uri="{BB962C8B-B14F-4D97-AF65-F5344CB8AC3E}">
        <p14:creationId xmlns:p14="http://schemas.microsoft.com/office/powerpoint/2010/main" val="27222820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id="{0F337DCD-FCC3-6C38-2EA8-3130FDC34246}"/>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fr-FR" sz="1200" b="0" i="0" u="none" strike="noStrike" cap="none" smtClean="0">
                <a:solidFill>
                  <a:schemeClr val="dk1"/>
                </a:solidFill>
                <a:latin typeface="Calibri"/>
                <a:ea typeface="Calibri"/>
                <a:cs typeface="Calibri"/>
                <a:sym typeface="Calibri"/>
              </a:rPr>
              <a:t>1</a:t>
            </a:fld>
            <a:endParaRPr lang="fr-F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Au début nous avons choisi Kibana pour visualiser les données mais après utilisation nous nous somme rendu compte que ce n’était pas pratique car:</a:t>
            </a:r>
            <a:endParaRPr/>
          </a:p>
          <a:p>
            <a:pPr marL="0" lvl="0" indent="0" algn="l" rtl="0">
              <a:spcBef>
                <a:spcPts val="0"/>
              </a:spcBef>
              <a:spcAft>
                <a:spcPts val="0"/>
              </a:spcAft>
              <a:buNone/>
            </a:pPr>
            <a:r>
              <a:rPr lang="fr-FR"/>
              <a:t>1- Il est impossible de créer des graphiques avec des requêtes personnalisés.</a:t>
            </a:r>
            <a:endParaRPr/>
          </a:p>
          <a:p>
            <a:pPr marL="0" lvl="0" indent="0" algn="l" rtl="0">
              <a:spcBef>
                <a:spcPts val="0"/>
              </a:spcBef>
              <a:spcAft>
                <a:spcPts val="0"/>
              </a:spcAft>
              <a:buNone/>
            </a:pPr>
            <a:r>
              <a:rPr lang="fr-FR"/>
              <a:t>2- Nous n’avons pas réussi à exporter les Dashboard créés.</a:t>
            </a:r>
            <a:endParaRPr/>
          </a:p>
        </p:txBody>
      </p:sp>
      <p:sp>
        <p:nvSpPr>
          <p:cNvPr id="264" name="Google Shape;26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Au début nous avons choisi Kibana pour visualiser les données mais après utilisation nous nous somme rendu compte que ce n’était pas pratique car:</a:t>
            </a:r>
            <a:endParaRPr/>
          </a:p>
          <a:p>
            <a:pPr marL="0" lvl="0" indent="0" algn="l" rtl="0">
              <a:spcBef>
                <a:spcPts val="0"/>
              </a:spcBef>
              <a:spcAft>
                <a:spcPts val="0"/>
              </a:spcAft>
              <a:buNone/>
            </a:pPr>
            <a:r>
              <a:rPr lang="fr-FR"/>
              <a:t>1- Il est impossible de créer des graphiques avec des requêtes personnalisés.</a:t>
            </a:r>
            <a:endParaRPr/>
          </a:p>
          <a:p>
            <a:pPr marL="0" lvl="0" indent="0" algn="l" rtl="0">
              <a:spcBef>
                <a:spcPts val="0"/>
              </a:spcBef>
              <a:spcAft>
                <a:spcPts val="0"/>
              </a:spcAft>
              <a:buNone/>
            </a:pPr>
            <a:r>
              <a:rPr lang="fr-FR"/>
              <a:t>2- Nous n’avons pas réussi à exporter les Dashboard créés.</a:t>
            </a:r>
            <a:endParaRPr/>
          </a:p>
        </p:txBody>
      </p:sp>
      <p:sp>
        <p:nvSpPr>
          <p:cNvPr id="271" name="Google Shape;271;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Au début nous avons choisi Kibana pour visualiser les données mais après utilisation nous nous somme rendu compte que ce n’était pas pratique car:</a:t>
            </a:r>
            <a:endParaRPr/>
          </a:p>
          <a:p>
            <a:pPr marL="0" lvl="0" indent="0" algn="l" rtl="0">
              <a:spcBef>
                <a:spcPts val="0"/>
              </a:spcBef>
              <a:spcAft>
                <a:spcPts val="0"/>
              </a:spcAft>
              <a:buNone/>
            </a:pPr>
            <a:r>
              <a:rPr lang="fr-FR"/>
              <a:t>1- Il est impossible de créer des graphiques avec des requêtes personnalisés.</a:t>
            </a:r>
            <a:endParaRPr/>
          </a:p>
          <a:p>
            <a:pPr marL="0" lvl="0" indent="0" algn="l" rtl="0">
              <a:spcBef>
                <a:spcPts val="0"/>
              </a:spcBef>
              <a:spcAft>
                <a:spcPts val="0"/>
              </a:spcAft>
              <a:buNone/>
            </a:pPr>
            <a:r>
              <a:rPr lang="fr-FR"/>
              <a:t>2- Nous n’avons pas réussi à exporter les Dashboard créés.</a:t>
            </a:r>
            <a:endParaRPr/>
          </a:p>
        </p:txBody>
      </p:sp>
      <p:sp>
        <p:nvSpPr>
          <p:cNvPr id="278" name="Google Shape;27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User: admin</a:t>
            </a:r>
            <a:endParaRPr/>
          </a:p>
          <a:p>
            <a:pPr marL="0" lvl="0" indent="0" algn="l" rtl="0">
              <a:spcBef>
                <a:spcPts val="0"/>
              </a:spcBef>
              <a:spcAft>
                <a:spcPts val="0"/>
              </a:spcAft>
              <a:buNone/>
            </a:pPr>
            <a:r>
              <a:rPr lang="fr-FR"/>
              <a:t>Mot de passe : @dmin7</a:t>
            </a:r>
            <a:endParaRPr/>
          </a:p>
        </p:txBody>
      </p:sp>
      <p:sp>
        <p:nvSpPr>
          <p:cNvPr id="285" name="Google Shape;285;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User: admin</a:t>
            </a:r>
            <a:endParaRPr/>
          </a:p>
          <a:p>
            <a:pPr marL="0" lvl="0" indent="0" algn="l" rtl="0">
              <a:spcBef>
                <a:spcPts val="0"/>
              </a:spcBef>
              <a:spcAft>
                <a:spcPts val="0"/>
              </a:spcAft>
              <a:buNone/>
            </a:pPr>
            <a:r>
              <a:rPr lang="fr-FR"/>
              <a:t>Mot de passe : @dmin7</a:t>
            </a:r>
            <a:endParaRPr/>
          </a:p>
        </p:txBody>
      </p:sp>
      <p:sp>
        <p:nvSpPr>
          <p:cNvPr id="293" name="Google Shape;293;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9" name="Google Shape;29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User: admin</a:t>
            </a:r>
            <a:endParaRPr/>
          </a:p>
          <a:p>
            <a:pPr marL="0" lvl="0" indent="0" algn="l" rtl="0">
              <a:spcBef>
                <a:spcPts val="0"/>
              </a:spcBef>
              <a:spcAft>
                <a:spcPts val="0"/>
              </a:spcAft>
              <a:buNone/>
            </a:pPr>
            <a:r>
              <a:rPr lang="fr-FR"/>
              <a:t>Mot de passe : @dmin7</a:t>
            </a:r>
            <a:endParaRPr/>
          </a:p>
        </p:txBody>
      </p:sp>
      <p:sp>
        <p:nvSpPr>
          <p:cNvPr id="300" name="Google Shape;300;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4" name="Google Shape;324;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a:t>
            </a:r>
            <a:endParaRPr/>
          </a:p>
          <a:p>
            <a:pPr marL="0" lvl="0" indent="0" algn="l" rtl="0">
              <a:spcBef>
                <a:spcPts val="0"/>
              </a:spcBef>
              <a:spcAft>
                <a:spcPts val="0"/>
              </a:spcAft>
              <a:buNone/>
            </a:pPr>
            <a:r>
              <a:rPr lang="fr-FR"/>
              <a:t>  "id":"",</a:t>
            </a:r>
            <a:endParaRPr/>
          </a:p>
          <a:p>
            <a:pPr marL="0" lvl="0" indent="0" algn="l" rtl="0">
              <a:spcBef>
                <a:spcPts val="0"/>
              </a:spcBef>
              <a:spcAft>
                <a:spcPts val="0"/>
              </a:spcAft>
              <a:buNone/>
            </a:pPr>
            <a:r>
              <a:rPr lang="fr-FR"/>
              <a:t>  "source": "FastAPI",</a:t>
            </a:r>
            <a:endParaRPr/>
          </a:p>
          <a:p>
            <a:pPr marL="0" lvl="0" indent="0" algn="l" rtl="0">
              <a:spcBef>
                <a:spcPts val="0"/>
              </a:spcBef>
              <a:spcAft>
                <a:spcPts val="0"/>
              </a:spcAft>
              <a:buNone/>
            </a:pPr>
            <a:r>
              <a:rPr lang="fr-FR"/>
              <a:t>  "title": "SCH",</a:t>
            </a:r>
            <a:endParaRPr/>
          </a:p>
          <a:p>
            <a:pPr marL="0" lvl="0" indent="0" algn="l" rtl="0">
              <a:spcBef>
                <a:spcPts val="0"/>
              </a:spcBef>
              <a:spcAft>
                <a:spcPts val="0"/>
              </a:spcAft>
              <a:buNone/>
            </a:pPr>
            <a:r>
              <a:rPr lang="fr-FR"/>
              <a:t>  "company": "My company",</a:t>
            </a:r>
            <a:endParaRPr/>
          </a:p>
          <a:p>
            <a:pPr marL="0" lvl="0" indent="0" algn="l" rtl="0">
              <a:spcBef>
                <a:spcPts val="0"/>
              </a:spcBef>
              <a:spcAft>
                <a:spcPts val="0"/>
              </a:spcAft>
              <a:buNone/>
            </a:pPr>
            <a:r>
              <a:rPr lang="fr-FR"/>
              <a:t>  "location": "Lyon",</a:t>
            </a:r>
            <a:endParaRPr/>
          </a:p>
          <a:p>
            <a:pPr marL="0" lvl="0" indent="0" algn="l" rtl="0">
              <a:spcBef>
                <a:spcPts val="0"/>
              </a:spcBef>
              <a:spcAft>
                <a:spcPts val="0"/>
              </a:spcAft>
              <a:buNone/>
            </a:pPr>
            <a:r>
              <a:rPr lang="fr-FR"/>
              <a:t>  "link": "my link",</a:t>
            </a:r>
            <a:endParaRPr/>
          </a:p>
          <a:p>
            <a:pPr marL="0" lvl="0" indent="0" algn="l" rtl="0">
              <a:spcBef>
                <a:spcPts val="0"/>
              </a:spcBef>
              <a:spcAft>
                <a:spcPts val="0"/>
              </a:spcAft>
              <a:buNone/>
            </a:pPr>
            <a:r>
              <a:rPr lang="fr-FR"/>
              <a:t>  "description": "jkdfhvmkdhfmlkdhfgldkfhglùkdhfglfkhglkfhglml,vcbù,fùlkjfgkhljlb,cx;vnlkfgjlkfglcvw,bùlsfjkgbsjr blsk,blkjfsghjfs,cvb xblfkjhclg;,vbfsg",</a:t>
            </a:r>
            <a:endParaRPr/>
          </a:p>
          <a:p>
            <a:pPr marL="0" lvl="0" indent="0" algn="l" rtl="0">
              <a:spcBef>
                <a:spcPts val="0"/>
              </a:spcBef>
              <a:spcAft>
                <a:spcPts val="0"/>
              </a:spcAft>
              <a:buNone/>
            </a:pPr>
            <a:r>
              <a:rPr lang="fr-FR"/>
              <a:t>  "skills": {          "ProgLanguage": [</a:t>
            </a:r>
            <a:endParaRPr/>
          </a:p>
          <a:p>
            <a:pPr marL="0" lvl="0" indent="0" algn="l" rtl="0">
              <a:spcBef>
                <a:spcPts val="0"/>
              </a:spcBef>
              <a:spcAft>
                <a:spcPts val="0"/>
              </a:spcAft>
              <a:buNone/>
            </a:pPr>
            <a:r>
              <a:rPr lang="fr-FR"/>
              <a:t>                "R"</a:t>
            </a:r>
            <a:endParaRPr/>
          </a:p>
          <a:p>
            <a:pPr marL="0" lvl="0" indent="0" algn="l" rtl="0">
              <a:spcBef>
                <a:spcPts val="0"/>
              </a:spcBef>
              <a:spcAft>
                <a:spcPts val="0"/>
              </a:spcAft>
              <a:buNone/>
            </a:pPr>
            <a:r>
              <a:rPr lang="fr-FR"/>
              <a:t>            ],</a:t>
            </a:r>
            <a:endParaRPr/>
          </a:p>
          <a:p>
            <a:pPr marL="0" lvl="0" indent="0" algn="l" rtl="0">
              <a:spcBef>
                <a:spcPts val="0"/>
              </a:spcBef>
              <a:spcAft>
                <a:spcPts val="0"/>
              </a:spcAft>
              <a:buNone/>
            </a:pPr>
            <a:r>
              <a:rPr lang="fr-FR"/>
              <a:t>            "DataBase": [],</a:t>
            </a:r>
            <a:endParaRPr/>
          </a:p>
          <a:p>
            <a:pPr marL="0" lvl="0" indent="0" algn="l" rtl="0">
              <a:spcBef>
                <a:spcPts val="0"/>
              </a:spcBef>
              <a:spcAft>
                <a:spcPts val="0"/>
              </a:spcAft>
              <a:buNone/>
            </a:pPr>
            <a:r>
              <a:rPr lang="fr-FR"/>
              <a:t>            "DataAnalytics": [</a:t>
            </a:r>
            <a:endParaRPr/>
          </a:p>
          <a:p>
            <a:pPr marL="0" lvl="0" indent="0" algn="l" rtl="0">
              <a:spcBef>
                <a:spcPts val="0"/>
              </a:spcBef>
              <a:spcAft>
                <a:spcPts val="0"/>
              </a:spcAft>
              <a:buNone/>
            </a:pPr>
            <a:r>
              <a:rPr lang="fr-FR"/>
              <a:t>                "R"</a:t>
            </a:r>
            <a:endParaRPr/>
          </a:p>
          <a:p>
            <a:pPr marL="0" lvl="0" indent="0" algn="l" rtl="0">
              <a:spcBef>
                <a:spcPts val="0"/>
              </a:spcBef>
              <a:spcAft>
                <a:spcPts val="0"/>
              </a:spcAft>
              <a:buNone/>
            </a:pPr>
            <a:r>
              <a:rPr lang="fr-FR"/>
              <a:t>            ],</a:t>
            </a:r>
            <a:endParaRPr/>
          </a:p>
          <a:p>
            <a:pPr marL="0" lvl="0" indent="0" algn="l" rtl="0">
              <a:spcBef>
                <a:spcPts val="0"/>
              </a:spcBef>
              <a:spcAft>
                <a:spcPts val="0"/>
              </a:spcAft>
              <a:buNone/>
            </a:pPr>
            <a:r>
              <a:rPr lang="fr-FR"/>
              <a:t>            "BigData": [],</a:t>
            </a:r>
            <a:endParaRPr/>
          </a:p>
          <a:p>
            <a:pPr marL="0" lvl="0" indent="0" algn="l" rtl="0">
              <a:spcBef>
                <a:spcPts val="0"/>
              </a:spcBef>
              <a:spcAft>
                <a:spcPts val="0"/>
              </a:spcAft>
              <a:buNone/>
            </a:pPr>
            <a:r>
              <a:rPr lang="fr-FR"/>
              <a:t>            "MachingLearning": [],</a:t>
            </a:r>
            <a:endParaRPr/>
          </a:p>
          <a:p>
            <a:pPr marL="0" lvl="0" indent="0" algn="l" rtl="0">
              <a:spcBef>
                <a:spcPts val="0"/>
              </a:spcBef>
              <a:spcAft>
                <a:spcPts val="0"/>
              </a:spcAft>
              <a:buNone/>
            </a:pPr>
            <a:r>
              <a:rPr lang="fr-FR"/>
              <a:t>            "DataSerialization": [],</a:t>
            </a:r>
            <a:endParaRPr/>
          </a:p>
          <a:p>
            <a:pPr marL="0" lvl="0" indent="0" algn="l" rtl="0">
              <a:spcBef>
                <a:spcPts val="0"/>
              </a:spcBef>
              <a:spcAft>
                <a:spcPts val="0"/>
              </a:spcAft>
              <a:buNone/>
            </a:pPr>
            <a:r>
              <a:rPr lang="fr-FR"/>
              <a:t>            "DataVisualization": [],</a:t>
            </a:r>
            <a:endParaRPr/>
          </a:p>
          <a:p>
            <a:pPr marL="0" lvl="0" indent="0" algn="l" rtl="0">
              <a:spcBef>
                <a:spcPts val="0"/>
              </a:spcBef>
              <a:spcAft>
                <a:spcPts val="0"/>
              </a:spcAft>
              <a:buNone/>
            </a:pPr>
            <a:r>
              <a:rPr lang="fr-FR"/>
              <a:t>            "Statistics": [],</a:t>
            </a:r>
            <a:endParaRPr/>
          </a:p>
          <a:p>
            <a:pPr marL="0" lvl="0" indent="0" algn="l" rtl="0">
              <a:spcBef>
                <a:spcPts val="0"/>
              </a:spcBef>
              <a:spcAft>
                <a:spcPts val="0"/>
              </a:spcAft>
              <a:buNone/>
            </a:pPr>
            <a:r>
              <a:rPr lang="fr-FR"/>
              <a:t>            "CloudComputing": [],</a:t>
            </a:r>
            <a:endParaRPr/>
          </a:p>
          <a:p>
            <a:pPr marL="0" lvl="0" indent="0" algn="l" rtl="0">
              <a:spcBef>
                <a:spcPts val="0"/>
              </a:spcBef>
              <a:spcAft>
                <a:spcPts val="0"/>
              </a:spcAft>
              <a:buNone/>
            </a:pPr>
            <a:r>
              <a:rPr lang="fr-FR"/>
              <a:t>            "DevTools": [],</a:t>
            </a:r>
            <a:endParaRPr/>
          </a:p>
          <a:p>
            <a:pPr marL="0" lvl="0" indent="0" algn="l" rtl="0">
              <a:spcBef>
                <a:spcPts val="0"/>
              </a:spcBef>
              <a:spcAft>
                <a:spcPts val="0"/>
              </a:spcAft>
              <a:buNone/>
            </a:pPr>
            <a:r>
              <a:rPr lang="fr-FR"/>
              <a:t>            "Os": [],</a:t>
            </a:r>
            <a:endParaRPr/>
          </a:p>
          <a:p>
            <a:pPr marL="0" lvl="0" indent="0" algn="l" rtl="0">
              <a:spcBef>
                <a:spcPts val="0"/>
              </a:spcBef>
              <a:spcAft>
                <a:spcPts val="0"/>
              </a:spcAft>
              <a:buNone/>
            </a:pPr>
            <a:r>
              <a:rPr lang="fr-FR"/>
              <a:t>            "DBMS": [],</a:t>
            </a:r>
            <a:endParaRPr/>
          </a:p>
          <a:p>
            <a:pPr marL="0" lvl="0" indent="0" algn="l" rtl="0">
              <a:spcBef>
                <a:spcPts val="0"/>
              </a:spcBef>
              <a:spcAft>
                <a:spcPts val="0"/>
              </a:spcAft>
              <a:buNone/>
            </a:pPr>
            <a:r>
              <a:rPr lang="fr-FR"/>
              <a:t>            "SoftBigDataProcessing": [],</a:t>
            </a:r>
            <a:endParaRPr/>
          </a:p>
          <a:p>
            <a:pPr marL="0" lvl="0" indent="0" algn="l" rtl="0">
              <a:spcBef>
                <a:spcPts val="0"/>
              </a:spcBef>
              <a:spcAft>
                <a:spcPts val="0"/>
              </a:spcAft>
              <a:buNone/>
            </a:pPr>
            <a:r>
              <a:rPr lang="fr-FR"/>
              <a:t>            "Automation": [],</a:t>
            </a:r>
            <a:endParaRPr/>
          </a:p>
          <a:p>
            <a:pPr marL="0" lvl="0" indent="0" algn="l" rtl="0">
              <a:spcBef>
                <a:spcPts val="0"/>
              </a:spcBef>
              <a:spcAft>
                <a:spcPts val="0"/>
              </a:spcAft>
              <a:buNone/>
            </a:pPr>
            <a:r>
              <a:rPr lang="fr-FR"/>
              <a:t>            "InfrastructureAsCode": [],</a:t>
            </a:r>
            <a:endParaRPr/>
          </a:p>
          <a:p>
            <a:pPr marL="0" lvl="0" indent="0" algn="l" rtl="0">
              <a:spcBef>
                <a:spcPts val="0"/>
              </a:spcBef>
              <a:spcAft>
                <a:spcPts val="0"/>
              </a:spcAft>
              <a:buNone/>
            </a:pPr>
            <a:r>
              <a:rPr lang="fr-FR"/>
              <a:t>            "NetworkSecurty": [],</a:t>
            </a:r>
            <a:endParaRPr/>
          </a:p>
          <a:p>
            <a:pPr marL="0" lvl="0" indent="0" algn="l" rtl="0">
              <a:spcBef>
                <a:spcPts val="0"/>
              </a:spcBef>
              <a:spcAft>
                <a:spcPts val="0"/>
              </a:spcAft>
              <a:buNone/>
            </a:pPr>
            <a:r>
              <a:rPr lang="fr-FR"/>
              <a:t>            "Virtualisation": [],</a:t>
            </a:r>
            <a:endParaRPr/>
          </a:p>
          <a:p>
            <a:pPr marL="0" lvl="0" indent="0" algn="l" rtl="0">
              <a:spcBef>
                <a:spcPts val="0"/>
              </a:spcBef>
              <a:spcAft>
                <a:spcPts val="0"/>
              </a:spcAft>
              <a:buNone/>
            </a:pPr>
            <a:r>
              <a:rPr lang="fr-FR"/>
              <a:t>            "Containers": [],</a:t>
            </a:r>
            <a:endParaRPr/>
          </a:p>
          <a:p>
            <a:pPr marL="0" lvl="0" indent="0" algn="l" rtl="0">
              <a:spcBef>
                <a:spcPts val="0"/>
              </a:spcBef>
              <a:spcAft>
                <a:spcPts val="0"/>
              </a:spcAft>
              <a:buNone/>
            </a:pPr>
            <a:r>
              <a:rPr lang="fr-FR"/>
              <a:t>            "Collaboration": [],</a:t>
            </a:r>
            <a:endParaRPr/>
          </a:p>
          <a:p>
            <a:pPr marL="0" lvl="0" indent="0" algn="l" rtl="0">
              <a:spcBef>
                <a:spcPts val="0"/>
              </a:spcBef>
              <a:spcAft>
                <a:spcPts val="0"/>
              </a:spcAft>
              <a:buNone/>
            </a:pPr>
            <a:r>
              <a:rPr lang="fr-FR"/>
              <a:t>            "Other": [</a:t>
            </a:r>
            <a:endParaRPr/>
          </a:p>
          <a:p>
            <a:pPr marL="0" lvl="0" indent="0" algn="l" rtl="0">
              <a:spcBef>
                <a:spcPts val="0"/>
              </a:spcBef>
              <a:spcAft>
                <a:spcPts val="0"/>
              </a:spcAft>
              <a:buNone/>
            </a:pPr>
            <a:r>
              <a:rPr lang="fr-FR"/>
              <a:t>                "Big Data"</a:t>
            </a:r>
            <a:endParaRPr/>
          </a:p>
          <a:p>
            <a:pPr marL="0" lvl="0" indent="0" algn="l" rtl="0">
              <a:spcBef>
                <a:spcPts val="0"/>
              </a:spcBef>
              <a:spcAft>
                <a:spcPts val="0"/>
              </a:spcAft>
              <a:buNone/>
            </a:pPr>
            <a:r>
              <a:rPr lang="fr-FR"/>
              <a:t>            ],</a:t>
            </a:r>
            <a:endParaRPr/>
          </a:p>
          <a:p>
            <a:pPr marL="0" lvl="0" indent="0" algn="l" rtl="0">
              <a:spcBef>
                <a:spcPts val="0"/>
              </a:spcBef>
              <a:spcAft>
                <a:spcPts val="0"/>
              </a:spcAft>
              <a:buNone/>
            </a:pPr>
            <a:r>
              <a:rPr lang="fr-FR"/>
              <a:t>            "FrSoftSkills": [],</a:t>
            </a:r>
            <a:endParaRPr/>
          </a:p>
          <a:p>
            <a:pPr marL="0" lvl="0" indent="0" algn="l" rtl="0">
              <a:spcBef>
                <a:spcPts val="0"/>
              </a:spcBef>
              <a:spcAft>
                <a:spcPts val="0"/>
              </a:spcAft>
              <a:buNone/>
            </a:pPr>
            <a:r>
              <a:rPr lang="fr-FR"/>
              <a:t>            "EnSoftSkils": []</a:t>
            </a:r>
            <a:endParaRPr/>
          </a:p>
          <a:p>
            <a:pPr marL="0" lvl="0" indent="0" algn="l" rtl="0">
              <a:spcBef>
                <a:spcPts val="0"/>
              </a:spcBef>
              <a:spcAft>
                <a:spcPts val="0"/>
              </a:spcAft>
              <a:buNone/>
            </a:pPr>
            <a:r>
              <a:rPr lang="fr-FR"/>
              <a:t>        },</a:t>
            </a:r>
            <a:endParaRPr/>
          </a:p>
          <a:p>
            <a:pPr marL="0" lvl="0" indent="0" algn="l" rtl="0">
              <a:spcBef>
                <a:spcPts val="0"/>
              </a:spcBef>
              <a:spcAft>
                <a:spcPts val="0"/>
              </a:spcAft>
              <a:buNone/>
            </a:pPr>
            <a:r>
              <a:rPr lang="fr-FR"/>
              <a:t>  "details": {"JobDetail": [],</a:t>
            </a:r>
            <a:endParaRPr/>
          </a:p>
          <a:p>
            <a:pPr marL="0" lvl="0" indent="0" algn="l" rtl="0">
              <a:spcBef>
                <a:spcPts val="0"/>
              </a:spcBef>
              <a:spcAft>
                <a:spcPts val="0"/>
              </a:spcAft>
              <a:buNone/>
            </a:pPr>
            <a:r>
              <a:rPr lang="fr-FR"/>
              <a:t>            "TypeContract": [],</a:t>
            </a:r>
            <a:endParaRPr/>
          </a:p>
          <a:p>
            <a:pPr marL="0" lvl="0" indent="0" algn="l" rtl="0">
              <a:spcBef>
                <a:spcPts val="0"/>
              </a:spcBef>
              <a:spcAft>
                <a:spcPts val="0"/>
              </a:spcAft>
              <a:buNone/>
            </a:pPr>
            <a:r>
              <a:rPr lang="fr-FR"/>
              <a:t>            "Salary": [],</a:t>
            </a:r>
            <a:endParaRPr/>
          </a:p>
          <a:p>
            <a:pPr marL="0" lvl="0" indent="0" algn="l" rtl="0">
              <a:spcBef>
                <a:spcPts val="0"/>
              </a:spcBef>
              <a:spcAft>
                <a:spcPts val="0"/>
              </a:spcAft>
              <a:buNone/>
            </a:pPr>
            <a:r>
              <a:rPr lang="fr-FR"/>
              <a:t>            "Level": [],</a:t>
            </a:r>
            <a:endParaRPr/>
          </a:p>
          <a:p>
            <a:pPr marL="0" lvl="0" indent="0" algn="l" rtl="0">
              <a:spcBef>
                <a:spcPts val="0"/>
              </a:spcBef>
              <a:spcAft>
                <a:spcPts val="0"/>
              </a:spcAft>
              <a:buNone/>
            </a:pPr>
            <a:r>
              <a:rPr lang="fr-FR"/>
              <a:t>            "Experience": [</a:t>
            </a:r>
            <a:endParaRPr/>
          </a:p>
          <a:p>
            <a:pPr marL="0" lvl="0" indent="0" algn="l" rtl="0">
              <a:spcBef>
                <a:spcPts val="0"/>
              </a:spcBef>
              <a:spcAft>
                <a:spcPts val="0"/>
              </a:spcAft>
              <a:buNone/>
            </a:pPr>
            <a:r>
              <a:rPr lang="fr-FR"/>
              <a:t>                "2 ans"</a:t>
            </a:r>
            <a:endParaRPr/>
          </a:p>
          <a:p>
            <a:pPr marL="0" lvl="0" indent="0" algn="l" rtl="0">
              <a:spcBef>
                <a:spcPts val="0"/>
              </a:spcBef>
              <a:spcAft>
                <a:spcPts val="0"/>
              </a:spcAft>
              <a:buNone/>
            </a:pPr>
            <a:r>
              <a:rPr lang="fr-FR"/>
              <a:t>            ]}</a:t>
            </a:r>
            <a:endParaRPr/>
          </a:p>
          <a:p>
            <a:pPr marL="0" lvl="0" indent="0" algn="l" rtl="0">
              <a:spcBef>
                <a:spcPts val="0"/>
              </a:spcBef>
              <a:spcAft>
                <a:spcPts val="0"/>
              </a:spcAft>
              <a:buNone/>
            </a:pPr>
            <a:r>
              <a:rPr lang="fr-FR"/>
              <a:t>}</a:t>
            </a:r>
            <a:endParaRPr/>
          </a:p>
        </p:txBody>
      </p:sp>
      <p:sp>
        <p:nvSpPr>
          <p:cNvPr id="325" name="Google Shape;325;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1" name="Google Shape;331;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J’ai laisse Kibana dans la présentation pour montrer que nous l’avons utilisé dans le projet, même si par la suite nous avons substitué à cette solution par une API Dash.</a:t>
            </a:r>
            <a:endParaRPr/>
          </a:p>
        </p:txBody>
      </p:sp>
      <p:sp>
        <p:nvSpPr>
          <p:cNvPr id="332" name="Google Shape;332;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fr-FR" sz="1200"/>
              <a:t>Réseaux</a:t>
            </a:r>
            <a:r>
              <a:rPr lang="fr-FR" sz="1200">
                <a:solidFill>
                  <a:srgbClr val="3F3F3F"/>
                </a:solidFill>
              </a:rPr>
              <a:t> </a:t>
            </a:r>
            <a:r>
              <a:rPr lang="fr-FR" sz="1200"/>
              <a:t>airflow-net et es-net </a:t>
            </a:r>
            <a:r>
              <a:rPr lang="fr-FR" sz="1200" b="1"/>
              <a:t>connectés.</a:t>
            </a:r>
            <a:endParaRPr/>
          </a:p>
          <a:p>
            <a:pPr marL="0" lvl="0" indent="0" algn="l" rtl="0">
              <a:spcBef>
                <a:spcPts val="0"/>
              </a:spcBef>
              <a:spcAft>
                <a:spcPts val="0"/>
              </a:spcAft>
              <a:buNone/>
            </a:pPr>
            <a:endParaRPr/>
          </a:p>
        </p:txBody>
      </p:sp>
      <p:sp>
        <p:nvSpPr>
          <p:cNvPr id="366" name="Google Shape;366;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id="{DC79A6B2-3C90-F713-B45D-BDFD598A1BE2}"/>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fr-FR" sz="1200" b="0" i="0" u="none" strike="noStrike" cap="none" smtClean="0">
                <a:solidFill>
                  <a:schemeClr val="dk1"/>
                </a:solidFill>
                <a:latin typeface="Calibri"/>
                <a:ea typeface="Calibri"/>
                <a:cs typeface="Calibri"/>
                <a:sym typeface="Calibri"/>
              </a:rPr>
              <a:t>2</a:t>
            </a:fld>
            <a:endParaRPr lang="fr-F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6" name="Google Shape;386;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dirty="0"/>
              <a:t>Les données ne sont pas structurées de la même manière même au sein du même site.</a:t>
            </a:r>
            <a:endParaRPr dirty="0"/>
          </a:p>
        </p:txBody>
      </p:sp>
      <p:sp>
        <p:nvSpPr>
          <p:cNvPr id="387" name="Google Shape;387;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3" name="Google Shape;393;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21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Nous avons opté pour le scraping pour récupérer la liste des offres d’emploi, car il n’y avait pas d’APIs opérationnelles pour pourvoir récupérer les données librement depuis ces sites.</a:t>
            </a:r>
            <a:endParaRPr/>
          </a:p>
        </p:txBody>
      </p:sp>
      <p:sp>
        <p:nvSpPr>
          <p:cNvPr id="158" name="Google Shape;15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 { "id": </a:t>
            </a:r>
            <a:r>
              <a:rPr lang="fr-FR">
                <a:solidFill>
                  <a:srgbClr val="A2FCA2"/>
                </a:solidFill>
              </a:rPr>
              <a:t>"p3-L5ZABmH9GKX35lC19"</a:t>
            </a:r>
            <a:r>
              <a:rPr lang="fr-FR"/>
              <a:t>, "source": </a:t>
            </a:r>
            <a:r>
              <a:rPr lang="fr-FR">
                <a:solidFill>
                  <a:srgbClr val="A2FCA2"/>
                </a:solidFill>
              </a:rPr>
              <a:t>"welcometothejungle"</a:t>
            </a:r>
            <a:r>
              <a:rPr lang="fr-FR"/>
              <a:t>, "title": </a:t>
            </a:r>
            <a:r>
              <a:rPr lang="fr-FR">
                <a:solidFill>
                  <a:srgbClr val="A2FCA2"/>
                </a:solidFill>
              </a:rPr>
              <a:t>"data engineer"</a:t>
            </a:r>
            <a:r>
              <a:rPr lang="fr-FR"/>
              <a:t>, "company": </a:t>
            </a:r>
            <a:r>
              <a:rPr lang="fr-FR">
                <a:solidFill>
                  <a:srgbClr val="A2FCA2"/>
                </a:solidFill>
              </a:rPr>
              <a:t>"MP DATA"</a:t>
            </a:r>
            <a:r>
              <a:rPr lang="fr-FR"/>
              <a:t>, "location": </a:t>
            </a:r>
            <a:r>
              <a:rPr lang="fr-FR">
                <a:solidFill>
                  <a:srgbClr val="A2FCA2"/>
                </a:solidFill>
              </a:rPr>
              <a:t>"Boulogne-Billancourt"</a:t>
            </a:r>
            <a:r>
              <a:rPr lang="fr-FR"/>
              <a:t>, "link": </a:t>
            </a:r>
            <a:r>
              <a:rPr lang="fr-FR">
                <a:solidFill>
                  <a:srgbClr val="A2FCA2"/>
                </a:solidFill>
              </a:rPr>
              <a:t>"https://www.welcometothejungle.com/fr/companies/mp-data/jobs/data-engineer-h-f-2-ans-xp_boulogne-billancourt?q=47cca7b570af031a4e639166fc0eb10b&amp;o=0d00b82b-efb3-45c5-b7eb-22cf0c1ccd27"</a:t>
            </a:r>
            <a:r>
              <a:rPr lang="fr-FR"/>
              <a:t>, "description": </a:t>
            </a:r>
            <a:r>
              <a:rPr lang="fr-FR">
                <a:solidFill>
                  <a:srgbClr val="A2FCA2"/>
                </a:solidFill>
              </a:rPr>
              <a:t>"Descriptif du posteEn tant que Data Engineer, vous maîtrisez :Les langages de programmation tels que Python, C/C++, Java, RustLes outils et frameworks tels que Spark, Kafka, Django, FlaskLes plateformes cloud telles que AWS, GCP, AzureLes technologies de stockage comme Snowflake, S3, GCS, Azure BlobLes bases de données SQL et NoSQL comme Postgres, MongoDBLes pratiques de CI/CD et les outils associés comme Git Lab"</a:t>
            </a:r>
            <a:r>
              <a:rPr lang="fr-FR"/>
              <a:t>, "skills": { "ProgLanguage": [ </a:t>
            </a:r>
            <a:r>
              <a:rPr lang="fr-FR">
                <a:solidFill>
                  <a:srgbClr val="A2FCA2"/>
                </a:solidFill>
              </a:rPr>
              <a:t>"Java"</a:t>
            </a:r>
            <a:r>
              <a:rPr lang="fr-FR"/>
              <a:t>, </a:t>
            </a:r>
            <a:r>
              <a:rPr lang="fr-FR">
                <a:solidFill>
                  <a:srgbClr val="A2FCA2"/>
                </a:solidFill>
              </a:rPr>
              <a:t>"Python"</a:t>
            </a:r>
            <a:r>
              <a:rPr lang="fr-FR"/>
              <a:t> ], "DataBase": [ </a:t>
            </a:r>
            <a:r>
              <a:rPr lang="fr-FR">
                <a:solidFill>
                  <a:srgbClr val="A2FCA2"/>
                </a:solidFill>
              </a:rPr>
              <a:t>"SQL"</a:t>
            </a:r>
            <a:r>
              <a:rPr lang="fr-FR"/>
              <a:t>, </a:t>
            </a:r>
            <a:r>
              <a:rPr lang="fr-FR">
                <a:solidFill>
                  <a:srgbClr val="A2FCA2"/>
                </a:solidFill>
              </a:rPr>
              <a:t>"NoSQL"</a:t>
            </a:r>
            <a:r>
              <a:rPr lang="fr-FR"/>
              <a:t> ], "BigData": [ </a:t>
            </a:r>
            <a:r>
              <a:rPr lang="fr-FR">
                <a:solidFill>
                  <a:srgbClr val="A2FCA2"/>
                </a:solidFill>
              </a:rPr>
              <a:t>"Spark"</a:t>
            </a:r>
            <a:r>
              <a:rPr lang="fr-FR"/>
              <a:t> ], "CloudComputing": [ </a:t>
            </a:r>
            <a:r>
              <a:rPr lang="fr-FR">
                <a:solidFill>
                  <a:srgbClr val="A2FCA2"/>
                </a:solidFill>
              </a:rPr>
              <a:t>"GCP"</a:t>
            </a:r>
            <a:r>
              <a:rPr lang="fr-FR"/>
              <a:t>, </a:t>
            </a:r>
            <a:r>
              <a:rPr lang="fr-FR">
                <a:solidFill>
                  <a:srgbClr val="A2FCA2"/>
                </a:solidFill>
              </a:rPr>
              <a:t>"AWS"</a:t>
            </a:r>
            <a:r>
              <a:rPr lang="fr-FR"/>
              <a:t>, </a:t>
            </a:r>
            <a:r>
              <a:rPr lang="fr-FR">
                <a:solidFill>
                  <a:srgbClr val="A2FCA2"/>
                </a:solidFill>
              </a:rPr>
              <a:t>"Azure"</a:t>
            </a:r>
            <a:r>
              <a:rPr lang="fr-FR"/>
              <a:t> ], "DevTools": [ </a:t>
            </a:r>
            <a:r>
              <a:rPr lang="fr-FR">
                <a:solidFill>
                  <a:srgbClr val="A2FCA2"/>
                </a:solidFill>
              </a:rPr>
              <a:t>"Git"</a:t>
            </a:r>
            <a:r>
              <a:rPr lang="fr-FR"/>
              <a:t> ], "DBMS": [ </a:t>
            </a:r>
            <a:r>
              <a:rPr lang="fr-FR">
                <a:solidFill>
                  <a:srgbClr val="A2FCA2"/>
                </a:solidFill>
              </a:rPr>
              <a:t>"Snowflake"</a:t>
            </a:r>
            <a:r>
              <a:rPr lang="fr-FR"/>
              <a:t> ], "Other": [ </a:t>
            </a:r>
            <a:r>
              <a:rPr lang="fr-FR">
                <a:solidFill>
                  <a:srgbClr val="A2FCA2"/>
                </a:solidFill>
              </a:rPr>
              <a:t>"Cloud"</a:t>
            </a:r>
            <a:r>
              <a:rPr lang="fr-FR"/>
              <a:t>, </a:t>
            </a:r>
            <a:r>
              <a:rPr lang="fr-FR">
                <a:solidFill>
                  <a:srgbClr val="A2FCA2"/>
                </a:solidFill>
              </a:rPr>
              <a:t>"CI/CD"</a:t>
            </a:r>
            <a:r>
              <a:rPr lang="fr-FR"/>
              <a:t> ] }, "details": { "TypeContract": </a:t>
            </a:r>
            <a:r>
              <a:rPr lang="fr-FR">
                <a:solidFill>
                  <a:srgbClr val="A2FCA2"/>
                </a:solidFill>
              </a:rPr>
              <a:t>"CDI"</a:t>
            </a:r>
            <a:r>
              <a:rPr lang="fr-FR"/>
              <a:t>, "Salary": </a:t>
            </a:r>
            <a:r>
              <a:rPr lang="fr-FR">
                <a:solidFill>
                  <a:srgbClr val="A2FCA2"/>
                </a:solidFill>
              </a:rPr>
              <a:t>"Non spécifié"</a:t>
            </a:r>
            <a:r>
              <a:rPr lang="fr-FR"/>
              <a:t>, "Level": </a:t>
            </a:r>
            <a:r>
              <a:rPr lang="fr-FR">
                <a:solidFill>
                  <a:srgbClr val="FCC28C"/>
                </a:solidFill>
              </a:rPr>
              <a:t>null</a:t>
            </a:r>
            <a:r>
              <a:rPr lang="fr-FR"/>
              <a:t>, "Experience": </a:t>
            </a:r>
            <a:r>
              <a:rPr lang="fr-FR">
                <a:solidFill>
                  <a:srgbClr val="FCC28C"/>
                </a:solidFill>
              </a:rPr>
              <a:t>null</a:t>
            </a:r>
            <a:r>
              <a:rPr lang="fr-FR"/>
              <a:t> } } ]</a:t>
            </a:r>
            <a:endParaRPr/>
          </a:p>
        </p:txBody>
      </p:sp>
      <p:sp>
        <p:nvSpPr>
          <p:cNvPr id="178" name="Google Shape;1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Elasticsearch est généralement mieux adapté pour la recherche de mots-clés dans le texte, car il est spécialement conçu pour les recherches full-text avec des fonctionnalités avancées comme l'analyse, </a:t>
            </a:r>
            <a:endParaRPr/>
          </a:p>
          <a:p>
            <a:pPr marL="0" lvl="0" indent="0" algn="l" rtl="0">
              <a:spcBef>
                <a:spcPts val="0"/>
              </a:spcBef>
              <a:spcAft>
                <a:spcPts val="0"/>
              </a:spcAft>
              <a:buNone/>
            </a:pPr>
            <a:r>
              <a:rPr lang="fr-FR"/>
              <a:t>la pertinence, le scoring, et les recherches en temps réel. MongoDB peut le faire, mais Elasticsearch offre de meilleures performances et plus de fonctionnalités pour les recherches textuelles complexes.</a:t>
            </a:r>
            <a:endParaRPr/>
          </a:p>
        </p:txBody>
      </p:sp>
      <p:sp>
        <p:nvSpPr>
          <p:cNvPr id="186" name="Google Shape;18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Elasticsearch est généralement mieux adapté pour la recherche de mots-clés dans le texte, car il est spécialement conçu pour les recherches full-text avec des fonctionnalités avancées comme l'analyse, </a:t>
            </a:r>
            <a:endParaRPr/>
          </a:p>
          <a:p>
            <a:pPr marL="0" lvl="0" indent="0" algn="l" rtl="0">
              <a:spcBef>
                <a:spcPts val="0"/>
              </a:spcBef>
              <a:spcAft>
                <a:spcPts val="0"/>
              </a:spcAft>
              <a:buNone/>
            </a:pPr>
            <a:r>
              <a:rPr lang="fr-FR"/>
              <a:t>la pertinence, le scoring, et les recherches en temps réel. MongoDB peut le faire, mais Elasticsearch offre de meilleures performances et plus de fonctionnalités pour les recherches textuelles complexes.</a:t>
            </a:r>
            <a:endParaRPr/>
          </a:p>
          <a:p>
            <a:pPr marL="0" lvl="0" indent="0" algn="l" rtl="0">
              <a:spcBef>
                <a:spcPts val="0"/>
              </a:spcBef>
              <a:spcAft>
                <a:spcPts val="0"/>
              </a:spcAft>
              <a:buNone/>
            </a:pPr>
            <a:endParaRPr/>
          </a:p>
        </p:txBody>
      </p:sp>
      <p:sp>
        <p:nvSpPr>
          <p:cNvPr id="194" name="Google Shape;19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Au début nous avons choisi Kibana pour visualiser les données mais après utilisation nous nous somme rendu compte que ce n’était pas pratique car:</a:t>
            </a:r>
            <a:endParaRPr/>
          </a:p>
          <a:p>
            <a:pPr marL="0" lvl="0" indent="0" algn="l" rtl="0">
              <a:spcBef>
                <a:spcPts val="0"/>
              </a:spcBef>
              <a:spcAft>
                <a:spcPts val="0"/>
              </a:spcAft>
              <a:buNone/>
            </a:pPr>
            <a:r>
              <a:rPr lang="fr-FR"/>
              <a:t>1- Il n’est impossible de créer des graphiques avec des requêtes personnalisés.</a:t>
            </a:r>
            <a:endParaRPr/>
          </a:p>
          <a:p>
            <a:pPr marL="0" lvl="0" indent="0" algn="l" rtl="0">
              <a:spcBef>
                <a:spcPts val="0"/>
              </a:spcBef>
              <a:spcAft>
                <a:spcPts val="0"/>
              </a:spcAft>
              <a:buNone/>
            </a:pPr>
            <a:r>
              <a:rPr lang="fr-FR"/>
              <a:t>2- Nous n’avons pas réussi à exporter les Dashboard créés.</a:t>
            </a:r>
            <a:endParaRPr/>
          </a:p>
        </p:txBody>
      </p:sp>
      <p:sp>
        <p:nvSpPr>
          <p:cNvPr id="249" name="Google Shape;249;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Au début nous avons choisi Kibana pour visualiser les données mais après utilisation nous nous somme rendu compte que ce n’était pas pratique car:</a:t>
            </a:r>
            <a:endParaRPr/>
          </a:p>
          <a:p>
            <a:pPr marL="0" lvl="0" indent="0" algn="l" rtl="0">
              <a:spcBef>
                <a:spcPts val="0"/>
              </a:spcBef>
              <a:spcAft>
                <a:spcPts val="0"/>
              </a:spcAft>
              <a:buNone/>
            </a:pPr>
            <a:r>
              <a:rPr lang="fr-FR"/>
              <a:t>1- Il est impossible de créer des graphiques avec des requêtes personnalisés.</a:t>
            </a:r>
            <a:endParaRPr/>
          </a:p>
          <a:p>
            <a:pPr marL="0" lvl="0" indent="0" algn="l" rtl="0">
              <a:spcBef>
                <a:spcPts val="0"/>
              </a:spcBef>
              <a:spcAft>
                <a:spcPts val="0"/>
              </a:spcAft>
              <a:buNone/>
            </a:pPr>
            <a:r>
              <a:rPr lang="fr-FR"/>
              <a:t>2- Nous n’avons pas réussi à exporter les Dashboard créés.</a:t>
            </a:r>
            <a:endParaRPr/>
          </a:p>
        </p:txBody>
      </p:sp>
      <p:sp>
        <p:nvSpPr>
          <p:cNvPr id="257" name="Google Shape;25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2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32"/>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2"/>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7" name="Google Shape;97;p3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sp>
        <p:nvSpPr>
          <p:cNvPr id="101" name="Google Shape;101;p33"/>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3"/>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3" name="Google Shape;103;p33"/>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4" name="Google Shape;104;p3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3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
        <p:nvSpPr>
          <p:cNvPr id="107" name="Google Shape;107;p33"/>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8000">
                <a:solidFill>
                  <a:srgbClr val="9EDFF5"/>
                </a:solidFill>
                <a:latin typeface="Arial"/>
                <a:ea typeface="Arial"/>
                <a:cs typeface="Arial"/>
                <a:sym typeface="Arial"/>
              </a:rPr>
              <a:t>“</a:t>
            </a:r>
            <a:endParaRPr/>
          </a:p>
        </p:txBody>
      </p:sp>
      <p:sp>
        <p:nvSpPr>
          <p:cNvPr id="108" name="Google Shape;108;p33"/>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8000">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34"/>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34"/>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2" name="Google Shape;112;p3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3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35"/>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8" name="Google Shape;118;p3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9" name="Google Shape;119;p3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
        <p:nvSpPr>
          <p:cNvPr id="122" name="Google Shape;122;p35"/>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8000">
                <a:solidFill>
                  <a:srgbClr val="9EDFF5"/>
                </a:solidFill>
                <a:latin typeface="Arial"/>
                <a:ea typeface="Arial"/>
                <a:cs typeface="Arial"/>
                <a:sym typeface="Arial"/>
              </a:rPr>
              <a:t>“</a:t>
            </a:r>
            <a:endParaRPr/>
          </a:p>
        </p:txBody>
      </p:sp>
      <p:sp>
        <p:nvSpPr>
          <p:cNvPr id="123" name="Google Shape;123;p35"/>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8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Google Shape;125;p36"/>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36"/>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7" name="Google Shape;127;p36"/>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8" name="Google Shape;128;p3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3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7"/>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3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3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38"/>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38"/>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3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24"/>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4"/>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33" name="Google Shape;33;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2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5"/>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9" name="Google Shape;39;p2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5"/>
          <p:cNvSpPr txBox="1">
            <a:spLocks noGrp="1"/>
          </p:cNvSpPr>
          <p:nvPr>
            <p:ph type="sldNum" idx="12"/>
          </p:nvPr>
        </p:nvSpPr>
        <p:spPr>
          <a:xfrm>
            <a:off x="8244435" y="6041360"/>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b="1">
                <a:solidFill>
                  <a:schemeClr val="tx1"/>
                </a:solidFill>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fr-FR" smtClean="0"/>
              <a:pPr/>
              <a:t>‹#›</a:t>
            </a:fld>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2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47"/>
        <p:cNvGrpSpPr/>
        <p:nvPr/>
      </p:nvGrpSpPr>
      <p:grpSpPr>
        <a:xfrm>
          <a:off x="0" y="0"/>
          <a:ext cx="0" cy="0"/>
          <a:chOff x="0" y="0"/>
          <a:chExt cx="0" cy="0"/>
        </a:xfrm>
      </p:grpSpPr>
      <p:grpSp>
        <p:nvGrpSpPr>
          <p:cNvPr id="48" name="Google Shape;48;p27"/>
          <p:cNvGrpSpPr/>
          <p:nvPr/>
        </p:nvGrpSpPr>
        <p:grpSpPr>
          <a:xfrm>
            <a:off x="0" y="-8467"/>
            <a:ext cx="12192000" cy="6866467"/>
            <a:chOff x="0" y="-8467"/>
            <a:chExt cx="12192000" cy="6866467"/>
          </a:xfrm>
        </p:grpSpPr>
        <p:sp>
          <p:nvSpPr>
            <p:cNvPr id="49" name="Google Shape;49;p27"/>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50" name="Google Shape;50;p27"/>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51" name="Google Shape;51;p27"/>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52" name="Google Shape;52;p27"/>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53" name="Google Shape;53;p27"/>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4" name="Google Shape;54;p27"/>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7"/>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56" name="Google Shape;56;p27"/>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57" name="Google Shape;57;p27"/>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58" name="Google Shape;58;p27"/>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27"/>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7"/>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61" name="Google Shape;61;p2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4"/>
        <p:cNvGrpSpPr/>
        <p:nvPr/>
      </p:nvGrpSpPr>
      <p:grpSpPr>
        <a:xfrm>
          <a:off x="0" y="0"/>
          <a:ext cx="0" cy="0"/>
          <a:chOff x="0" y="0"/>
          <a:chExt cx="0" cy="0"/>
        </a:xfrm>
      </p:grpSpPr>
      <p:sp>
        <p:nvSpPr>
          <p:cNvPr id="65" name="Google Shape;65;p2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7" name="Google Shape;67;p28"/>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8" name="Google Shape;68;p2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2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9"/>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4" name="Google Shape;74;p29"/>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5" name="Google Shape;75;p29"/>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6" name="Google Shape;76;p29"/>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7" name="Google Shape;77;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30"/>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0"/>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3" name="Google Shape;83;p30"/>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4" name="Google Shape;84;p3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31"/>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1"/>
          <p:cNvSpPr>
            <a:spLocks noGrp="1"/>
          </p:cNvSpPr>
          <p:nvPr>
            <p:ph type="pic" idx="2"/>
          </p:nvPr>
        </p:nvSpPr>
        <p:spPr>
          <a:xfrm>
            <a:off x="677334" y="609600"/>
            <a:ext cx="8596668" cy="3845718"/>
          </a:xfrm>
          <a:prstGeom prst="rect">
            <a:avLst/>
          </a:prstGeom>
          <a:noFill/>
          <a:ln>
            <a:noFill/>
          </a:ln>
        </p:spPr>
      </p:sp>
      <p:sp>
        <p:nvSpPr>
          <p:cNvPr id="90" name="Google Shape;90;p31"/>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3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
        <p:nvSpPr>
          <p:cNvPr id="93" name="Google Shape;93;p3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22"/>
          <p:cNvGrpSpPr/>
          <p:nvPr/>
        </p:nvGrpSpPr>
        <p:grpSpPr>
          <a:xfrm>
            <a:off x="0" y="-8467"/>
            <a:ext cx="12192000" cy="6866467"/>
            <a:chOff x="0" y="-8467"/>
            <a:chExt cx="12192000" cy="6866467"/>
          </a:xfrm>
        </p:grpSpPr>
        <p:cxnSp>
          <p:nvCxnSpPr>
            <p:cNvPr id="11" name="Google Shape;11;p22"/>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2" name="Google Shape;12;p22"/>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3" name="Google Shape;13;p2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2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22"/>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2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2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22"/>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2"/>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2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2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fr-F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1"/>
          <p:cNvPicPr preferRelativeResize="0"/>
          <p:nvPr/>
        </p:nvPicPr>
        <p:blipFill rotWithShape="1">
          <a:blip r:embed="rId3">
            <a:alphaModFix/>
          </a:blip>
          <a:srcRect/>
          <a:stretch/>
        </p:blipFill>
        <p:spPr>
          <a:xfrm>
            <a:off x="1499784" y="1138518"/>
            <a:ext cx="7303557" cy="4114800"/>
          </a:xfrm>
          <a:prstGeom prst="rect">
            <a:avLst/>
          </a:prstGeom>
          <a:noFill/>
          <a:ln>
            <a:noFill/>
          </a:ln>
        </p:spPr>
      </p:pic>
      <p:sp>
        <p:nvSpPr>
          <p:cNvPr id="148" name="Google Shape;148;p1"/>
          <p:cNvSpPr txBox="1"/>
          <p:nvPr/>
        </p:nvSpPr>
        <p:spPr>
          <a:xfrm>
            <a:off x="4089114" y="769186"/>
            <a:ext cx="184934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0" i="0" u="none" strike="noStrike" cap="none">
                <a:solidFill>
                  <a:schemeClr val="dk1"/>
                </a:solidFill>
                <a:latin typeface="Trebuchet MS"/>
                <a:ea typeface="Trebuchet MS"/>
                <a:cs typeface="Trebuchet MS"/>
                <a:sym typeface="Trebuchet MS"/>
              </a:rPr>
              <a:t>Le 26/08/2024</a:t>
            </a:r>
            <a:endParaRPr sz="1800">
              <a:solidFill>
                <a:schemeClr val="dk1"/>
              </a:solidFill>
              <a:latin typeface="Trebuchet MS"/>
              <a:ea typeface="Trebuchet MS"/>
              <a:cs typeface="Trebuchet MS"/>
              <a:sym typeface="Trebuchet MS"/>
            </a:endParaRPr>
          </a:p>
        </p:txBody>
      </p:sp>
      <p:sp>
        <p:nvSpPr>
          <p:cNvPr id="2" name="TextBox 1">
            <a:extLst>
              <a:ext uri="{FF2B5EF4-FFF2-40B4-BE49-F238E27FC236}">
                <a16:creationId xmlns:a16="http://schemas.microsoft.com/office/drawing/2014/main" id="{DB01635F-A7FA-FA78-4B5A-F3FD57260F83}"/>
              </a:ext>
            </a:extLst>
          </p:cNvPr>
          <p:cNvSpPr txBox="1"/>
          <p:nvPr/>
        </p:nvSpPr>
        <p:spPr>
          <a:xfrm>
            <a:off x="1499784" y="5450541"/>
            <a:ext cx="3538381" cy="1169551"/>
          </a:xfrm>
          <a:prstGeom prst="rect">
            <a:avLst/>
          </a:prstGeom>
          <a:noFill/>
        </p:spPr>
        <p:txBody>
          <a:bodyPr wrap="square" rtlCol="0">
            <a:spAutoFit/>
          </a:bodyPr>
          <a:lstStyle/>
          <a:p>
            <a:r>
              <a:rPr lang="fr-FR" dirty="0"/>
              <a:t>Réalisé par</a:t>
            </a:r>
            <a:r>
              <a:rPr lang="en-US" dirty="0"/>
              <a:t>:</a:t>
            </a:r>
          </a:p>
          <a:p>
            <a:pPr marL="285750" indent="-285750">
              <a:buFont typeface="Arial" panose="020B0604020202020204" pitchFamily="34" charset="0"/>
              <a:buChar char="•"/>
            </a:pPr>
            <a:r>
              <a:rPr lang="en-US" dirty="0"/>
              <a:t>Said CHAHET</a:t>
            </a:r>
          </a:p>
          <a:p>
            <a:pPr marL="285750" indent="-285750">
              <a:buFont typeface="Arial" panose="020B0604020202020204" pitchFamily="34" charset="0"/>
              <a:buChar char="•"/>
            </a:pPr>
            <a:r>
              <a:rPr lang="en-US" dirty="0"/>
              <a:t>Mohamed GASSAMA</a:t>
            </a:r>
          </a:p>
          <a:p>
            <a:pPr marL="285750" indent="-285750">
              <a:buFont typeface="Arial" panose="020B0604020202020204" pitchFamily="34" charset="0"/>
              <a:buChar char="•"/>
            </a:pPr>
            <a:r>
              <a:rPr lang="en-US" dirty="0"/>
              <a:t>Xavier CUNIBERTI</a:t>
            </a:r>
          </a:p>
          <a:p>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fr-FR"/>
              <a:t>Visualisation des données avec l'API Dash</a:t>
            </a:r>
            <a:endParaRPr/>
          </a:p>
        </p:txBody>
      </p:sp>
      <p:pic>
        <p:nvPicPr>
          <p:cNvPr id="267" name="Google Shape;267;p10"/>
          <p:cNvPicPr preferRelativeResize="0">
            <a:picLocks noGrp="1"/>
          </p:cNvPicPr>
          <p:nvPr>
            <p:ph type="body" idx="1"/>
          </p:nvPr>
        </p:nvPicPr>
        <p:blipFill rotWithShape="1">
          <a:blip r:embed="rId3">
            <a:alphaModFix/>
          </a:blip>
          <a:srcRect/>
          <a:stretch/>
        </p:blipFill>
        <p:spPr>
          <a:xfrm>
            <a:off x="2147299" y="1633592"/>
            <a:ext cx="5369123" cy="48494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fr-FR"/>
              <a:t>Visualisation des données avec l'API Dash</a:t>
            </a:r>
            <a:endParaRPr/>
          </a:p>
        </p:txBody>
      </p:sp>
      <p:pic>
        <p:nvPicPr>
          <p:cNvPr id="274" name="Google Shape;274;p11"/>
          <p:cNvPicPr preferRelativeResize="0">
            <a:picLocks noGrp="1"/>
          </p:cNvPicPr>
          <p:nvPr>
            <p:ph type="body" idx="1"/>
          </p:nvPr>
        </p:nvPicPr>
        <p:blipFill rotWithShape="1">
          <a:blip r:embed="rId3">
            <a:alphaModFix/>
          </a:blip>
          <a:srcRect/>
          <a:stretch/>
        </p:blipFill>
        <p:spPr>
          <a:xfrm>
            <a:off x="2147299" y="1633592"/>
            <a:ext cx="5369123" cy="48494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fr-FR"/>
              <a:t>Visualisation des données avec l'API Dash</a:t>
            </a:r>
            <a:endParaRPr/>
          </a:p>
        </p:txBody>
      </p:sp>
      <p:pic>
        <p:nvPicPr>
          <p:cNvPr id="281" name="Google Shape;281;p12"/>
          <p:cNvPicPr preferRelativeResize="0">
            <a:picLocks noGrp="1"/>
          </p:cNvPicPr>
          <p:nvPr>
            <p:ph type="body" idx="1"/>
          </p:nvPr>
        </p:nvPicPr>
        <p:blipFill rotWithShape="1">
          <a:blip r:embed="rId3">
            <a:alphaModFix/>
          </a:blip>
          <a:srcRect/>
          <a:stretch/>
        </p:blipFill>
        <p:spPr>
          <a:xfrm>
            <a:off x="2147299" y="1633592"/>
            <a:ext cx="5369123" cy="48494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3"/>
          <p:cNvSpPr txBox="1">
            <a:spLocks noGrp="1"/>
          </p:cNvSpPr>
          <p:nvPr>
            <p:ph type="title"/>
          </p:nvPr>
        </p:nvSpPr>
        <p:spPr>
          <a:xfrm>
            <a:off x="677334" y="609600"/>
            <a:ext cx="8713246" cy="1137007"/>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fr-FR"/>
              <a:t>Création d’une API avec FastAPI pour l'interaction avec Elasticsearch.</a:t>
            </a:r>
            <a:br>
              <a:rPr lang="fr-FR"/>
            </a:br>
            <a:endParaRPr/>
          </a:p>
        </p:txBody>
      </p:sp>
      <p:sp>
        <p:nvSpPr>
          <p:cNvPr id="288" name="Google Shape;288;p13"/>
          <p:cNvSpPr txBox="1">
            <a:spLocks noGrp="1"/>
          </p:cNvSpPr>
          <p:nvPr>
            <p:ph type="body" idx="1"/>
          </p:nvPr>
        </p:nvSpPr>
        <p:spPr>
          <a:xfrm>
            <a:off x="677334" y="1900719"/>
            <a:ext cx="8596668" cy="479803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fr-FR"/>
              <a:t>Création d’une API avec FastAPI pour interagir avec Elasticsearch.</a:t>
            </a:r>
            <a:endParaRPr/>
          </a:p>
          <a:p>
            <a:pPr marL="342900" lvl="0" indent="-342900" algn="l" rtl="0">
              <a:spcBef>
                <a:spcPts val="1000"/>
              </a:spcBef>
              <a:spcAft>
                <a:spcPts val="0"/>
              </a:spcAft>
              <a:buSzPts val="1440"/>
              <a:buChar char="►"/>
            </a:pPr>
            <a:r>
              <a:rPr lang="fr-FR"/>
              <a:t>Architecture de l’API:</a:t>
            </a:r>
            <a:endParaRPr/>
          </a:p>
          <a:p>
            <a:pPr marL="0" lvl="0" indent="0" algn="l" rtl="0">
              <a:spcBef>
                <a:spcPts val="1000"/>
              </a:spcBef>
              <a:spcAft>
                <a:spcPts val="0"/>
              </a:spcAft>
              <a:buSzPts val="1440"/>
              <a:buNone/>
            </a:pPr>
            <a:endParaRPr/>
          </a:p>
          <a:p>
            <a:pPr marL="0" lvl="0" indent="0" algn="l" rtl="0">
              <a:spcBef>
                <a:spcPts val="1000"/>
              </a:spcBef>
              <a:spcAft>
                <a:spcPts val="0"/>
              </a:spcAft>
              <a:buSzPts val="1440"/>
              <a:buNone/>
            </a:pPr>
            <a:endParaRPr/>
          </a:p>
          <a:p>
            <a:pPr marL="0" lvl="0" indent="0" algn="l" rtl="0">
              <a:spcBef>
                <a:spcPts val="1000"/>
              </a:spcBef>
              <a:spcAft>
                <a:spcPts val="0"/>
              </a:spcAft>
              <a:buSzPts val="1440"/>
              <a:buNone/>
            </a:pPr>
            <a:endParaRPr/>
          </a:p>
          <a:p>
            <a:pPr marL="0" lvl="0" indent="0" algn="l" rtl="0">
              <a:spcBef>
                <a:spcPts val="1000"/>
              </a:spcBef>
              <a:spcAft>
                <a:spcPts val="0"/>
              </a:spcAft>
              <a:buSzPts val="1440"/>
              <a:buNone/>
            </a:pPr>
            <a:endParaRPr/>
          </a:p>
          <a:p>
            <a:pPr marL="0" lvl="0" indent="0" algn="l" rtl="0">
              <a:spcBef>
                <a:spcPts val="1000"/>
              </a:spcBef>
              <a:spcAft>
                <a:spcPts val="0"/>
              </a:spcAft>
              <a:buSzPts val="1440"/>
              <a:buNone/>
            </a:pPr>
            <a:endParaRPr/>
          </a:p>
        </p:txBody>
      </p:sp>
      <p:pic>
        <p:nvPicPr>
          <p:cNvPr id="289" name="Google Shape;289;p13"/>
          <p:cNvPicPr preferRelativeResize="0"/>
          <p:nvPr/>
        </p:nvPicPr>
        <p:blipFill rotWithShape="1">
          <a:blip r:embed="rId3">
            <a:alphaModFix/>
          </a:blip>
          <a:srcRect/>
          <a:stretch/>
        </p:blipFill>
        <p:spPr>
          <a:xfrm>
            <a:off x="3493022" y="2566834"/>
            <a:ext cx="1901047" cy="20942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4"/>
          <p:cNvSpPr txBox="1">
            <a:spLocks noGrp="1"/>
          </p:cNvSpPr>
          <p:nvPr>
            <p:ph type="title"/>
          </p:nvPr>
        </p:nvSpPr>
        <p:spPr>
          <a:xfrm>
            <a:off x="528900" y="609600"/>
            <a:ext cx="8861700" cy="11370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fr-FR"/>
              <a:t>Création d’une API avec FastAPI pour l'interaction avec Elasticsearch.</a:t>
            </a:r>
            <a:br>
              <a:rPr lang="fr-FR"/>
            </a:br>
            <a:endParaRPr/>
          </a:p>
        </p:txBody>
      </p:sp>
      <p:sp>
        <p:nvSpPr>
          <p:cNvPr id="296" name="Google Shape;296;p14"/>
          <p:cNvSpPr txBox="1">
            <a:spLocks noGrp="1"/>
          </p:cNvSpPr>
          <p:nvPr>
            <p:ph type="body" idx="1"/>
          </p:nvPr>
        </p:nvSpPr>
        <p:spPr>
          <a:xfrm>
            <a:off x="609525" y="1900725"/>
            <a:ext cx="9019200" cy="4797900"/>
          </a:xfrm>
          <a:prstGeom prst="rect">
            <a:avLst/>
          </a:prstGeom>
          <a:noFill/>
          <a:ln>
            <a:noFill/>
          </a:ln>
        </p:spPr>
        <p:txBody>
          <a:bodyPr spcFirstLastPara="1" wrap="square" lIns="91425" tIns="45700" rIns="91425" bIns="45700" anchor="t" anchorCtr="0">
            <a:noAutofit/>
          </a:bodyPr>
          <a:lstStyle/>
          <a:p>
            <a:pPr marL="342900" lvl="0" indent="-365760" algn="l" rtl="0">
              <a:lnSpc>
                <a:spcPct val="115000"/>
              </a:lnSpc>
              <a:spcBef>
                <a:spcPts val="0"/>
              </a:spcBef>
              <a:spcAft>
                <a:spcPts val="0"/>
              </a:spcAft>
              <a:buSzPts val="1800"/>
              <a:buChar char="►"/>
            </a:pPr>
            <a:r>
              <a:rPr lang="fr-FR"/>
              <a:t>L’API contient les fonctionnalités principales suivantes :</a:t>
            </a:r>
            <a:endParaRPr/>
          </a:p>
          <a:p>
            <a:pPr marL="630000" lvl="0" indent="-360000" algn="l" rtl="0">
              <a:lnSpc>
                <a:spcPct val="115000"/>
              </a:lnSpc>
              <a:spcBef>
                <a:spcPts val="0"/>
              </a:spcBef>
              <a:spcAft>
                <a:spcPts val="0"/>
              </a:spcAft>
              <a:buNone/>
            </a:pPr>
            <a:r>
              <a:rPr lang="fr-FR"/>
              <a:t>	•	authenticate_admin : Authentification pour créer, mettre à jour, ou supprimer des offres.</a:t>
            </a:r>
            <a:endParaRPr/>
          </a:p>
          <a:p>
            <a:pPr marL="630000" lvl="0" indent="-123825" algn="l" rtl="0">
              <a:lnSpc>
                <a:spcPct val="115000"/>
              </a:lnSpc>
              <a:spcBef>
                <a:spcPts val="0"/>
              </a:spcBef>
              <a:spcAft>
                <a:spcPts val="0"/>
              </a:spcAft>
              <a:buNone/>
            </a:pPr>
            <a:r>
              <a:rPr lang="fr-FR"/>
              <a:t>	•	read_root : Vérifie si l’API fonctionne indépendamment d’Elasticsearch.</a:t>
            </a:r>
            <a:endParaRPr/>
          </a:p>
          <a:p>
            <a:pPr marL="630000" lvl="0" indent="-123825" algn="l" rtl="0">
              <a:lnSpc>
                <a:spcPct val="115000"/>
              </a:lnSpc>
              <a:spcBef>
                <a:spcPts val="0"/>
              </a:spcBef>
              <a:spcAft>
                <a:spcPts val="0"/>
              </a:spcAft>
              <a:buNone/>
            </a:pPr>
            <a:r>
              <a:rPr lang="fr-FR"/>
              <a:t>	•	get_job_offers : Récupère les offres via HTTP GET.</a:t>
            </a:r>
            <a:endParaRPr/>
          </a:p>
          <a:p>
            <a:pPr marL="630000" lvl="0" indent="-123825" algn="l" rtl="0">
              <a:lnSpc>
                <a:spcPct val="115000"/>
              </a:lnSpc>
              <a:spcBef>
                <a:spcPts val="0"/>
              </a:spcBef>
              <a:spcAft>
                <a:spcPts val="0"/>
              </a:spcAft>
              <a:buNone/>
            </a:pPr>
            <a:r>
              <a:rPr lang="fr-FR"/>
              <a:t>	•	create_job_offer : Crée une nouvelle offre dans Elasticsearch via HTTP POST.</a:t>
            </a:r>
            <a:endParaRPr/>
          </a:p>
          <a:p>
            <a:pPr marL="630000" lvl="0" indent="-123825" algn="l" rtl="0">
              <a:lnSpc>
                <a:spcPct val="115000"/>
              </a:lnSpc>
              <a:spcBef>
                <a:spcPts val="0"/>
              </a:spcBef>
              <a:spcAft>
                <a:spcPts val="0"/>
              </a:spcAft>
              <a:buNone/>
            </a:pPr>
            <a:r>
              <a:rPr lang="fr-FR"/>
              <a:t>	•	update_job_offer : Met à jour une offre existante via HTTP PUT.</a:t>
            </a:r>
            <a:endParaRPr/>
          </a:p>
          <a:p>
            <a:pPr marL="630000" lvl="0" indent="-123825" algn="l" rtl="0">
              <a:lnSpc>
                <a:spcPct val="115000"/>
              </a:lnSpc>
              <a:spcBef>
                <a:spcPts val="0"/>
              </a:spcBef>
              <a:spcAft>
                <a:spcPts val="0"/>
              </a:spcAft>
              <a:buNone/>
            </a:pPr>
            <a:r>
              <a:rPr lang="fr-FR"/>
              <a:t>	•	delete_job_offer : Supprime une offre via HTTP DELETE.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5"/>
          <p:cNvSpPr/>
          <p:nvPr/>
        </p:nvSpPr>
        <p:spPr>
          <a:xfrm>
            <a:off x="2085649" y="2599361"/>
            <a:ext cx="6935062" cy="3996647"/>
          </a:xfrm>
          <a:prstGeom prst="rect">
            <a:avLst/>
          </a:prstGeom>
          <a:solidFill>
            <a:srgbClr val="E6D26D"/>
          </a:solidFill>
          <a:ln w="19050" cap="rnd" cmpd="sng">
            <a:solidFill>
              <a:srgbClr val="2855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03" name="Google Shape;303;p15"/>
          <p:cNvSpPr txBox="1">
            <a:spLocks noGrp="1"/>
          </p:cNvSpPr>
          <p:nvPr>
            <p:ph type="title"/>
          </p:nvPr>
        </p:nvSpPr>
        <p:spPr>
          <a:xfrm>
            <a:off x="677334" y="609600"/>
            <a:ext cx="8713246" cy="1137007"/>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fr-FR"/>
              <a:t>Création d’une API avec FastAPI pour l'interaction avec Elasticsearch.</a:t>
            </a:r>
            <a:br>
              <a:rPr lang="fr-FR"/>
            </a:br>
            <a:endParaRPr/>
          </a:p>
        </p:txBody>
      </p:sp>
      <p:sp>
        <p:nvSpPr>
          <p:cNvPr id="304" name="Google Shape;304;p15"/>
          <p:cNvSpPr txBox="1">
            <a:spLocks noGrp="1"/>
          </p:cNvSpPr>
          <p:nvPr>
            <p:ph type="body" idx="1"/>
          </p:nvPr>
        </p:nvSpPr>
        <p:spPr>
          <a:xfrm>
            <a:off x="677334" y="1900719"/>
            <a:ext cx="8596668" cy="479803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fr-FR"/>
              <a:t>L’API contient les fonctionnalités principales suivantes:</a:t>
            </a:r>
            <a:endParaRPr/>
          </a:p>
          <a:p>
            <a:pPr marL="742950" lvl="1" indent="-204469" algn="l" rtl="0">
              <a:spcBef>
                <a:spcPts val="1000"/>
              </a:spcBef>
              <a:spcAft>
                <a:spcPts val="0"/>
              </a:spcAft>
              <a:buSzPts val="1280"/>
              <a:buFont typeface="Arial"/>
              <a:buNone/>
            </a:pPr>
            <a:endParaRPr/>
          </a:p>
          <a:p>
            <a:pPr marL="742950" lvl="1" indent="-204469" algn="l" rtl="0">
              <a:spcBef>
                <a:spcPts val="1000"/>
              </a:spcBef>
              <a:spcAft>
                <a:spcPts val="0"/>
              </a:spcAft>
              <a:buSzPts val="1280"/>
              <a:buFont typeface="Arial"/>
              <a:buNone/>
            </a:pPr>
            <a:endParaRPr/>
          </a:p>
        </p:txBody>
      </p:sp>
      <p:sp>
        <p:nvSpPr>
          <p:cNvPr id="305" name="Google Shape;305;p15"/>
          <p:cNvSpPr/>
          <p:nvPr/>
        </p:nvSpPr>
        <p:spPr>
          <a:xfrm>
            <a:off x="2948682" y="2783441"/>
            <a:ext cx="2198668" cy="645560"/>
          </a:xfrm>
          <a:prstGeom prst="roundRect">
            <a:avLst>
              <a:gd name="adj" fmla="val 16667"/>
            </a:avLst>
          </a:prstGeom>
          <a:solidFill>
            <a:schemeClr val="accent1"/>
          </a:solidFill>
          <a:ln w="19050" cap="rnd" cmpd="sng">
            <a:solidFill>
              <a:srgbClr val="2855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Trebuchet MS"/>
                <a:ea typeface="Trebuchet MS"/>
                <a:cs typeface="Trebuchet MS"/>
                <a:sym typeface="Trebuchet MS"/>
              </a:rPr>
              <a:t>read_root </a:t>
            </a:r>
            <a:endParaRPr/>
          </a:p>
        </p:txBody>
      </p:sp>
      <p:sp>
        <p:nvSpPr>
          <p:cNvPr id="306" name="Google Shape;306;p15"/>
          <p:cNvSpPr/>
          <p:nvPr/>
        </p:nvSpPr>
        <p:spPr>
          <a:xfrm>
            <a:off x="2948681" y="3523714"/>
            <a:ext cx="2198669" cy="645561"/>
          </a:xfrm>
          <a:prstGeom prst="roundRect">
            <a:avLst>
              <a:gd name="adj" fmla="val 16667"/>
            </a:avLst>
          </a:prstGeom>
          <a:solidFill>
            <a:schemeClr val="accent1"/>
          </a:solidFill>
          <a:ln w="19050" cap="rnd" cmpd="sng">
            <a:solidFill>
              <a:srgbClr val="2855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Trebuchet MS"/>
                <a:ea typeface="Trebuchet MS"/>
                <a:cs typeface="Trebuchet MS"/>
                <a:sym typeface="Trebuchet MS"/>
              </a:rPr>
              <a:t>get_job_offers</a:t>
            </a:r>
            <a:endParaRPr sz="1800">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fr-FR" sz="1800">
                <a:solidFill>
                  <a:schemeClr val="lt1"/>
                </a:solidFill>
                <a:latin typeface="Trebuchet MS"/>
                <a:ea typeface="Trebuchet MS"/>
                <a:cs typeface="Trebuchet MS"/>
                <a:sym typeface="Trebuchet MS"/>
              </a:rPr>
              <a:t>(GET) </a:t>
            </a:r>
            <a:endParaRPr/>
          </a:p>
        </p:txBody>
      </p:sp>
      <p:sp>
        <p:nvSpPr>
          <p:cNvPr id="307" name="Google Shape;307;p15"/>
          <p:cNvSpPr/>
          <p:nvPr/>
        </p:nvSpPr>
        <p:spPr>
          <a:xfrm>
            <a:off x="2948682" y="4263988"/>
            <a:ext cx="2198669" cy="645561"/>
          </a:xfrm>
          <a:prstGeom prst="roundRect">
            <a:avLst>
              <a:gd name="adj" fmla="val 16667"/>
            </a:avLst>
          </a:prstGeom>
          <a:solidFill>
            <a:schemeClr val="accent1"/>
          </a:solidFill>
          <a:ln w="19050" cap="rnd" cmpd="sng">
            <a:solidFill>
              <a:srgbClr val="2855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Trebuchet MS"/>
                <a:ea typeface="Trebuchet MS"/>
                <a:cs typeface="Trebuchet MS"/>
                <a:sym typeface="Trebuchet MS"/>
              </a:rPr>
              <a:t>create_job_offer </a:t>
            </a:r>
            <a:endParaRPr/>
          </a:p>
          <a:p>
            <a:pPr marL="0" marR="0" lvl="0" indent="0" algn="ctr" rtl="0">
              <a:spcBef>
                <a:spcPts val="0"/>
              </a:spcBef>
              <a:spcAft>
                <a:spcPts val="0"/>
              </a:spcAft>
              <a:buNone/>
            </a:pPr>
            <a:r>
              <a:rPr lang="fr-FR" sz="1800">
                <a:solidFill>
                  <a:schemeClr val="lt1"/>
                </a:solidFill>
                <a:latin typeface="Trebuchet MS"/>
                <a:ea typeface="Trebuchet MS"/>
                <a:cs typeface="Trebuchet MS"/>
                <a:sym typeface="Trebuchet MS"/>
              </a:rPr>
              <a:t>(POST)</a:t>
            </a:r>
            <a:endParaRPr/>
          </a:p>
        </p:txBody>
      </p:sp>
      <p:sp>
        <p:nvSpPr>
          <p:cNvPr id="308" name="Google Shape;308;p15"/>
          <p:cNvSpPr/>
          <p:nvPr/>
        </p:nvSpPr>
        <p:spPr>
          <a:xfrm>
            <a:off x="2948682" y="5004262"/>
            <a:ext cx="2198669" cy="645561"/>
          </a:xfrm>
          <a:prstGeom prst="roundRect">
            <a:avLst>
              <a:gd name="adj" fmla="val 16667"/>
            </a:avLst>
          </a:prstGeom>
          <a:solidFill>
            <a:schemeClr val="accent1"/>
          </a:solidFill>
          <a:ln w="19050" cap="rnd" cmpd="sng">
            <a:solidFill>
              <a:srgbClr val="2855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Trebuchet MS"/>
                <a:ea typeface="Trebuchet MS"/>
                <a:cs typeface="Trebuchet MS"/>
                <a:sym typeface="Trebuchet MS"/>
              </a:rPr>
              <a:t>update_job_offer</a:t>
            </a:r>
            <a:endParaRPr sz="1800">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fr-FR" sz="1800">
                <a:solidFill>
                  <a:schemeClr val="lt1"/>
                </a:solidFill>
                <a:latin typeface="Trebuchet MS"/>
                <a:ea typeface="Trebuchet MS"/>
                <a:cs typeface="Trebuchet MS"/>
                <a:sym typeface="Trebuchet MS"/>
              </a:rPr>
              <a:t>(PUT)</a:t>
            </a:r>
            <a:endParaRPr/>
          </a:p>
        </p:txBody>
      </p:sp>
      <p:sp>
        <p:nvSpPr>
          <p:cNvPr id="309" name="Google Shape;309;p15"/>
          <p:cNvSpPr/>
          <p:nvPr/>
        </p:nvSpPr>
        <p:spPr>
          <a:xfrm>
            <a:off x="2948682" y="5744536"/>
            <a:ext cx="2198669" cy="645561"/>
          </a:xfrm>
          <a:prstGeom prst="roundRect">
            <a:avLst>
              <a:gd name="adj" fmla="val 16667"/>
            </a:avLst>
          </a:prstGeom>
          <a:solidFill>
            <a:schemeClr val="accent1"/>
          </a:solidFill>
          <a:ln w="19050" cap="rnd" cmpd="sng">
            <a:solidFill>
              <a:srgbClr val="2855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Trebuchet MS"/>
                <a:ea typeface="Trebuchet MS"/>
                <a:cs typeface="Trebuchet MS"/>
                <a:sym typeface="Trebuchet MS"/>
              </a:rPr>
              <a:t>delete_job_offer</a:t>
            </a:r>
            <a:endParaRPr sz="1800">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fr-FR" sz="1800">
                <a:solidFill>
                  <a:schemeClr val="lt1"/>
                </a:solidFill>
                <a:latin typeface="Trebuchet MS"/>
                <a:ea typeface="Trebuchet MS"/>
                <a:cs typeface="Trebuchet MS"/>
                <a:sym typeface="Trebuchet MS"/>
              </a:rPr>
              <a:t>(DELETE)</a:t>
            </a:r>
            <a:endParaRPr/>
          </a:p>
        </p:txBody>
      </p:sp>
      <p:grpSp>
        <p:nvGrpSpPr>
          <p:cNvPr id="310" name="Google Shape;310;p15"/>
          <p:cNvGrpSpPr/>
          <p:nvPr/>
        </p:nvGrpSpPr>
        <p:grpSpPr>
          <a:xfrm>
            <a:off x="6110441" y="3192691"/>
            <a:ext cx="2726077" cy="2666700"/>
            <a:chOff x="4178906" y="3603651"/>
            <a:chExt cx="2726077" cy="2666700"/>
          </a:xfrm>
        </p:grpSpPr>
        <p:pic>
          <p:nvPicPr>
            <p:cNvPr id="311" name="Google Shape;311;p15"/>
            <p:cNvPicPr preferRelativeResize="0"/>
            <p:nvPr/>
          </p:nvPicPr>
          <p:blipFill rotWithShape="1">
            <a:blip r:embed="rId3">
              <a:alphaModFix/>
            </a:blip>
            <a:srcRect/>
            <a:stretch/>
          </p:blipFill>
          <p:spPr>
            <a:xfrm>
              <a:off x="4466888" y="3832256"/>
              <a:ext cx="2438095" cy="2438095"/>
            </a:xfrm>
            <a:prstGeom prst="rect">
              <a:avLst/>
            </a:prstGeom>
            <a:noFill/>
            <a:ln>
              <a:noFill/>
            </a:ln>
          </p:spPr>
        </p:pic>
        <p:pic>
          <p:nvPicPr>
            <p:cNvPr id="312" name="Google Shape;312;p15"/>
            <p:cNvPicPr preferRelativeResize="0"/>
            <p:nvPr/>
          </p:nvPicPr>
          <p:blipFill rotWithShape="1">
            <a:blip r:embed="rId4">
              <a:alphaModFix/>
            </a:blip>
            <a:srcRect/>
            <a:stretch/>
          </p:blipFill>
          <p:spPr>
            <a:xfrm>
              <a:off x="4178906" y="3603651"/>
              <a:ext cx="1981629" cy="606378"/>
            </a:xfrm>
            <a:prstGeom prst="rect">
              <a:avLst/>
            </a:prstGeom>
            <a:noFill/>
            <a:ln>
              <a:noFill/>
            </a:ln>
          </p:spPr>
        </p:pic>
      </p:grpSp>
      <p:pic>
        <p:nvPicPr>
          <p:cNvPr id="313" name="Google Shape;313;p15"/>
          <p:cNvPicPr preferRelativeResize="0"/>
          <p:nvPr/>
        </p:nvPicPr>
        <p:blipFill rotWithShape="1">
          <a:blip r:embed="rId5">
            <a:alphaModFix/>
          </a:blip>
          <a:srcRect/>
          <a:stretch/>
        </p:blipFill>
        <p:spPr>
          <a:xfrm>
            <a:off x="147467" y="3634750"/>
            <a:ext cx="1056988" cy="1258476"/>
          </a:xfrm>
          <a:prstGeom prst="rect">
            <a:avLst/>
          </a:prstGeom>
          <a:noFill/>
          <a:ln>
            <a:noFill/>
          </a:ln>
        </p:spPr>
      </p:pic>
      <p:sp>
        <p:nvSpPr>
          <p:cNvPr id="314" name="Google Shape;314;p15"/>
          <p:cNvSpPr txBox="1"/>
          <p:nvPr/>
        </p:nvSpPr>
        <p:spPr>
          <a:xfrm>
            <a:off x="5718753" y="4311839"/>
            <a:ext cx="85275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Trebuchet MS"/>
                <a:ea typeface="Trebuchet MS"/>
                <a:cs typeface="Trebuchet MS"/>
                <a:sym typeface="Trebuchet MS"/>
              </a:rPr>
              <a:t>HTTP</a:t>
            </a:r>
            <a:endParaRPr sz="1800">
              <a:solidFill>
                <a:schemeClr val="dk1"/>
              </a:solidFill>
              <a:latin typeface="Trebuchet MS"/>
              <a:ea typeface="Trebuchet MS"/>
              <a:cs typeface="Trebuchet MS"/>
              <a:sym typeface="Trebuchet MS"/>
            </a:endParaRPr>
          </a:p>
        </p:txBody>
      </p:sp>
      <p:cxnSp>
        <p:nvCxnSpPr>
          <p:cNvPr id="315" name="Google Shape;315;p15"/>
          <p:cNvCxnSpPr>
            <a:stCxn id="313" idx="3"/>
          </p:cNvCxnSpPr>
          <p:nvPr/>
        </p:nvCxnSpPr>
        <p:spPr>
          <a:xfrm>
            <a:off x="1204455" y="4263988"/>
            <a:ext cx="881100" cy="0"/>
          </a:xfrm>
          <a:prstGeom prst="straightConnector1">
            <a:avLst/>
          </a:prstGeom>
          <a:noFill/>
          <a:ln w="12700" cap="rnd" cmpd="sng">
            <a:solidFill>
              <a:schemeClr val="dk1"/>
            </a:solidFill>
            <a:prstDash val="solid"/>
            <a:round/>
            <a:headEnd type="none" w="sm" len="sm"/>
            <a:tailEnd type="triangle" w="med" len="med"/>
          </a:ln>
        </p:spPr>
      </p:cxnSp>
      <p:sp>
        <p:nvSpPr>
          <p:cNvPr id="316" name="Google Shape;316;p15"/>
          <p:cNvSpPr txBox="1"/>
          <p:nvPr/>
        </p:nvSpPr>
        <p:spPr>
          <a:xfrm>
            <a:off x="1218674" y="3936077"/>
            <a:ext cx="85275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Trebuchet MS"/>
                <a:ea typeface="Trebuchet MS"/>
                <a:cs typeface="Trebuchet MS"/>
                <a:sym typeface="Trebuchet MS"/>
              </a:rPr>
              <a:t>HTTP</a:t>
            </a:r>
            <a:endParaRPr sz="1800">
              <a:solidFill>
                <a:schemeClr val="dk1"/>
              </a:solidFill>
              <a:latin typeface="Trebuchet MS"/>
              <a:ea typeface="Trebuchet MS"/>
              <a:cs typeface="Trebuchet MS"/>
              <a:sym typeface="Trebuchet MS"/>
            </a:endParaRPr>
          </a:p>
        </p:txBody>
      </p:sp>
      <p:cxnSp>
        <p:nvCxnSpPr>
          <p:cNvPr id="317" name="Google Shape;317;p15"/>
          <p:cNvCxnSpPr>
            <a:stCxn id="306" idx="3"/>
            <a:endCxn id="311" idx="1"/>
          </p:cNvCxnSpPr>
          <p:nvPr/>
        </p:nvCxnSpPr>
        <p:spPr>
          <a:xfrm>
            <a:off x="5147350" y="3846495"/>
            <a:ext cx="1251000" cy="793800"/>
          </a:xfrm>
          <a:prstGeom prst="bentConnector3">
            <a:avLst>
              <a:gd name="adj1" fmla="val 50000"/>
            </a:avLst>
          </a:prstGeom>
          <a:noFill/>
          <a:ln w="12700" cap="rnd" cmpd="sng">
            <a:solidFill>
              <a:schemeClr val="dk1"/>
            </a:solidFill>
            <a:prstDash val="solid"/>
            <a:round/>
            <a:headEnd type="triangle" w="med" len="med"/>
            <a:tailEnd type="triangle" w="med" len="med"/>
          </a:ln>
        </p:spPr>
      </p:cxnSp>
      <p:cxnSp>
        <p:nvCxnSpPr>
          <p:cNvPr id="318" name="Google Shape;318;p15"/>
          <p:cNvCxnSpPr>
            <a:stCxn id="307" idx="3"/>
            <a:endCxn id="311" idx="1"/>
          </p:cNvCxnSpPr>
          <p:nvPr/>
        </p:nvCxnSpPr>
        <p:spPr>
          <a:xfrm>
            <a:off x="5147351" y="4586769"/>
            <a:ext cx="1251000" cy="53700"/>
          </a:xfrm>
          <a:prstGeom prst="bentConnector3">
            <a:avLst>
              <a:gd name="adj1" fmla="val 50000"/>
            </a:avLst>
          </a:prstGeom>
          <a:noFill/>
          <a:ln w="12700" cap="rnd" cmpd="sng">
            <a:solidFill>
              <a:schemeClr val="dk1"/>
            </a:solidFill>
            <a:prstDash val="solid"/>
            <a:round/>
            <a:headEnd type="triangle" w="med" len="med"/>
            <a:tailEnd type="triangle" w="med" len="med"/>
          </a:ln>
        </p:spPr>
      </p:cxnSp>
      <p:cxnSp>
        <p:nvCxnSpPr>
          <p:cNvPr id="319" name="Google Shape;319;p15"/>
          <p:cNvCxnSpPr>
            <a:stCxn id="308" idx="3"/>
          </p:cNvCxnSpPr>
          <p:nvPr/>
        </p:nvCxnSpPr>
        <p:spPr>
          <a:xfrm rot="10800000" flipH="1">
            <a:off x="5147351" y="4648443"/>
            <a:ext cx="1251000" cy="678600"/>
          </a:xfrm>
          <a:prstGeom prst="bentConnector3">
            <a:avLst>
              <a:gd name="adj1" fmla="val 50000"/>
            </a:avLst>
          </a:prstGeom>
          <a:noFill/>
          <a:ln w="12700" cap="rnd" cmpd="sng">
            <a:solidFill>
              <a:schemeClr val="dk1"/>
            </a:solidFill>
            <a:prstDash val="solid"/>
            <a:round/>
            <a:headEnd type="triangle" w="med" len="med"/>
            <a:tailEnd type="triangle" w="med" len="med"/>
          </a:ln>
        </p:spPr>
      </p:cxnSp>
      <p:cxnSp>
        <p:nvCxnSpPr>
          <p:cNvPr id="320" name="Google Shape;320;p15"/>
          <p:cNvCxnSpPr>
            <a:stCxn id="309" idx="3"/>
            <a:endCxn id="311" idx="1"/>
          </p:cNvCxnSpPr>
          <p:nvPr/>
        </p:nvCxnSpPr>
        <p:spPr>
          <a:xfrm rot="10800000" flipH="1">
            <a:off x="5147351" y="4640217"/>
            <a:ext cx="1251000" cy="1427100"/>
          </a:xfrm>
          <a:prstGeom prst="bentConnector3">
            <a:avLst>
              <a:gd name="adj1" fmla="val 50000"/>
            </a:avLst>
          </a:prstGeom>
          <a:noFill/>
          <a:ln w="12700" cap="rnd" cmpd="sng">
            <a:solidFill>
              <a:schemeClr val="dk1"/>
            </a:solidFill>
            <a:prstDash val="solid"/>
            <a:round/>
            <a:headEnd type="triangle" w="med" len="med"/>
            <a:tailEnd type="triangle" w="med" len="med"/>
          </a:ln>
        </p:spPr>
      </p:cxnSp>
      <p:sp>
        <p:nvSpPr>
          <p:cNvPr id="321" name="Google Shape;321;p15"/>
          <p:cNvSpPr/>
          <p:nvPr/>
        </p:nvSpPr>
        <p:spPr>
          <a:xfrm rot="-5400000">
            <a:off x="1339432" y="5027417"/>
            <a:ext cx="2344109" cy="689467"/>
          </a:xfrm>
          <a:prstGeom prst="roundRect">
            <a:avLst>
              <a:gd name="adj" fmla="val 16667"/>
            </a:avLst>
          </a:prstGeom>
          <a:solidFill>
            <a:schemeClr val="accent5"/>
          </a:solidFill>
          <a:ln w="19050" cap="rnd" cmpd="sng">
            <a:solidFill>
              <a:srgbClr val="1B4A2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Trebuchet MS"/>
                <a:ea typeface="Trebuchet MS"/>
                <a:cs typeface="Trebuchet MS"/>
                <a:sym typeface="Trebuchet MS"/>
              </a:rPr>
              <a:t>authenticate_admin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fr-FR"/>
              <a:t>Création d’une API avec FastAPI pour l'interaction avec Elasticsearch.</a:t>
            </a:r>
            <a:endParaRPr/>
          </a:p>
        </p:txBody>
      </p:sp>
      <p:pic>
        <p:nvPicPr>
          <p:cNvPr id="328" name="Google Shape;328;p16"/>
          <p:cNvPicPr preferRelativeResize="0">
            <a:picLocks noGrp="1"/>
          </p:cNvPicPr>
          <p:nvPr>
            <p:ph type="body" idx="1"/>
          </p:nvPr>
        </p:nvPicPr>
        <p:blipFill rotWithShape="1">
          <a:blip r:embed="rId3">
            <a:alphaModFix/>
          </a:blip>
          <a:srcRect/>
          <a:stretch/>
        </p:blipFill>
        <p:spPr>
          <a:xfrm>
            <a:off x="1226635" y="1755592"/>
            <a:ext cx="6534614" cy="449280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7"/>
          <p:cNvSpPr/>
          <p:nvPr/>
        </p:nvSpPr>
        <p:spPr>
          <a:xfrm>
            <a:off x="1273996" y="3429001"/>
            <a:ext cx="8059218" cy="3105362"/>
          </a:xfrm>
          <a:prstGeom prst="rect">
            <a:avLst/>
          </a:prstGeom>
          <a:solidFill>
            <a:srgbClr val="E6D26D"/>
          </a:solidFill>
          <a:ln w="19050" cap="rnd" cmpd="sng">
            <a:solidFill>
              <a:srgbClr val="2855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35" name="Google Shape;335;p17"/>
          <p:cNvSpPr txBox="1">
            <a:spLocks noGrp="1"/>
          </p:cNvSpPr>
          <p:nvPr>
            <p:ph type="title"/>
          </p:nvPr>
        </p:nvSpPr>
        <p:spPr>
          <a:xfrm>
            <a:off x="677334" y="609601"/>
            <a:ext cx="8596668" cy="72604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fr-FR" dirty="0"/>
              <a:t>Conteneurisation avec Docker</a:t>
            </a:r>
            <a:endParaRPr dirty="0"/>
          </a:p>
        </p:txBody>
      </p:sp>
      <p:sp>
        <p:nvSpPr>
          <p:cNvPr id="336" name="Google Shape;336;p17"/>
          <p:cNvSpPr txBox="1">
            <a:spLocks noGrp="1"/>
          </p:cNvSpPr>
          <p:nvPr>
            <p:ph type="body" idx="1"/>
          </p:nvPr>
        </p:nvSpPr>
        <p:spPr>
          <a:xfrm>
            <a:off x="677334" y="1458930"/>
            <a:ext cx="8596668" cy="495214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fr-FR"/>
              <a:t>Choix de Docker :</a:t>
            </a:r>
            <a:endParaRPr/>
          </a:p>
          <a:p>
            <a:pPr marL="742950" lvl="1" indent="-285750" algn="l" rtl="0">
              <a:spcBef>
                <a:spcPts val="1000"/>
              </a:spcBef>
              <a:spcAft>
                <a:spcPts val="0"/>
              </a:spcAft>
              <a:buSzPts val="1280"/>
              <a:buFont typeface="Courier New"/>
              <a:buChar char="o"/>
            </a:pPr>
            <a:r>
              <a:rPr lang="fr-FR"/>
              <a:t>Isolation des environnements pour chaque application.</a:t>
            </a:r>
            <a:endParaRPr/>
          </a:p>
          <a:p>
            <a:pPr marL="742950" lvl="1" indent="-285750" algn="l" rtl="0">
              <a:spcBef>
                <a:spcPts val="1000"/>
              </a:spcBef>
              <a:spcAft>
                <a:spcPts val="0"/>
              </a:spcAft>
              <a:buSzPts val="1280"/>
              <a:buFont typeface="Courier New"/>
              <a:buChar char="o"/>
            </a:pPr>
            <a:r>
              <a:rPr lang="fr-FR"/>
              <a:t>Résolution des problèmes de déploiement.</a:t>
            </a:r>
            <a:endParaRPr/>
          </a:p>
          <a:p>
            <a:pPr marL="742950" lvl="1" indent="-285750" algn="l" rtl="0">
              <a:spcBef>
                <a:spcPts val="1000"/>
              </a:spcBef>
              <a:spcAft>
                <a:spcPts val="0"/>
              </a:spcAft>
              <a:buSzPts val="1280"/>
              <a:buFont typeface="Courier New"/>
              <a:buChar char="o"/>
            </a:pPr>
            <a:r>
              <a:rPr lang="fr-FR"/>
              <a:t>Gestion simplifiée des applications.</a:t>
            </a:r>
            <a:endParaRPr/>
          </a:p>
          <a:p>
            <a:pPr marL="742950" lvl="1" indent="-285750" algn="l" rtl="0">
              <a:spcBef>
                <a:spcPts val="1000"/>
              </a:spcBef>
              <a:spcAft>
                <a:spcPts val="0"/>
              </a:spcAft>
              <a:buSzPts val="1280"/>
              <a:buFont typeface="Courier New"/>
              <a:buChar char="o"/>
            </a:pPr>
            <a:r>
              <a:rPr lang="fr-FR"/>
              <a:t>Facilitation de la communication entre conteneurs. </a:t>
            </a:r>
            <a:endParaRPr/>
          </a:p>
        </p:txBody>
      </p:sp>
      <p:pic>
        <p:nvPicPr>
          <p:cNvPr id="337" name="Google Shape;337;p17"/>
          <p:cNvPicPr preferRelativeResize="0"/>
          <p:nvPr/>
        </p:nvPicPr>
        <p:blipFill rotWithShape="1">
          <a:blip r:embed="rId3">
            <a:alphaModFix/>
          </a:blip>
          <a:srcRect/>
          <a:stretch/>
        </p:blipFill>
        <p:spPr>
          <a:xfrm>
            <a:off x="1602769" y="3482939"/>
            <a:ext cx="2081695" cy="636999"/>
          </a:xfrm>
          <a:prstGeom prst="rect">
            <a:avLst/>
          </a:prstGeom>
          <a:noFill/>
          <a:ln>
            <a:noFill/>
          </a:ln>
        </p:spPr>
      </p:pic>
      <p:pic>
        <p:nvPicPr>
          <p:cNvPr id="338" name="Google Shape;338;p17"/>
          <p:cNvPicPr preferRelativeResize="0"/>
          <p:nvPr/>
        </p:nvPicPr>
        <p:blipFill rotWithShape="1">
          <a:blip r:embed="rId4">
            <a:alphaModFix/>
          </a:blip>
          <a:srcRect/>
          <a:stretch/>
        </p:blipFill>
        <p:spPr>
          <a:xfrm>
            <a:off x="7620218" y="2853722"/>
            <a:ext cx="1651352" cy="1386878"/>
          </a:xfrm>
          <a:prstGeom prst="rect">
            <a:avLst/>
          </a:prstGeom>
          <a:noFill/>
          <a:ln>
            <a:noFill/>
          </a:ln>
        </p:spPr>
      </p:pic>
      <p:pic>
        <p:nvPicPr>
          <p:cNvPr id="339" name="Google Shape;339;p17"/>
          <p:cNvPicPr preferRelativeResize="0"/>
          <p:nvPr/>
        </p:nvPicPr>
        <p:blipFill rotWithShape="1">
          <a:blip r:embed="rId5">
            <a:alphaModFix/>
          </a:blip>
          <a:srcRect/>
          <a:stretch/>
        </p:blipFill>
        <p:spPr>
          <a:xfrm>
            <a:off x="1356193" y="5445879"/>
            <a:ext cx="2817167" cy="811084"/>
          </a:xfrm>
          <a:prstGeom prst="rect">
            <a:avLst/>
          </a:prstGeom>
          <a:noFill/>
          <a:ln>
            <a:noFill/>
          </a:ln>
        </p:spPr>
      </p:pic>
      <p:grpSp>
        <p:nvGrpSpPr>
          <p:cNvPr id="340" name="Google Shape;340;p17"/>
          <p:cNvGrpSpPr/>
          <p:nvPr/>
        </p:nvGrpSpPr>
        <p:grpSpPr>
          <a:xfrm>
            <a:off x="4515810" y="5111680"/>
            <a:ext cx="2434975" cy="708917"/>
            <a:chOff x="9115179" y="5135057"/>
            <a:chExt cx="2434975" cy="708917"/>
          </a:xfrm>
        </p:grpSpPr>
        <p:sp>
          <p:nvSpPr>
            <p:cNvPr id="341" name="Google Shape;341;p17"/>
            <p:cNvSpPr/>
            <p:nvPr/>
          </p:nvSpPr>
          <p:spPr>
            <a:xfrm>
              <a:off x="9115179" y="5135057"/>
              <a:ext cx="2434975" cy="708917"/>
            </a:xfrm>
            <a:prstGeom prst="roundRect">
              <a:avLst>
                <a:gd name="adj" fmla="val 16667"/>
              </a:avLst>
            </a:prstGeom>
            <a:solidFill>
              <a:schemeClr val="accent4"/>
            </a:solidFill>
            <a:ln w="19050" cap="rnd" cmpd="sng">
              <a:solidFill>
                <a:srgbClr val="133E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Trebuchet MS"/>
                  <a:ea typeface="Trebuchet MS"/>
                  <a:cs typeface="Trebuchet MS"/>
                  <a:sym typeface="Trebuchet MS"/>
                </a:rPr>
                <a:t>FastAPI</a:t>
              </a:r>
              <a:endParaRPr sz="1800">
                <a:solidFill>
                  <a:schemeClr val="lt1"/>
                </a:solidFill>
                <a:latin typeface="Trebuchet MS"/>
                <a:ea typeface="Trebuchet MS"/>
                <a:cs typeface="Trebuchet MS"/>
                <a:sym typeface="Trebuchet MS"/>
              </a:endParaRPr>
            </a:p>
          </p:txBody>
        </p:sp>
        <p:pic>
          <p:nvPicPr>
            <p:cNvPr id="342" name="Google Shape;342;p17"/>
            <p:cNvPicPr preferRelativeResize="0"/>
            <p:nvPr/>
          </p:nvPicPr>
          <p:blipFill rotWithShape="1">
            <a:blip r:embed="rId6">
              <a:alphaModFix/>
            </a:blip>
            <a:srcRect/>
            <a:stretch/>
          </p:blipFill>
          <p:spPr>
            <a:xfrm>
              <a:off x="11192489" y="5463842"/>
              <a:ext cx="323491" cy="359584"/>
            </a:xfrm>
            <a:prstGeom prst="rect">
              <a:avLst/>
            </a:prstGeom>
            <a:solidFill>
              <a:schemeClr val="accent4"/>
            </a:solidFill>
            <a:ln>
              <a:noFill/>
            </a:ln>
          </p:spPr>
        </p:pic>
      </p:grpSp>
      <p:grpSp>
        <p:nvGrpSpPr>
          <p:cNvPr id="343" name="Google Shape;343;p17"/>
          <p:cNvGrpSpPr/>
          <p:nvPr/>
        </p:nvGrpSpPr>
        <p:grpSpPr>
          <a:xfrm>
            <a:off x="4556906" y="3958935"/>
            <a:ext cx="2434975" cy="708917"/>
            <a:chOff x="5804899" y="2720083"/>
            <a:chExt cx="2434975" cy="708917"/>
          </a:xfrm>
        </p:grpSpPr>
        <p:sp>
          <p:nvSpPr>
            <p:cNvPr id="344" name="Google Shape;344;p17"/>
            <p:cNvSpPr/>
            <p:nvPr/>
          </p:nvSpPr>
          <p:spPr>
            <a:xfrm>
              <a:off x="5804899" y="2720083"/>
              <a:ext cx="2434975" cy="708917"/>
            </a:xfrm>
            <a:prstGeom prst="roundRect">
              <a:avLst>
                <a:gd name="adj" fmla="val 16667"/>
              </a:avLst>
            </a:prstGeom>
            <a:solidFill>
              <a:schemeClr val="dk1"/>
            </a:solidFill>
            <a:ln w="190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Trebuchet MS"/>
                  <a:ea typeface="Trebuchet MS"/>
                  <a:cs typeface="Trebuchet MS"/>
                  <a:sym typeface="Trebuchet MS"/>
                </a:rPr>
                <a:t>Dash API</a:t>
              </a:r>
              <a:endParaRPr sz="1800">
                <a:solidFill>
                  <a:schemeClr val="lt1"/>
                </a:solidFill>
                <a:latin typeface="Trebuchet MS"/>
                <a:ea typeface="Trebuchet MS"/>
                <a:cs typeface="Trebuchet MS"/>
                <a:sym typeface="Trebuchet MS"/>
              </a:endParaRPr>
            </a:p>
          </p:txBody>
        </p:sp>
        <p:pic>
          <p:nvPicPr>
            <p:cNvPr id="345" name="Google Shape;345;p17"/>
            <p:cNvPicPr preferRelativeResize="0"/>
            <p:nvPr/>
          </p:nvPicPr>
          <p:blipFill rotWithShape="1">
            <a:blip r:embed="rId6">
              <a:alphaModFix/>
            </a:blip>
            <a:srcRect/>
            <a:stretch/>
          </p:blipFill>
          <p:spPr>
            <a:xfrm>
              <a:off x="7908750" y="3048444"/>
              <a:ext cx="323491" cy="359584"/>
            </a:xfrm>
            <a:prstGeom prst="rect">
              <a:avLst/>
            </a:prstGeom>
            <a:solidFill>
              <a:schemeClr val="dk1"/>
            </a:solidFill>
            <a:ln w="19050" cap="rnd" cmpd="sng">
              <a:solidFill>
                <a:schemeClr val="dk1"/>
              </a:solidFill>
              <a:prstDash val="solid"/>
              <a:round/>
              <a:headEnd type="none" w="sm" len="sm"/>
              <a:tailEnd type="none" w="sm" len="sm"/>
            </a:ln>
          </p:spPr>
        </p:pic>
      </p:grpSp>
      <p:cxnSp>
        <p:nvCxnSpPr>
          <p:cNvPr id="346" name="Google Shape;346;p17"/>
          <p:cNvCxnSpPr>
            <a:stCxn id="344" idx="1"/>
            <a:endCxn id="337" idx="3"/>
          </p:cNvCxnSpPr>
          <p:nvPr/>
        </p:nvCxnSpPr>
        <p:spPr>
          <a:xfrm rot="10800000">
            <a:off x="3684506" y="3801294"/>
            <a:ext cx="872400" cy="512100"/>
          </a:xfrm>
          <a:prstGeom prst="bentConnector3">
            <a:avLst>
              <a:gd name="adj1" fmla="val 52407"/>
            </a:avLst>
          </a:prstGeom>
          <a:noFill/>
          <a:ln w="12700" cap="rnd" cmpd="sng">
            <a:solidFill>
              <a:schemeClr val="dk1"/>
            </a:solidFill>
            <a:prstDash val="solid"/>
            <a:round/>
            <a:headEnd type="none" w="sm" len="sm"/>
            <a:tailEnd type="triangle" w="med" len="med"/>
          </a:ln>
        </p:spPr>
      </p:cxnSp>
      <p:cxnSp>
        <p:nvCxnSpPr>
          <p:cNvPr id="347" name="Google Shape;347;p17"/>
          <p:cNvCxnSpPr>
            <a:stCxn id="341" idx="1"/>
            <a:endCxn id="337" idx="3"/>
          </p:cNvCxnSpPr>
          <p:nvPr/>
        </p:nvCxnSpPr>
        <p:spPr>
          <a:xfrm rot="10800000">
            <a:off x="3684510" y="3801439"/>
            <a:ext cx="831300" cy="1664700"/>
          </a:xfrm>
          <a:prstGeom prst="bentConnector3">
            <a:avLst>
              <a:gd name="adj1" fmla="val 50003"/>
            </a:avLst>
          </a:prstGeom>
          <a:noFill/>
          <a:ln w="12700" cap="rnd" cmpd="sng">
            <a:solidFill>
              <a:schemeClr val="dk1"/>
            </a:solidFill>
            <a:prstDash val="solid"/>
            <a:round/>
            <a:headEnd type="none" w="sm" len="sm"/>
            <a:tailEnd type="triangle" w="med" len="med"/>
          </a:ln>
        </p:spPr>
      </p:cxnSp>
      <p:pic>
        <p:nvPicPr>
          <p:cNvPr id="348" name="Google Shape;348;p17"/>
          <p:cNvPicPr preferRelativeResize="0"/>
          <p:nvPr/>
        </p:nvPicPr>
        <p:blipFill rotWithShape="1">
          <a:blip r:embed="rId7">
            <a:alphaModFix/>
          </a:blip>
          <a:srcRect/>
          <a:stretch/>
        </p:blipFill>
        <p:spPr>
          <a:xfrm>
            <a:off x="1465389" y="4472650"/>
            <a:ext cx="1431020" cy="885748"/>
          </a:xfrm>
          <a:prstGeom prst="rect">
            <a:avLst/>
          </a:prstGeom>
          <a:noFill/>
          <a:ln>
            <a:noFill/>
          </a:ln>
        </p:spPr>
      </p:pic>
      <p:cxnSp>
        <p:nvCxnSpPr>
          <p:cNvPr id="349" name="Google Shape;349;p17"/>
          <p:cNvCxnSpPr>
            <a:stCxn id="348" idx="0"/>
            <a:endCxn id="337" idx="2"/>
          </p:cNvCxnSpPr>
          <p:nvPr/>
        </p:nvCxnSpPr>
        <p:spPr>
          <a:xfrm rot="-5400000">
            <a:off x="2235799" y="4064950"/>
            <a:ext cx="352800" cy="462600"/>
          </a:xfrm>
          <a:prstGeom prst="bentConnector3">
            <a:avLst>
              <a:gd name="adj1" fmla="val 50000"/>
            </a:avLst>
          </a:prstGeom>
          <a:noFill/>
          <a:ln w="12700" cap="rnd" cmpd="sng">
            <a:solidFill>
              <a:schemeClr val="dk1"/>
            </a:solidFill>
            <a:prstDash val="solid"/>
            <a:round/>
            <a:headEnd type="none" w="sm" len="sm"/>
            <a:tailEnd type="triangl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pic>
        <p:nvPicPr>
          <p:cNvPr id="355" name="Google Shape;355;p18"/>
          <p:cNvPicPr preferRelativeResize="0"/>
          <p:nvPr/>
        </p:nvPicPr>
        <p:blipFill rotWithShape="1">
          <a:blip r:embed="rId3">
            <a:alphaModFix/>
          </a:blip>
          <a:srcRect/>
          <a:stretch/>
        </p:blipFill>
        <p:spPr>
          <a:xfrm>
            <a:off x="6543824" y="4025051"/>
            <a:ext cx="2547279" cy="2417067"/>
          </a:xfrm>
          <a:prstGeom prst="rect">
            <a:avLst/>
          </a:prstGeom>
          <a:noFill/>
          <a:ln>
            <a:noFill/>
          </a:ln>
        </p:spPr>
      </p:pic>
      <p:sp>
        <p:nvSpPr>
          <p:cNvPr id="356" name="Google Shape;356;p18"/>
          <p:cNvSpPr txBox="1"/>
          <p:nvPr/>
        </p:nvSpPr>
        <p:spPr>
          <a:xfrm>
            <a:off x="436410" y="415882"/>
            <a:ext cx="924400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a:solidFill>
                  <a:schemeClr val="accent1"/>
                </a:solidFill>
                <a:latin typeface="Trebuchet MS"/>
                <a:ea typeface="Trebuchet MS"/>
                <a:cs typeface="Trebuchet MS"/>
                <a:sym typeface="Trebuchet MS"/>
              </a:rPr>
              <a:t>Automatisation du flux avec Airflow </a:t>
            </a:r>
            <a:endParaRPr/>
          </a:p>
        </p:txBody>
      </p:sp>
      <p:sp>
        <p:nvSpPr>
          <p:cNvPr id="357" name="Google Shape;357;p18"/>
          <p:cNvSpPr txBox="1"/>
          <p:nvPr/>
        </p:nvSpPr>
        <p:spPr>
          <a:xfrm>
            <a:off x="623455" y="1111949"/>
            <a:ext cx="504998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Trebuchet MS"/>
                <a:ea typeface="Trebuchet MS"/>
                <a:cs typeface="Trebuchet MS"/>
                <a:sym typeface="Trebuchet MS"/>
              </a:rPr>
              <a:t>Pourquoi utiliser Airflow ?</a:t>
            </a:r>
            <a:endParaRPr/>
          </a:p>
        </p:txBody>
      </p:sp>
      <p:sp>
        <p:nvSpPr>
          <p:cNvPr id="358" name="Google Shape;358;p18"/>
          <p:cNvSpPr txBox="1"/>
          <p:nvPr/>
        </p:nvSpPr>
        <p:spPr>
          <a:xfrm>
            <a:off x="976744" y="1631493"/>
            <a:ext cx="9144000" cy="9234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accent2"/>
              </a:buClr>
              <a:buSzPts val="1800"/>
              <a:buFont typeface="Noto Sans Symbols"/>
              <a:buChar char="⮚"/>
            </a:pPr>
            <a:r>
              <a:rPr lang="fr-FR" sz="1800">
                <a:solidFill>
                  <a:schemeClr val="dk1"/>
                </a:solidFill>
                <a:latin typeface="Trebuchet MS"/>
                <a:ea typeface="Trebuchet MS"/>
                <a:cs typeface="Trebuchet MS"/>
                <a:sym typeface="Trebuchet MS"/>
              </a:rPr>
              <a:t>Orchestration et automatisation de workflows complexes.</a:t>
            </a:r>
            <a:endParaRPr/>
          </a:p>
          <a:p>
            <a:pPr marL="285750" marR="0" lvl="0" indent="-285750" algn="l" rtl="0">
              <a:spcBef>
                <a:spcPts val="0"/>
              </a:spcBef>
              <a:spcAft>
                <a:spcPts val="0"/>
              </a:spcAft>
              <a:buClr>
                <a:schemeClr val="accent2"/>
              </a:buClr>
              <a:buSzPts val="1800"/>
              <a:buFont typeface="Noto Sans Symbols"/>
              <a:buChar char="⮚"/>
            </a:pPr>
            <a:r>
              <a:rPr lang="fr-FR" sz="1800">
                <a:solidFill>
                  <a:schemeClr val="dk1"/>
                </a:solidFill>
                <a:latin typeface="Trebuchet MS"/>
                <a:ea typeface="Trebuchet MS"/>
                <a:cs typeface="Trebuchet MS"/>
                <a:sym typeface="Trebuchet MS"/>
              </a:rPr>
              <a:t>Suivi et monitoring en temps réel.</a:t>
            </a:r>
            <a:endParaRPr/>
          </a:p>
          <a:p>
            <a:pPr marL="285750" marR="0" lvl="0" indent="-285750" algn="l" rtl="0">
              <a:spcBef>
                <a:spcPts val="0"/>
              </a:spcBef>
              <a:spcAft>
                <a:spcPts val="0"/>
              </a:spcAft>
              <a:buClr>
                <a:schemeClr val="accent2"/>
              </a:buClr>
              <a:buSzPts val="1800"/>
              <a:buFont typeface="Noto Sans Symbols"/>
              <a:buChar char="⮚"/>
            </a:pPr>
            <a:r>
              <a:rPr lang="fr-FR" sz="1800">
                <a:solidFill>
                  <a:schemeClr val="dk1"/>
                </a:solidFill>
                <a:latin typeface="Trebuchet MS"/>
                <a:ea typeface="Trebuchet MS"/>
                <a:cs typeface="Trebuchet MS"/>
                <a:sym typeface="Trebuchet MS"/>
              </a:rPr>
              <a:t>Facilité d'intégration (bases de données, APIs, systèmes de fichiers, etc.).</a:t>
            </a:r>
            <a:endParaRPr/>
          </a:p>
        </p:txBody>
      </p:sp>
      <p:sp>
        <p:nvSpPr>
          <p:cNvPr id="359" name="Google Shape;359;p18"/>
          <p:cNvSpPr txBox="1"/>
          <p:nvPr/>
        </p:nvSpPr>
        <p:spPr>
          <a:xfrm>
            <a:off x="1257301" y="3064346"/>
            <a:ext cx="9144000" cy="12006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accent2"/>
              </a:buClr>
              <a:buSzPts val="1800"/>
              <a:buFont typeface="Noto Sans Symbols"/>
              <a:buChar char="⮚"/>
            </a:pPr>
            <a:r>
              <a:rPr lang="fr-FR" sz="1800">
                <a:solidFill>
                  <a:schemeClr val="dk1"/>
                </a:solidFill>
                <a:latin typeface="Trebuchet MS"/>
                <a:ea typeface="Trebuchet MS"/>
                <a:cs typeface="Trebuchet MS"/>
                <a:sym typeface="Trebuchet MS"/>
              </a:rPr>
              <a:t>Courbe d’apprentissage élevée.</a:t>
            </a:r>
            <a:endParaRPr/>
          </a:p>
          <a:p>
            <a:pPr marL="285750" marR="0" lvl="0" indent="-285750" algn="l" rtl="0">
              <a:spcBef>
                <a:spcPts val="0"/>
              </a:spcBef>
              <a:spcAft>
                <a:spcPts val="0"/>
              </a:spcAft>
              <a:buClr>
                <a:schemeClr val="accent2"/>
              </a:buClr>
              <a:buSzPts val="1800"/>
              <a:buFont typeface="Noto Sans Symbols"/>
              <a:buChar char="⮚"/>
            </a:pPr>
            <a:r>
              <a:rPr lang="fr-FR" sz="1800">
                <a:solidFill>
                  <a:schemeClr val="dk1"/>
                </a:solidFill>
                <a:latin typeface="Trebuchet MS"/>
                <a:ea typeface="Trebuchet MS"/>
                <a:cs typeface="Trebuchet MS"/>
                <a:sym typeface="Trebuchet MS"/>
              </a:rPr>
              <a:t>Consommation de ressources importante.</a:t>
            </a:r>
            <a:endParaRPr/>
          </a:p>
          <a:p>
            <a:pPr marL="285750" marR="0" lvl="0" indent="-285750" algn="l" rtl="0">
              <a:spcBef>
                <a:spcPts val="0"/>
              </a:spcBef>
              <a:spcAft>
                <a:spcPts val="0"/>
              </a:spcAft>
              <a:buClr>
                <a:schemeClr val="accent2"/>
              </a:buClr>
              <a:buSzPts val="1800"/>
              <a:buFont typeface="Noto Sans Symbols"/>
              <a:buChar char="⮚"/>
            </a:pPr>
            <a:r>
              <a:rPr lang="fr-FR" sz="1800">
                <a:solidFill>
                  <a:schemeClr val="dk1"/>
                </a:solidFill>
                <a:latin typeface="Trebuchet MS"/>
                <a:ea typeface="Trebuchet MS"/>
                <a:cs typeface="Trebuchet MS"/>
                <a:sym typeface="Trebuchet MS"/>
              </a:rPr>
              <a:t>Pas optimal pour le traitement de données en temps réel (conçu pour l'exécution de tâches planifiées et batch).</a:t>
            </a:r>
            <a:endParaRPr sz="1800" strike="sngStrike">
              <a:solidFill>
                <a:schemeClr val="dk1"/>
              </a:solidFill>
              <a:latin typeface="Trebuchet MS"/>
              <a:ea typeface="Trebuchet MS"/>
              <a:cs typeface="Trebuchet MS"/>
              <a:sym typeface="Trebuchet MS"/>
            </a:endParaRPr>
          </a:p>
        </p:txBody>
      </p:sp>
      <p:sp>
        <p:nvSpPr>
          <p:cNvPr id="360" name="Google Shape;360;p18"/>
          <p:cNvSpPr/>
          <p:nvPr/>
        </p:nvSpPr>
        <p:spPr>
          <a:xfrm>
            <a:off x="356791" y="4793015"/>
            <a:ext cx="436418" cy="280555"/>
          </a:xfrm>
          <a:prstGeom prst="rightArrow">
            <a:avLst>
              <a:gd name="adj1" fmla="val 50000"/>
              <a:gd name="adj2" fmla="val 50000"/>
            </a:avLst>
          </a:prstGeom>
          <a:solidFill>
            <a:schemeClr val="accent1"/>
          </a:solidFill>
          <a:ln w="19050" cap="rnd" cmpd="sng">
            <a:solidFill>
              <a:srgbClr val="4594A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61" name="Google Shape;361;p18"/>
          <p:cNvSpPr txBox="1"/>
          <p:nvPr/>
        </p:nvSpPr>
        <p:spPr>
          <a:xfrm>
            <a:off x="886727" y="4725020"/>
            <a:ext cx="6296891"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0" i="0" u="none" strike="noStrike">
                <a:solidFill>
                  <a:srgbClr val="000000"/>
                </a:solidFill>
                <a:latin typeface="Trebuchet MS"/>
                <a:ea typeface="Trebuchet MS"/>
                <a:cs typeface="Trebuchet MS"/>
                <a:sym typeface="Trebuchet MS"/>
              </a:rPr>
              <a:t>Le projet jobmarket traite plusieurs sources de données quotidiennement, et Airflow garanti</a:t>
            </a:r>
            <a:r>
              <a:rPr lang="fr-FR" sz="1800">
                <a:latin typeface="Trebuchet MS"/>
                <a:ea typeface="Trebuchet MS"/>
                <a:cs typeface="Trebuchet MS"/>
                <a:sym typeface="Trebuchet MS"/>
              </a:rPr>
              <a:t>t</a:t>
            </a:r>
            <a:r>
              <a:rPr lang="fr-FR" sz="1800" b="0" i="0" u="none" strike="noStrike">
                <a:solidFill>
                  <a:srgbClr val="000000"/>
                </a:solidFill>
                <a:latin typeface="Trebuchet MS"/>
                <a:ea typeface="Trebuchet MS"/>
                <a:cs typeface="Trebuchet MS"/>
                <a:sym typeface="Trebuchet MS"/>
              </a:rPr>
              <a:t> l'automatisation fiable de nos processus.</a:t>
            </a:r>
            <a:endParaRPr sz="1800">
              <a:solidFill>
                <a:schemeClr val="dk1"/>
              </a:solidFill>
              <a:latin typeface="Trebuchet MS"/>
              <a:ea typeface="Trebuchet MS"/>
              <a:cs typeface="Trebuchet MS"/>
              <a:sym typeface="Trebuchet MS"/>
            </a:endParaRPr>
          </a:p>
        </p:txBody>
      </p:sp>
      <p:sp>
        <p:nvSpPr>
          <p:cNvPr id="362" name="Google Shape;362;p18"/>
          <p:cNvSpPr txBox="1"/>
          <p:nvPr/>
        </p:nvSpPr>
        <p:spPr>
          <a:xfrm>
            <a:off x="623455" y="2704088"/>
            <a:ext cx="410440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Trebuchet MS"/>
                <a:ea typeface="Trebuchet MS"/>
                <a:cs typeface="Trebuchet MS"/>
                <a:sym typeface="Trebuchet MS"/>
              </a:rPr>
              <a:t>Inconvénients: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9"/>
          <p:cNvSpPr txBox="1"/>
          <p:nvPr/>
        </p:nvSpPr>
        <p:spPr>
          <a:xfrm>
            <a:off x="415628" y="166498"/>
            <a:ext cx="924400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a:solidFill>
                  <a:schemeClr val="accent1"/>
                </a:solidFill>
                <a:latin typeface="Trebuchet MS"/>
                <a:ea typeface="Trebuchet MS"/>
                <a:cs typeface="Trebuchet MS"/>
                <a:sym typeface="Trebuchet MS"/>
              </a:rPr>
              <a:t>Automatisation du flux avec Airflow </a:t>
            </a:r>
            <a:endParaRPr/>
          </a:p>
        </p:txBody>
      </p:sp>
      <p:pic>
        <p:nvPicPr>
          <p:cNvPr id="369" name="Google Shape;369;p19"/>
          <p:cNvPicPr preferRelativeResize="0"/>
          <p:nvPr/>
        </p:nvPicPr>
        <p:blipFill rotWithShape="1">
          <a:blip r:embed="rId3">
            <a:alphaModFix/>
          </a:blip>
          <a:srcRect/>
          <a:stretch/>
        </p:blipFill>
        <p:spPr>
          <a:xfrm>
            <a:off x="280556" y="4969387"/>
            <a:ext cx="11523511" cy="1077218"/>
          </a:xfrm>
          <a:prstGeom prst="rect">
            <a:avLst/>
          </a:prstGeom>
          <a:noFill/>
          <a:ln>
            <a:noFill/>
          </a:ln>
        </p:spPr>
      </p:pic>
      <p:sp>
        <p:nvSpPr>
          <p:cNvPr id="370" name="Google Shape;370;p19"/>
          <p:cNvSpPr txBox="1"/>
          <p:nvPr/>
        </p:nvSpPr>
        <p:spPr>
          <a:xfrm>
            <a:off x="556440" y="3732437"/>
            <a:ext cx="2602396" cy="523220"/>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a:solidFill>
                  <a:schemeClr val="dk1"/>
                </a:solidFill>
                <a:latin typeface="Trebuchet MS"/>
                <a:ea typeface="Trebuchet MS"/>
                <a:cs typeface="Trebuchet MS"/>
                <a:sym typeface="Trebuchet MS"/>
              </a:rPr>
              <a:t>Surveille l'arrivée de nouveaux JSON</a:t>
            </a:r>
            <a:endParaRPr/>
          </a:p>
        </p:txBody>
      </p:sp>
      <p:sp>
        <p:nvSpPr>
          <p:cNvPr id="371" name="Google Shape;371;p19"/>
          <p:cNvSpPr txBox="1"/>
          <p:nvPr/>
        </p:nvSpPr>
        <p:spPr>
          <a:xfrm>
            <a:off x="4405753" y="4028655"/>
            <a:ext cx="3110344" cy="523220"/>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a:solidFill>
                  <a:schemeClr val="dk1"/>
                </a:solidFill>
                <a:latin typeface="Trebuchet MS"/>
                <a:ea typeface="Trebuchet MS"/>
                <a:cs typeface="Trebuchet MS"/>
                <a:sym typeface="Trebuchet MS"/>
              </a:rPr>
              <a:t>- Vérifie que les fichiers sont stables</a:t>
            </a:r>
            <a:endParaRPr/>
          </a:p>
          <a:p>
            <a:pPr marL="0" marR="0" lvl="0" indent="0" algn="l" rtl="0">
              <a:spcBef>
                <a:spcPts val="0"/>
              </a:spcBef>
              <a:spcAft>
                <a:spcPts val="0"/>
              </a:spcAft>
              <a:buNone/>
            </a:pPr>
            <a:r>
              <a:rPr lang="fr-FR" sz="1400">
                <a:solidFill>
                  <a:schemeClr val="dk1"/>
                </a:solidFill>
                <a:latin typeface="Trebuchet MS"/>
                <a:ea typeface="Trebuchet MS"/>
                <a:cs typeface="Trebuchet MS"/>
                <a:sym typeface="Trebuchet MS"/>
              </a:rPr>
              <a:t>- Liste les nouveaux JSON</a:t>
            </a:r>
            <a:endParaRPr/>
          </a:p>
        </p:txBody>
      </p:sp>
      <p:cxnSp>
        <p:nvCxnSpPr>
          <p:cNvPr id="372" name="Google Shape;372;p19"/>
          <p:cNvCxnSpPr/>
          <p:nvPr/>
        </p:nvCxnSpPr>
        <p:spPr>
          <a:xfrm flipH="1">
            <a:off x="1371600" y="4312230"/>
            <a:ext cx="20782" cy="945573"/>
          </a:xfrm>
          <a:prstGeom prst="straightConnector1">
            <a:avLst/>
          </a:prstGeom>
          <a:noFill/>
          <a:ln w="12700" cap="rnd" cmpd="sng">
            <a:solidFill>
              <a:schemeClr val="dk1"/>
            </a:solidFill>
            <a:prstDash val="solid"/>
            <a:round/>
            <a:headEnd type="none" w="sm" len="sm"/>
            <a:tailEnd type="triangle" w="med" len="med"/>
          </a:ln>
        </p:spPr>
      </p:cxnSp>
      <p:cxnSp>
        <p:nvCxnSpPr>
          <p:cNvPr id="373" name="Google Shape;373;p19"/>
          <p:cNvCxnSpPr/>
          <p:nvPr/>
        </p:nvCxnSpPr>
        <p:spPr>
          <a:xfrm>
            <a:off x="5950525" y="4621983"/>
            <a:ext cx="0" cy="611573"/>
          </a:xfrm>
          <a:prstGeom prst="straightConnector1">
            <a:avLst/>
          </a:prstGeom>
          <a:noFill/>
          <a:ln w="12700" cap="rnd" cmpd="sng">
            <a:solidFill>
              <a:schemeClr val="dk1"/>
            </a:solidFill>
            <a:prstDash val="solid"/>
            <a:round/>
            <a:headEnd type="none" w="sm" len="sm"/>
            <a:tailEnd type="triangle" w="med" len="med"/>
          </a:ln>
        </p:spPr>
      </p:cxnSp>
      <p:sp>
        <p:nvSpPr>
          <p:cNvPr id="374" name="Google Shape;374;p19"/>
          <p:cNvSpPr txBox="1"/>
          <p:nvPr/>
        </p:nvSpPr>
        <p:spPr>
          <a:xfrm>
            <a:off x="6483930" y="3171323"/>
            <a:ext cx="3948542" cy="523220"/>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a:solidFill>
                  <a:schemeClr val="dk1"/>
                </a:solidFill>
                <a:latin typeface="Trebuchet MS"/>
                <a:ea typeface="Trebuchet MS"/>
                <a:cs typeface="Trebuchet MS"/>
                <a:sym typeface="Trebuchet MS"/>
              </a:rPr>
              <a:t>- Exécute le script de transformation</a:t>
            </a:r>
            <a:endParaRPr/>
          </a:p>
          <a:p>
            <a:pPr marL="0" marR="0" lvl="0" indent="0" algn="l" rtl="0">
              <a:spcBef>
                <a:spcPts val="0"/>
              </a:spcBef>
              <a:spcAft>
                <a:spcPts val="0"/>
              </a:spcAft>
              <a:buNone/>
            </a:pPr>
            <a:r>
              <a:rPr lang="fr-FR" sz="1400">
                <a:solidFill>
                  <a:schemeClr val="dk1"/>
                </a:solidFill>
                <a:latin typeface="Trebuchet MS"/>
                <a:ea typeface="Trebuchet MS"/>
                <a:cs typeface="Trebuchet MS"/>
                <a:sym typeface="Trebuchet MS"/>
              </a:rPr>
              <a:t>- Déplace les JSON dans leurs dossiers définitif</a:t>
            </a:r>
            <a:endParaRPr/>
          </a:p>
        </p:txBody>
      </p:sp>
      <p:cxnSp>
        <p:nvCxnSpPr>
          <p:cNvPr id="375" name="Google Shape;375;p19"/>
          <p:cNvCxnSpPr/>
          <p:nvPr/>
        </p:nvCxnSpPr>
        <p:spPr>
          <a:xfrm>
            <a:off x="8243452" y="3906982"/>
            <a:ext cx="0" cy="1326574"/>
          </a:xfrm>
          <a:prstGeom prst="straightConnector1">
            <a:avLst/>
          </a:prstGeom>
          <a:noFill/>
          <a:ln w="12700" cap="rnd" cmpd="sng">
            <a:solidFill>
              <a:schemeClr val="dk1"/>
            </a:solidFill>
            <a:prstDash val="solid"/>
            <a:round/>
            <a:headEnd type="none" w="sm" len="sm"/>
            <a:tailEnd type="triangle" w="med" len="med"/>
          </a:ln>
        </p:spPr>
      </p:cxnSp>
      <p:sp>
        <p:nvSpPr>
          <p:cNvPr id="376" name="Google Shape;376;p19"/>
          <p:cNvSpPr txBox="1"/>
          <p:nvPr/>
        </p:nvSpPr>
        <p:spPr>
          <a:xfrm>
            <a:off x="9040106" y="4098763"/>
            <a:ext cx="2595450" cy="523220"/>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a:solidFill>
                  <a:schemeClr val="dk1"/>
                </a:solidFill>
                <a:latin typeface="Trebuchet MS"/>
                <a:ea typeface="Trebuchet MS"/>
                <a:cs typeface="Trebuchet MS"/>
                <a:sym typeface="Trebuchet MS"/>
              </a:rPr>
              <a:t>Charge les données Json dans ElasticSearch </a:t>
            </a:r>
            <a:endParaRPr/>
          </a:p>
        </p:txBody>
      </p:sp>
      <p:cxnSp>
        <p:nvCxnSpPr>
          <p:cNvPr id="377" name="Google Shape;377;p19"/>
          <p:cNvCxnSpPr/>
          <p:nvPr/>
        </p:nvCxnSpPr>
        <p:spPr>
          <a:xfrm>
            <a:off x="10619507" y="4406540"/>
            <a:ext cx="0" cy="851263"/>
          </a:xfrm>
          <a:prstGeom prst="straightConnector1">
            <a:avLst/>
          </a:prstGeom>
          <a:noFill/>
          <a:ln w="12700" cap="rnd" cmpd="sng">
            <a:solidFill>
              <a:schemeClr val="dk1"/>
            </a:solidFill>
            <a:prstDash val="solid"/>
            <a:round/>
            <a:headEnd type="none" w="sm" len="sm"/>
            <a:tailEnd type="triangle" w="med" len="med"/>
          </a:ln>
        </p:spPr>
      </p:cxnSp>
      <p:sp>
        <p:nvSpPr>
          <p:cNvPr id="378" name="Google Shape;378;p19"/>
          <p:cNvSpPr/>
          <p:nvPr/>
        </p:nvSpPr>
        <p:spPr>
          <a:xfrm>
            <a:off x="6712521" y="6046605"/>
            <a:ext cx="987137" cy="401095"/>
          </a:xfrm>
          <a:prstGeom prst="curvedUpArrow">
            <a:avLst>
              <a:gd name="adj1" fmla="val 25000"/>
              <a:gd name="adj2" fmla="val 50000"/>
              <a:gd name="adj3" fmla="val 25000"/>
            </a:avLst>
          </a:prstGeom>
          <a:solidFill>
            <a:srgbClr val="FFC000"/>
          </a:solidFill>
          <a:ln w="19050" cap="rnd"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79" name="Google Shape;379;p19"/>
          <p:cNvSpPr/>
          <p:nvPr/>
        </p:nvSpPr>
        <p:spPr>
          <a:xfrm>
            <a:off x="8793299" y="6037754"/>
            <a:ext cx="987137" cy="401095"/>
          </a:xfrm>
          <a:prstGeom prst="curvedUpArrow">
            <a:avLst>
              <a:gd name="adj1" fmla="val 25000"/>
              <a:gd name="adj2" fmla="val 50000"/>
              <a:gd name="adj3" fmla="val 25000"/>
            </a:avLst>
          </a:prstGeom>
          <a:solidFill>
            <a:srgbClr val="FFC000"/>
          </a:solidFill>
          <a:ln w="19050" cap="rnd"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80" name="Google Shape;380;p19"/>
          <p:cNvSpPr txBox="1"/>
          <p:nvPr/>
        </p:nvSpPr>
        <p:spPr>
          <a:xfrm>
            <a:off x="6812536" y="6486876"/>
            <a:ext cx="78710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600">
                <a:solidFill>
                  <a:srgbClr val="00B0F0"/>
                </a:solidFill>
                <a:latin typeface="Trebuchet MS"/>
                <a:ea typeface="Trebuchet MS"/>
                <a:cs typeface="Trebuchet MS"/>
                <a:sym typeface="Trebuchet MS"/>
              </a:rPr>
              <a:t>xcom</a:t>
            </a:r>
            <a:endParaRPr sz="1600">
              <a:solidFill>
                <a:srgbClr val="00B0F0"/>
              </a:solidFill>
              <a:latin typeface="Trebuchet MS"/>
              <a:ea typeface="Trebuchet MS"/>
              <a:cs typeface="Trebuchet MS"/>
              <a:sym typeface="Trebuchet MS"/>
            </a:endParaRPr>
          </a:p>
        </p:txBody>
      </p:sp>
      <p:sp>
        <p:nvSpPr>
          <p:cNvPr id="381" name="Google Shape;381;p19"/>
          <p:cNvSpPr txBox="1"/>
          <p:nvPr/>
        </p:nvSpPr>
        <p:spPr>
          <a:xfrm>
            <a:off x="8976441" y="6492130"/>
            <a:ext cx="787105" cy="33855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600">
                <a:solidFill>
                  <a:srgbClr val="00B0F0"/>
                </a:solidFill>
                <a:latin typeface="Trebuchet MS"/>
                <a:ea typeface="Trebuchet MS"/>
                <a:cs typeface="Trebuchet MS"/>
                <a:sym typeface="Trebuchet MS"/>
              </a:rPr>
              <a:t>xcom</a:t>
            </a:r>
            <a:endParaRPr sz="1600">
              <a:solidFill>
                <a:srgbClr val="00B0F0"/>
              </a:solidFill>
              <a:latin typeface="Trebuchet MS"/>
              <a:ea typeface="Trebuchet MS"/>
              <a:cs typeface="Trebuchet MS"/>
              <a:sym typeface="Trebuchet MS"/>
            </a:endParaRPr>
          </a:p>
        </p:txBody>
      </p:sp>
      <p:sp>
        <p:nvSpPr>
          <p:cNvPr id="382" name="Google Shape;382;p19"/>
          <p:cNvSpPr txBox="1"/>
          <p:nvPr/>
        </p:nvSpPr>
        <p:spPr>
          <a:xfrm>
            <a:off x="234319" y="1361487"/>
            <a:ext cx="7860300" cy="20625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accent1"/>
              </a:buClr>
              <a:buSzPts val="1600"/>
              <a:buFont typeface="Noto Sans Symbols"/>
              <a:buChar char="⮚"/>
            </a:pPr>
            <a:r>
              <a:rPr lang="fr-FR" sz="1600">
                <a:solidFill>
                  <a:schemeClr val="dk1"/>
                </a:solidFill>
                <a:latin typeface="Trebuchet MS"/>
                <a:ea typeface="Trebuchet MS"/>
                <a:cs typeface="Trebuchet MS"/>
                <a:sym typeface="Trebuchet MS"/>
              </a:rPr>
              <a:t>File_sensor : Surveille l’arrivée des fichiers et déclenche le processus.</a:t>
            </a:r>
            <a:endParaRPr/>
          </a:p>
          <a:p>
            <a:pPr marL="285750" marR="0" lvl="0" indent="-184150" algn="l" rtl="0">
              <a:spcBef>
                <a:spcPts val="0"/>
              </a:spcBef>
              <a:spcAft>
                <a:spcPts val="0"/>
              </a:spcAft>
              <a:buClr>
                <a:schemeClr val="accent1"/>
              </a:buClr>
              <a:buSzPts val="1600"/>
              <a:buFont typeface="Noto Sans Symbols"/>
              <a:buNone/>
            </a:pPr>
            <a:endParaRPr sz="16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accent1"/>
              </a:buClr>
              <a:buSzPts val="1600"/>
              <a:buFont typeface="Noto Sans Symbols"/>
              <a:buChar char="⮚"/>
            </a:pPr>
            <a:r>
              <a:rPr lang="fr-FR" sz="1600">
                <a:solidFill>
                  <a:schemeClr val="dk1"/>
                </a:solidFill>
                <a:latin typeface="Trebuchet MS"/>
                <a:ea typeface="Trebuchet MS"/>
                <a:cs typeface="Trebuchet MS"/>
                <a:sym typeface="Trebuchet MS"/>
              </a:rPr>
              <a:t>Communication des chemins de fichiers via </a:t>
            </a:r>
            <a:r>
              <a:rPr lang="fr-FR" sz="1600" b="1">
                <a:solidFill>
                  <a:schemeClr val="dk1"/>
                </a:solidFill>
                <a:latin typeface="Trebuchet MS"/>
                <a:ea typeface="Trebuchet MS"/>
                <a:cs typeface="Trebuchet MS"/>
                <a:sym typeface="Trebuchet MS"/>
              </a:rPr>
              <a:t>xcom.</a:t>
            </a:r>
            <a:endParaRPr/>
          </a:p>
          <a:p>
            <a:pPr marL="285750" marR="0" lvl="0" indent="-184150" algn="l" rtl="0">
              <a:spcBef>
                <a:spcPts val="0"/>
              </a:spcBef>
              <a:spcAft>
                <a:spcPts val="0"/>
              </a:spcAft>
              <a:buClr>
                <a:schemeClr val="accent1"/>
              </a:buClr>
              <a:buSzPts val="1600"/>
              <a:buFont typeface="Noto Sans Symbols"/>
              <a:buNone/>
            </a:pPr>
            <a:endParaRPr sz="1600" b="1">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accent1"/>
              </a:buClr>
              <a:buSzPts val="1600"/>
              <a:buFont typeface="Noto Sans Symbols"/>
              <a:buChar char="⮚"/>
            </a:pPr>
            <a:r>
              <a:rPr lang="fr-FR" sz="1600" b="1">
                <a:solidFill>
                  <a:schemeClr val="dk1"/>
                </a:solidFill>
                <a:latin typeface="Trebuchet MS"/>
                <a:ea typeface="Trebuchet MS"/>
                <a:cs typeface="Trebuchet MS"/>
                <a:sym typeface="Trebuchet MS"/>
              </a:rPr>
              <a:t>Isolation des transformations</a:t>
            </a:r>
            <a:r>
              <a:rPr lang="fr-FR" sz="1600">
                <a:solidFill>
                  <a:schemeClr val="dk1"/>
                </a:solidFill>
                <a:latin typeface="Trebuchet MS"/>
                <a:ea typeface="Trebuchet MS"/>
                <a:cs typeface="Trebuchet MS"/>
                <a:sym typeface="Trebuchet MS"/>
              </a:rPr>
              <a:t> : Chaque fichier est transformé indépendamment pour une gestion efficace des erreurs.</a:t>
            </a:r>
            <a:endParaRPr sz="1600">
              <a:solidFill>
                <a:srgbClr val="3F3F3F"/>
              </a:solidFill>
              <a:latin typeface="Trebuchet MS"/>
              <a:ea typeface="Trebuchet MS"/>
              <a:cs typeface="Trebuchet MS"/>
              <a:sym typeface="Trebuchet MS"/>
            </a:endParaRPr>
          </a:p>
          <a:p>
            <a:pPr marL="285750" marR="0" lvl="0" indent="-184150" algn="l" rtl="0">
              <a:spcBef>
                <a:spcPts val="0"/>
              </a:spcBef>
              <a:spcAft>
                <a:spcPts val="0"/>
              </a:spcAft>
              <a:buClr>
                <a:schemeClr val="accent1"/>
              </a:buClr>
              <a:buSzPts val="1600"/>
              <a:buFont typeface="Noto Sans Symbols"/>
              <a:buNone/>
            </a:pPr>
            <a:endParaRPr sz="1600">
              <a:solidFill>
                <a:srgbClr val="3F3F3F"/>
              </a:solidFill>
              <a:latin typeface="Trebuchet MS"/>
              <a:ea typeface="Trebuchet MS"/>
              <a:cs typeface="Trebuchet MS"/>
              <a:sym typeface="Trebuchet MS"/>
            </a:endParaRPr>
          </a:p>
          <a:p>
            <a:pPr marL="285750" marR="0" lvl="0" indent="-285750" algn="l" rtl="0">
              <a:spcBef>
                <a:spcPts val="0"/>
              </a:spcBef>
              <a:spcAft>
                <a:spcPts val="0"/>
              </a:spcAft>
              <a:buClr>
                <a:schemeClr val="accent1"/>
              </a:buClr>
              <a:buSzPts val="1600"/>
              <a:buFont typeface="Noto Sans Symbols"/>
              <a:buChar char="⮚"/>
            </a:pPr>
            <a:r>
              <a:rPr lang="fr-FR" sz="1600" b="1">
                <a:solidFill>
                  <a:schemeClr val="dk1"/>
                </a:solidFill>
                <a:latin typeface="Trebuchet MS"/>
                <a:ea typeface="Trebuchet MS"/>
                <a:cs typeface="Trebuchet MS"/>
                <a:sym typeface="Trebuchet MS"/>
              </a:rPr>
              <a:t>Réseaux connectés</a:t>
            </a:r>
            <a:r>
              <a:rPr lang="fr-FR" sz="1600">
                <a:solidFill>
                  <a:srgbClr val="3F3F3F"/>
                </a:solidFill>
                <a:latin typeface="Trebuchet MS"/>
                <a:ea typeface="Trebuchet MS"/>
                <a:cs typeface="Trebuchet MS"/>
                <a:sym typeface="Trebuchet MS"/>
              </a:rPr>
              <a:t> : </a:t>
            </a:r>
            <a:r>
              <a:rPr lang="fr-FR" sz="1600">
                <a:solidFill>
                  <a:schemeClr val="dk1"/>
                </a:solidFill>
                <a:latin typeface="Trebuchet MS"/>
                <a:ea typeface="Trebuchet MS"/>
                <a:cs typeface="Trebuchet MS"/>
                <a:sym typeface="Trebuchet MS"/>
              </a:rPr>
              <a:t>airflow-net et es-net.</a:t>
            </a:r>
            <a:endParaRPr/>
          </a:p>
        </p:txBody>
      </p:sp>
      <p:sp>
        <p:nvSpPr>
          <p:cNvPr id="383" name="Google Shape;383;p19"/>
          <p:cNvSpPr txBox="1"/>
          <p:nvPr/>
        </p:nvSpPr>
        <p:spPr>
          <a:xfrm>
            <a:off x="415628" y="969243"/>
            <a:ext cx="53379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Trebuchet MS"/>
                <a:ea typeface="Trebuchet MS"/>
                <a:cs typeface="Trebuchet MS"/>
                <a:sym typeface="Trebuchet MS"/>
              </a:rPr>
              <a:t>Description du Dag:</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txBox="1">
            <a:spLocks noGrp="1"/>
          </p:cNvSpPr>
          <p:nvPr>
            <p:ph type="title"/>
          </p:nvPr>
        </p:nvSpPr>
        <p:spPr>
          <a:xfrm>
            <a:off x="677335" y="394444"/>
            <a:ext cx="8596668" cy="73537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4000"/>
              <a:buFont typeface="Trebuchet MS"/>
              <a:buNone/>
            </a:pPr>
            <a:r>
              <a:rPr lang="fr-FR"/>
              <a:t>Sommaire:</a:t>
            </a:r>
            <a:endParaRPr/>
          </a:p>
        </p:txBody>
      </p:sp>
      <p:sp>
        <p:nvSpPr>
          <p:cNvPr id="154" name="Google Shape;154;p2"/>
          <p:cNvSpPr txBox="1">
            <a:spLocks noGrp="1"/>
          </p:cNvSpPr>
          <p:nvPr>
            <p:ph type="body" idx="1"/>
          </p:nvPr>
        </p:nvSpPr>
        <p:spPr>
          <a:xfrm>
            <a:off x="677335" y="1434618"/>
            <a:ext cx="8959800" cy="4347600"/>
          </a:xfrm>
          <a:prstGeom prst="rect">
            <a:avLst/>
          </a:prstGeom>
          <a:noFill/>
          <a:ln>
            <a:noFill/>
          </a:ln>
        </p:spPr>
        <p:txBody>
          <a:bodyPr spcFirstLastPara="1" wrap="square" lIns="91425" tIns="45700" rIns="91425" bIns="45700" anchor="t" anchorCtr="0">
            <a:normAutofit/>
          </a:bodyPr>
          <a:lstStyle/>
          <a:p>
            <a:pPr marL="457200" lvl="0" indent="-457200" algn="l" rtl="0">
              <a:spcBef>
                <a:spcPts val="0"/>
              </a:spcBef>
              <a:spcAft>
                <a:spcPts val="0"/>
              </a:spcAft>
              <a:buSzPts val="1600"/>
              <a:buFont typeface="Trebuchet MS"/>
              <a:buAutoNum type="arabicPeriod"/>
            </a:pPr>
            <a:r>
              <a:rPr lang="fr-FR"/>
              <a:t>Choix des sources de données et méthodes de collecte.</a:t>
            </a:r>
            <a:endParaRPr/>
          </a:p>
          <a:p>
            <a:pPr marL="457200" lvl="0" indent="-457200" algn="l" rtl="0">
              <a:spcBef>
                <a:spcPts val="1000"/>
              </a:spcBef>
              <a:spcAft>
                <a:spcPts val="0"/>
              </a:spcAft>
              <a:buSzPts val="1600"/>
              <a:buFont typeface="Trebuchet MS"/>
              <a:buAutoNum type="arabicPeriod"/>
            </a:pPr>
            <a:r>
              <a:rPr lang="fr-FR"/>
              <a:t>Structure des données.</a:t>
            </a:r>
            <a:endParaRPr/>
          </a:p>
          <a:p>
            <a:pPr marL="457200" lvl="0" indent="-457200" algn="l" rtl="0">
              <a:spcBef>
                <a:spcPts val="1000"/>
              </a:spcBef>
              <a:spcAft>
                <a:spcPts val="0"/>
              </a:spcAft>
              <a:buSzPts val="1600"/>
              <a:buFont typeface="Trebuchet MS"/>
              <a:buAutoNum type="arabicPeriod"/>
            </a:pPr>
            <a:r>
              <a:rPr lang="fr-FR"/>
              <a:t>Choix système de base de données.</a:t>
            </a:r>
            <a:endParaRPr/>
          </a:p>
          <a:p>
            <a:pPr marL="457200" lvl="0" indent="-457200" algn="l" rtl="0">
              <a:spcBef>
                <a:spcPts val="1000"/>
              </a:spcBef>
              <a:spcAft>
                <a:spcPts val="0"/>
              </a:spcAft>
              <a:buSzPts val="1600"/>
              <a:buFont typeface="Trebuchet MS"/>
              <a:buAutoNum type="arabicPeriod"/>
            </a:pPr>
            <a:r>
              <a:rPr lang="fr-FR"/>
              <a:t>Visualisation des données avec l'API Dash.</a:t>
            </a:r>
            <a:endParaRPr/>
          </a:p>
          <a:p>
            <a:pPr marL="457200" lvl="0" indent="-457200" algn="l" rtl="0">
              <a:spcBef>
                <a:spcPts val="1000"/>
              </a:spcBef>
              <a:spcAft>
                <a:spcPts val="0"/>
              </a:spcAft>
              <a:buSzPts val="1600"/>
              <a:buFont typeface="Trebuchet MS"/>
              <a:buAutoNum type="arabicPeriod"/>
            </a:pPr>
            <a:r>
              <a:rPr lang="fr-FR"/>
              <a:t>Création d’une API avec FastAPI pour l'interaction avec Elasticsearch.</a:t>
            </a:r>
            <a:endParaRPr/>
          </a:p>
          <a:p>
            <a:pPr marL="457200" lvl="0" indent="-457200" algn="l" rtl="0">
              <a:spcBef>
                <a:spcPts val="1000"/>
              </a:spcBef>
              <a:spcAft>
                <a:spcPts val="0"/>
              </a:spcAft>
              <a:buSzPts val="1600"/>
              <a:buFont typeface="Trebuchet MS"/>
              <a:buAutoNum type="arabicPeriod"/>
            </a:pPr>
            <a:r>
              <a:rPr lang="fr-FR"/>
              <a:t>Utilisation de Docker pour l’orchestration des conteneurs.</a:t>
            </a:r>
            <a:endParaRPr/>
          </a:p>
          <a:p>
            <a:pPr marL="457200" lvl="0" indent="-457200" algn="l" rtl="0">
              <a:spcBef>
                <a:spcPts val="1000"/>
              </a:spcBef>
              <a:spcAft>
                <a:spcPts val="0"/>
              </a:spcAft>
              <a:buSzPts val="1600"/>
              <a:buFont typeface="Trebuchet MS"/>
              <a:buAutoNum type="arabicPeriod"/>
            </a:pPr>
            <a:r>
              <a:rPr lang="fr-FR"/>
              <a:t>Automatisation des flux travail avec Airflow.</a:t>
            </a:r>
            <a:endParaRPr/>
          </a:p>
          <a:p>
            <a:pPr marL="457200" lvl="0" indent="-457200" algn="l" rtl="0">
              <a:spcBef>
                <a:spcPts val="1000"/>
              </a:spcBef>
              <a:spcAft>
                <a:spcPts val="0"/>
              </a:spcAft>
              <a:buSzPts val="1600"/>
              <a:buFont typeface="Trebuchet MS"/>
              <a:buAutoNum type="arabicPeriod"/>
            </a:pPr>
            <a:r>
              <a:rPr lang="fr-FR"/>
              <a:t>Difficultés rencontrées.</a:t>
            </a:r>
            <a:endParaRPr/>
          </a:p>
          <a:p>
            <a:pPr marL="457200" lvl="0" indent="-457200" algn="l" rtl="0">
              <a:spcBef>
                <a:spcPts val="1000"/>
              </a:spcBef>
              <a:spcAft>
                <a:spcPts val="0"/>
              </a:spcAft>
              <a:buSzPts val="1600"/>
              <a:buFont typeface="Trebuchet MS"/>
              <a:buAutoNum type="arabicPeriod"/>
            </a:pPr>
            <a:r>
              <a:rPr lang="fr-FR"/>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0"/>
          <p:cNvSpPr txBox="1">
            <a:spLocks noGrp="1"/>
          </p:cNvSpPr>
          <p:nvPr>
            <p:ph type="title"/>
          </p:nvPr>
        </p:nvSpPr>
        <p:spPr>
          <a:xfrm>
            <a:off x="677334" y="609600"/>
            <a:ext cx="8596668" cy="81850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fr-FR"/>
              <a:t>Difficultés rencontrées</a:t>
            </a:r>
            <a:endParaRPr/>
          </a:p>
        </p:txBody>
      </p:sp>
      <p:sp>
        <p:nvSpPr>
          <p:cNvPr id="390" name="Google Shape;390;p20"/>
          <p:cNvSpPr txBox="1">
            <a:spLocks noGrp="1"/>
          </p:cNvSpPr>
          <p:nvPr>
            <p:ph type="body" idx="1"/>
          </p:nvPr>
        </p:nvSpPr>
        <p:spPr>
          <a:xfrm>
            <a:off x="677334" y="1541125"/>
            <a:ext cx="8596668" cy="4500238"/>
          </a:xfrm>
          <a:prstGeom prst="rect">
            <a:avLst/>
          </a:prstGeom>
          <a:noFill/>
          <a:ln>
            <a:noFill/>
          </a:ln>
        </p:spPr>
        <p:txBody>
          <a:bodyPr spcFirstLastPara="1" wrap="square" lIns="91425" tIns="45700" rIns="91425" bIns="45700" anchor="t" anchorCtr="0">
            <a:normAutofit/>
          </a:bodyPr>
          <a:lstStyle/>
          <a:p>
            <a:pPr marL="742950" lvl="1" indent="-318769" algn="l" rtl="0">
              <a:lnSpc>
                <a:spcPct val="115000"/>
              </a:lnSpc>
              <a:spcBef>
                <a:spcPts val="1000"/>
              </a:spcBef>
              <a:spcAft>
                <a:spcPts val="0"/>
              </a:spcAft>
              <a:buSzPts val="1800"/>
              <a:buFont typeface="Trebuchet MS"/>
              <a:buChar char="o"/>
            </a:pPr>
            <a:r>
              <a:rPr lang="fr-FR" sz="1800"/>
              <a:t>Difficultés liées à l’environnement de dev (manque de ressources…).</a:t>
            </a:r>
            <a:endParaRPr sz="1800"/>
          </a:p>
          <a:p>
            <a:pPr marL="742950" lvl="1" indent="-308610" algn="l" rtl="0">
              <a:lnSpc>
                <a:spcPct val="115000"/>
              </a:lnSpc>
              <a:spcBef>
                <a:spcPts val="1000"/>
              </a:spcBef>
              <a:spcAft>
                <a:spcPts val="0"/>
              </a:spcAft>
              <a:buSzPts val="1800"/>
              <a:buFont typeface="Trebuchet MS"/>
              <a:buChar char="o"/>
            </a:pPr>
            <a:r>
              <a:rPr lang="fr-FR" sz="1800"/>
              <a:t>Complexité du scraping en raison des changements fréquents du code source et des protections sur des sites comme LinkedIn et Indeed.</a:t>
            </a:r>
            <a:endParaRPr sz="1800"/>
          </a:p>
          <a:p>
            <a:pPr marL="742950" lvl="1" indent="-308610" algn="l" rtl="0">
              <a:lnSpc>
                <a:spcPct val="115000"/>
              </a:lnSpc>
              <a:spcBef>
                <a:spcPts val="1000"/>
              </a:spcBef>
              <a:spcAft>
                <a:spcPts val="0"/>
              </a:spcAft>
              <a:buSzPts val="1800"/>
              <a:buFont typeface="Trebuchet MS"/>
              <a:buChar char="o"/>
            </a:pPr>
            <a:r>
              <a:rPr lang="fr-FR" sz="1800"/>
              <a:t>Absence d’API officielle pour récupérer facilement les données de ces sites.</a:t>
            </a:r>
            <a:endParaRPr sz="1800">
              <a:solidFill>
                <a:srgbClr val="0E0E0E"/>
              </a:solidFill>
            </a:endParaRPr>
          </a:p>
          <a:p>
            <a:pPr marL="742950" marR="0" lvl="1" indent="-308610" algn="l" rtl="0">
              <a:lnSpc>
                <a:spcPct val="115000"/>
              </a:lnSpc>
              <a:spcBef>
                <a:spcPts val="1000"/>
              </a:spcBef>
              <a:spcAft>
                <a:spcPts val="0"/>
              </a:spcAft>
              <a:buSzPts val="1800"/>
              <a:buFont typeface="Trebuchet MS"/>
              <a:buChar char="o"/>
            </a:pPr>
            <a:r>
              <a:rPr lang="fr-FR" sz="1800"/>
              <a:t>Variabilité dans la structure des offres d’emploi, compliquant l’extraction et la standardisation des fichiers JSON.</a:t>
            </a:r>
            <a:endParaRPr sz="1800"/>
          </a:p>
          <a:p>
            <a:pPr marL="742950" marR="0" lvl="1" indent="-308610" algn="l" rtl="0">
              <a:lnSpc>
                <a:spcPct val="115000"/>
              </a:lnSpc>
              <a:spcBef>
                <a:spcPts val="1000"/>
              </a:spcBef>
              <a:spcAft>
                <a:spcPts val="1000"/>
              </a:spcAft>
              <a:buSzPts val="1800"/>
              <a:buFont typeface="Trebuchet MS"/>
              <a:buChar char="o"/>
            </a:pPr>
            <a:r>
              <a:rPr lang="fr-FR" sz="1800"/>
              <a:t>Impossibilité de maintenir un flux automatisé complet, de l’extraction à l’injection dans Elasticsearch, en raison des changements fréquents du code source.</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1"/>
          <p:cNvSpPr txBox="1">
            <a:spLocks noGrp="1"/>
          </p:cNvSpPr>
          <p:nvPr>
            <p:ph type="title"/>
          </p:nvPr>
        </p:nvSpPr>
        <p:spPr>
          <a:xfrm>
            <a:off x="677334" y="609600"/>
            <a:ext cx="8596668" cy="81850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fr-FR"/>
              <a:t>Conclusion et perspectives</a:t>
            </a:r>
            <a:endParaRPr/>
          </a:p>
        </p:txBody>
      </p:sp>
      <p:sp>
        <p:nvSpPr>
          <p:cNvPr id="397" name="Google Shape;397;p21"/>
          <p:cNvSpPr txBox="1">
            <a:spLocks noGrp="1"/>
          </p:cNvSpPr>
          <p:nvPr>
            <p:ph type="body" idx="1"/>
          </p:nvPr>
        </p:nvSpPr>
        <p:spPr>
          <a:xfrm>
            <a:off x="677325" y="1405250"/>
            <a:ext cx="9182100" cy="5094000"/>
          </a:xfrm>
          <a:prstGeom prst="rect">
            <a:avLst/>
          </a:prstGeom>
          <a:noFill/>
          <a:ln>
            <a:noFill/>
          </a:ln>
        </p:spPr>
        <p:txBody>
          <a:bodyPr spcFirstLastPara="1" wrap="square" lIns="91425" tIns="45700" rIns="91425" bIns="45700" anchor="t" anchorCtr="0">
            <a:normAutofit lnSpcReduction="10000"/>
          </a:bodyPr>
          <a:lstStyle/>
          <a:p>
            <a:pPr marL="342900" lvl="0" indent="-353060" algn="l" rtl="0">
              <a:lnSpc>
                <a:spcPct val="115000"/>
              </a:lnSpc>
              <a:spcBef>
                <a:spcPts val="0"/>
              </a:spcBef>
              <a:spcAft>
                <a:spcPts val="0"/>
              </a:spcAft>
              <a:buSzPts val="1600"/>
              <a:buChar char="►"/>
            </a:pPr>
            <a:r>
              <a:rPr lang="fr-FR" sz="1600"/>
              <a:t>Mise en pratique des compétences en ingénierie des données : Analyse du marché du travail par la collecte d’offres d’emploi via le scraping de plusieurs plateformes.</a:t>
            </a:r>
            <a:endParaRPr sz="1600"/>
          </a:p>
          <a:p>
            <a:pPr marL="342900" lvl="0" indent="-353060" algn="l" rtl="0">
              <a:lnSpc>
                <a:spcPct val="115000"/>
              </a:lnSpc>
              <a:spcBef>
                <a:spcPts val="1000"/>
              </a:spcBef>
              <a:spcAft>
                <a:spcPts val="0"/>
              </a:spcAft>
              <a:buSzPts val="1600"/>
              <a:buChar char="►"/>
            </a:pPr>
            <a:r>
              <a:rPr lang="fr-FR" sz="1600"/>
              <a:t>Automatisation des processus : Construction d’un pipeline de traitement de données automatisé avec Airflow.</a:t>
            </a:r>
            <a:endParaRPr sz="1600"/>
          </a:p>
          <a:p>
            <a:pPr marL="342900" lvl="0" indent="-353060" algn="l" rtl="0">
              <a:lnSpc>
                <a:spcPct val="115000"/>
              </a:lnSpc>
              <a:spcBef>
                <a:spcPts val="1000"/>
              </a:spcBef>
              <a:spcAft>
                <a:spcPts val="0"/>
              </a:spcAft>
              <a:buSzPts val="1600"/>
              <a:buChar char="►"/>
            </a:pPr>
            <a:r>
              <a:rPr lang="fr-FR" sz="1600"/>
              <a:t>Stockage optimisé : Utilisation d’Elasticsearch pour des recherches rapides et efficaces.</a:t>
            </a:r>
            <a:endParaRPr sz="1600"/>
          </a:p>
          <a:p>
            <a:pPr marL="342900" lvl="0" indent="-353060" algn="l" rtl="0">
              <a:lnSpc>
                <a:spcPct val="115000"/>
              </a:lnSpc>
              <a:spcBef>
                <a:spcPts val="1000"/>
              </a:spcBef>
              <a:spcAft>
                <a:spcPts val="0"/>
              </a:spcAft>
              <a:buSzPts val="1600"/>
              <a:buChar char="►"/>
            </a:pPr>
            <a:r>
              <a:rPr lang="fr-FR" sz="1600"/>
              <a:t>Développement d’APIs robustes : Création d’APIs avec FastAPI et Dash pour faciliter l’accès et l’analyse des données.</a:t>
            </a:r>
            <a:endParaRPr sz="1600"/>
          </a:p>
          <a:p>
            <a:pPr marL="342900" lvl="0" indent="-353060" algn="l" rtl="0">
              <a:lnSpc>
                <a:spcPct val="115000"/>
              </a:lnSpc>
              <a:spcBef>
                <a:spcPts val="1000"/>
              </a:spcBef>
              <a:spcAft>
                <a:spcPts val="0"/>
              </a:spcAft>
              <a:buSzPts val="1600"/>
              <a:buChar char="►"/>
            </a:pPr>
            <a:r>
              <a:rPr lang="fr-FR" sz="1600"/>
              <a:t>Portabilité et cohérence des environnements : Mise en œuvre de Docker pour garantir la fiabilité des environnements.</a:t>
            </a:r>
            <a:endParaRPr sz="1600"/>
          </a:p>
          <a:p>
            <a:pPr marL="342900" lvl="0" indent="-353060" algn="l" rtl="0">
              <a:lnSpc>
                <a:spcPct val="115000"/>
              </a:lnSpc>
              <a:spcBef>
                <a:spcPts val="1000"/>
              </a:spcBef>
              <a:spcAft>
                <a:spcPts val="0"/>
              </a:spcAft>
              <a:buSzPts val="1600"/>
              <a:buChar char="►"/>
            </a:pPr>
            <a:r>
              <a:rPr lang="fr-FR" sz="1600"/>
              <a:t>Expérience pratique : Gestion complète d’un projet de données, intégrant des technologies modernes pour répondre à des besoins réels.</a:t>
            </a:r>
            <a:endParaRPr sz="1600">
              <a:solidFill>
                <a:srgbClr val="0E0E0E"/>
              </a:solidFill>
              <a:latin typeface="Arial"/>
              <a:ea typeface="Arial"/>
              <a:cs typeface="Arial"/>
              <a:sym typeface="Arial"/>
            </a:endParaRPr>
          </a:p>
          <a:p>
            <a:pPr marL="342900" lvl="0" indent="0" algn="l" rtl="0">
              <a:lnSpc>
                <a:spcPct val="115000"/>
              </a:lnSpc>
              <a:spcBef>
                <a:spcPts val="1000"/>
              </a:spcBef>
              <a:spcAft>
                <a:spcPts val="0"/>
              </a:spcAft>
              <a:buNone/>
            </a:pPr>
            <a:endParaRPr sz="1050" b="1">
              <a:solidFill>
                <a:srgbClr val="0E0E0E"/>
              </a:solidFill>
              <a:latin typeface="Arial"/>
              <a:ea typeface="Arial"/>
              <a:cs typeface="Arial"/>
              <a:sym typeface="Arial"/>
            </a:endParaRPr>
          </a:p>
          <a:p>
            <a:pPr marL="342900" lvl="0" indent="0" algn="l" rtl="0">
              <a:lnSpc>
                <a:spcPct val="115000"/>
              </a:lnSpc>
              <a:spcBef>
                <a:spcPts val="1000"/>
              </a:spcBef>
              <a:spcAft>
                <a:spcPts val="0"/>
              </a:spcAft>
              <a:buNone/>
            </a:pPr>
            <a:r>
              <a:rPr lang="fr-FR" sz="2000" b="1"/>
              <a:t>Perspectives :</a:t>
            </a:r>
            <a:endParaRPr sz="2000" b="1"/>
          </a:p>
          <a:p>
            <a:pPr marL="342900" lvl="0" indent="-353060" algn="l" rtl="0">
              <a:lnSpc>
                <a:spcPct val="115000"/>
              </a:lnSpc>
              <a:spcBef>
                <a:spcPts val="1000"/>
              </a:spcBef>
              <a:spcAft>
                <a:spcPts val="1000"/>
              </a:spcAft>
              <a:buSzPts val="1600"/>
              <a:buChar char="►"/>
            </a:pPr>
            <a:r>
              <a:rPr lang="fr-FR" sz="1600"/>
              <a:t>Intégration d’un LLM (Large Language Model) pour analyser automatiquement les descriptions des offres, en extrayant les compétences, les salaires et autres informations clés.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
          <p:cNvSpPr/>
          <p:nvPr/>
        </p:nvSpPr>
        <p:spPr>
          <a:xfrm>
            <a:off x="914400" y="1524000"/>
            <a:ext cx="8596668" cy="1398494"/>
          </a:xfrm>
          <a:prstGeom prst="roundRect">
            <a:avLst>
              <a:gd name="adj" fmla="val 16667"/>
            </a:avLst>
          </a:prstGeom>
          <a:solidFill>
            <a:srgbClr val="E6D26D"/>
          </a:solidFill>
          <a:ln w="19050" cap="rnd" cmpd="sng">
            <a:solidFill>
              <a:srgbClr val="2855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1" name="Google Shape;161;p3"/>
          <p:cNvSpPr txBox="1">
            <a:spLocks noGrp="1"/>
          </p:cNvSpPr>
          <p:nvPr>
            <p:ph type="title"/>
          </p:nvPr>
        </p:nvSpPr>
        <p:spPr>
          <a:xfrm>
            <a:off x="677334" y="609600"/>
            <a:ext cx="8596668" cy="91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fr-FR"/>
              <a:t>Choix des sources de données</a:t>
            </a:r>
            <a:endParaRPr/>
          </a:p>
        </p:txBody>
      </p:sp>
      <p:sp>
        <p:nvSpPr>
          <p:cNvPr id="162" name="Google Shape;162;p3"/>
          <p:cNvSpPr/>
          <p:nvPr/>
        </p:nvSpPr>
        <p:spPr>
          <a:xfrm>
            <a:off x="3680690" y="3165090"/>
            <a:ext cx="1939637" cy="572655"/>
          </a:xfrm>
          <a:prstGeom prst="roundRect">
            <a:avLst>
              <a:gd name="adj" fmla="val 16667"/>
            </a:avLst>
          </a:prstGeom>
          <a:solidFill>
            <a:schemeClr val="accent1"/>
          </a:solidFill>
          <a:ln w="19050" cap="rnd" cmpd="sng">
            <a:solidFill>
              <a:srgbClr val="2855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Trebuchet MS"/>
                <a:ea typeface="Trebuchet MS"/>
                <a:cs typeface="Trebuchet MS"/>
                <a:sym typeface="Trebuchet MS"/>
              </a:rPr>
              <a:t>Scraping</a:t>
            </a:r>
            <a:endParaRPr sz="1800">
              <a:solidFill>
                <a:schemeClr val="lt1"/>
              </a:solidFill>
              <a:latin typeface="Trebuchet MS"/>
              <a:ea typeface="Trebuchet MS"/>
              <a:cs typeface="Trebuchet MS"/>
              <a:sym typeface="Trebuchet MS"/>
            </a:endParaRPr>
          </a:p>
        </p:txBody>
      </p:sp>
      <p:sp>
        <p:nvSpPr>
          <p:cNvPr id="163" name="Google Shape;163;p3"/>
          <p:cNvSpPr/>
          <p:nvPr/>
        </p:nvSpPr>
        <p:spPr>
          <a:xfrm>
            <a:off x="1126839" y="1745676"/>
            <a:ext cx="1554800" cy="572654"/>
          </a:xfrm>
          <a:prstGeom prst="roundRect">
            <a:avLst>
              <a:gd name="adj" fmla="val 16667"/>
            </a:avLst>
          </a:prstGeom>
          <a:solidFill>
            <a:schemeClr val="accent6"/>
          </a:solidFill>
          <a:ln w="19050" cap="rnd" cmpd="sng">
            <a:solidFill>
              <a:srgbClr val="3F58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Trebuchet MS"/>
                <a:ea typeface="Trebuchet MS"/>
                <a:cs typeface="Trebuchet MS"/>
                <a:sym typeface="Trebuchet MS"/>
              </a:rPr>
              <a:t>LinkedIn</a:t>
            </a:r>
            <a:endParaRPr sz="1800">
              <a:solidFill>
                <a:schemeClr val="lt1"/>
              </a:solidFill>
              <a:latin typeface="Trebuchet MS"/>
              <a:ea typeface="Trebuchet MS"/>
              <a:cs typeface="Trebuchet MS"/>
              <a:sym typeface="Trebuchet MS"/>
            </a:endParaRPr>
          </a:p>
        </p:txBody>
      </p:sp>
      <p:sp>
        <p:nvSpPr>
          <p:cNvPr id="164" name="Google Shape;164;p3"/>
          <p:cNvSpPr/>
          <p:nvPr/>
        </p:nvSpPr>
        <p:spPr>
          <a:xfrm>
            <a:off x="2918692" y="1745676"/>
            <a:ext cx="1813405" cy="572654"/>
          </a:xfrm>
          <a:prstGeom prst="roundRect">
            <a:avLst>
              <a:gd name="adj" fmla="val 16667"/>
            </a:avLst>
          </a:prstGeom>
          <a:solidFill>
            <a:schemeClr val="accent5"/>
          </a:solidFill>
          <a:ln w="19050" cap="rnd" cmpd="sng">
            <a:solidFill>
              <a:srgbClr val="1B4A2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Trebuchet MS"/>
                <a:ea typeface="Trebuchet MS"/>
                <a:cs typeface="Trebuchet MS"/>
                <a:sym typeface="Trebuchet MS"/>
              </a:rPr>
              <a:t>France Travail</a:t>
            </a:r>
            <a:endParaRPr sz="1800">
              <a:solidFill>
                <a:schemeClr val="lt1"/>
              </a:solidFill>
              <a:latin typeface="Trebuchet MS"/>
              <a:ea typeface="Trebuchet MS"/>
              <a:cs typeface="Trebuchet MS"/>
              <a:sym typeface="Trebuchet MS"/>
            </a:endParaRPr>
          </a:p>
        </p:txBody>
      </p:sp>
      <p:sp>
        <p:nvSpPr>
          <p:cNvPr id="165" name="Google Shape;165;p3"/>
          <p:cNvSpPr/>
          <p:nvPr/>
        </p:nvSpPr>
        <p:spPr>
          <a:xfrm>
            <a:off x="4969150" y="1745676"/>
            <a:ext cx="1554800" cy="572654"/>
          </a:xfrm>
          <a:prstGeom prst="roundRect">
            <a:avLst>
              <a:gd name="adj" fmla="val 16667"/>
            </a:avLst>
          </a:prstGeom>
          <a:solidFill>
            <a:schemeClr val="accent4"/>
          </a:solidFill>
          <a:ln w="19050" cap="rnd" cmpd="sng">
            <a:solidFill>
              <a:srgbClr val="133E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Trebuchet MS"/>
                <a:ea typeface="Trebuchet MS"/>
                <a:cs typeface="Trebuchet MS"/>
                <a:sym typeface="Trebuchet MS"/>
              </a:rPr>
              <a:t>WTTJ</a:t>
            </a:r>
            <a:endParaRPr sz="1800">
              <a:solidFill>
                <a:schemeClr val="lt1"/>
              </a:solidFill>
              <a:latin typeface="Trebuchet MS"/>
              <a:ea typeface="Trebuchet MS"/>
              <a:cs typeface="Trebuchet MS"/>
              <a:sym typeface="Trebuchet MS"/>
            </a:endParaRPr>
          </a:p>
        </p:txBody>
      </p:sp>
      <p:sp>
        <p:nvSpPr>
          <p:cNvPr id="166" name="Google Shape;166;p3"/>
          <p:cNvSpPr/>
          <p:nvPr/>
        </p:nvSpPr>
        <p:spPr>
          <a:xfrm>
            <a:off x="6761003" y="1745676"/>
            <a:ext cx="1554800" cy="572654"/>
          </a:xfrm>
          <a:prstGeom prst="roundRect">
            <a:avLst>
              <a:gd name="adj" fmla="val 16667"/>
            </a:avLst>
          </a:prstGeom>
          <a:solidFill>
            <a:schemeClr val="accent3"/>
          </a:solidFill>
          <a:ln w="19050" cap="rnd" cmpd="sng">
            <a:solidFill>
              <a:srgbClr val="1B574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Trebuchet MS"/>
                <a:ea typeface="Trebuchet MS"/>
                <a:cs typeface="Trebuchet MS"/>
                <a:sym typeface="Trebuchet MS"/>
              </a:rPr>
              <a:t>Indeed</a:t>
            </a:r>
            <a:endParaRPr sz="1800">
              <a:solidFill>
                <a:schemeClr val="lt1"/>
              </a:solidFill>
              <a:latin typeface="Trebuchet MS"/>
              <a:ea typeface="Trebuchet MS"/>
              <a:cs typeface="Trebuchet MS"/>
              <a:sym typeface="Trebuchet MS"/>
            </a:endParaRPr>
          </a:p>
        </p:txBody>
      </p:sp>
      <p:cxnSp>
        <p:nvCxnSpPr>
          <p:cNvPr id="167" name="Google Shape;167;p3"/>
          <p:cNvCxnSpPr>
            <a:stCxn id="163" idx="2"/>
            <a:endCxn id="162" idx="0"/>
          </p:cNvCxnSpPr>
          <p:nvPr/>
        </p:nvCxnSpPr>
        <p:spPr>
          <a:xfrm rot="-5400000" flipH="1">
            <a:off x="2853889" y="1368680"/>
            <a:ext cx="846900" cy="2746200"/>
          </a:xfrm>
          <a:prstGeom prst="bentConnector3">
            <a:avLst>
              <a:gd name="adj1" fmla="val 50000"/>
            </a:avLst>
          </a:prstGeom>
          <a:noFill/>
          <a:ln w="12700" cap="rnd" cmpd="sng">
            <a:solidFill>
              <a:schemeClr val="dk1"/>
            </a:solidFill>
            <a:prstDash val="solid"/>
            <a:round/>
            <a:headEnd type="none" w="sm" len="sm"/>
            <a:tailEnd type="triangle" w="med" len="med"/>
          </a:ln>
        </p:spPr>
      </p:cxnSp>
      <p:cxnSp>
        <p:nvCxnSpPr>
          <p:cNvPr id="168" name="Google Shape;168;p3"/>
          <p:cNvCxnSpPr>
            <a:stCxn id="164" idx="2"/>
            <a:endCxn id="162" idx="0"/>
          </p:cNvCxnSpPr>
          <p:nvPr/>
        </p:nvCxnSpPr>
        <p:spPr>
          <a:xfrm rot="-5400000" flipH="1">
            <a:off x="3814445" y="2329280"/>
            <a:ext cx="846900" cy="825000"/>
          </a:xfrm>
          <a:prstGeom prst="bentConnector3">
            <a:avLst>
              <a:gd name="adj1" fmla="val 50000"/>
            </a:avLst>
          </a:prstGeom>
          <a:noFill/>
          <a:ln w="12700" cap="rnd" cmpd="sng">
            <a:solidFill>
              <a:schemeClr val="dk1"/>
            </a:solidFill>
            <a:prstDash val="solid"/>
            <a:round/>
            <a:headEnd type="none" w="sm" len="sm"/>
            <a:tailEnd type="triangle" w="med" len="med"/>
          </a:ln>
        </p:spPr>
      </p:cxnSp>
      <p:cxnSp>
        <p:nvCxnSpPr>
          <p:cNvPr id="169" name="Google Shape;169;p3"/>
          <p:cNvCxnSpPr>
            <a:stCxn id="165" idx="2"/>
            <a:endCxn id="162" idx="0"/>
          </p:cNvCxnSpPr>
          <p:nvPr/>
        </p:nvCxnSpPr>
        <p:spPr>
          <a:xfrm rot="5400000">
            <a:off x="4775150" y="2193830"/>
            <a:ext cx="846900" cy="1095900"/>
          </a:xfrm>
          <a:prstGeom prst="bentConnector3">
            <a:avLst>
              <a:gd name="adj1" fmla="val 50000"/>
            </a:avLst>
          </a:prstGeom>
          <a:noFill/>
          <a:ln w="12700" cap="rnd" cmpd="sng">
            <a:solidFill>
              <a:schemeClr val="dk1"/>
            </a:solidFill>
            <a:prstDash val="solid"/>
            <a:round/>
            <a:headEnd type="none" w="sm" len="sm"/>
            <a:tailEnd type="triangle" w="med" len="med"/>
          </a:ln>
        </p:spPr>
      </p:cxnSp>
      <p:cxnSp>
        <p:nvCxnSpPr>
          <p:cNvPr id="170" name="Google Shape;170;p3"/>
          <p:cNvCxnSpPr>
            <a:stCxn id="166" idx="2"/>
            <a:endCxn id="162" idx="0"/>
          </p:cNvCxnSpPr>
          <p:nvPr/>
        </p:nvCxnSpPr>
        <p:spPr>
          <a:xfrm rot="5400000">
            <a:off x="5671053" y="1297880"/>
            <a:ext cx="846900" cy="2887800"/>
          </a:xfrm>
          <a:prstGeom prst="bentConnector3">
            <a:avLst>
              <a:gd name="adj1" fmla="val 50000"/>
            </a:avLst>
          </a:prstGeom>
          <a:noFill/>
          <a:ln w="12700" cap="rnd" cmpd="sng">
            <a:solidFill>
              <a:schemeClr val="dk1"/>
            </a:solidFill>
            <a:prstDash val="solid"/>
            <a:round/>
            <a:headEnd type="none" w="sm" len="sm"/>
            <a:tailEnd type="triangle" w="med" len="med"/>
          </a:ln>
        </p:spPr>
      </p:cxnSp>
      <p:sp>
        <p:nvSpPr>
          <p:cNvPr id="171" name="Google Shape;171;p3"/>
          <p:cNvSpPr/>
          <p:nvPr/>
        </p:nvSpPr>
        <p:spPr>
          <a:xfrm>
            <a:off x="3680689" y="4100947"/>
            <a:ext cx="1939637" cy="572655"/>
          </a:xfrm>
          <a:prstGeom prst="roundRect">
            <a:avLst>
              <a:gd name="adj" fmla="val 16667"/>
            </a:avLst>
          </a:prstGeom>
          <a:solidFill>
            <a:srgbClr val="FFC000"/>
          </a:solidFill>
          <a:ln w="19050" cap="rnd" cmpd="sng">
            <a:solidFill>
              <a:srgbClr val="2855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Trebuchet MS"/>
                <a:ea typeface="Trebuchet MS"/>
                <a:cs typeface="Trebuchet MS"/>
                <a:sym typeface="Trebuchet MS"/>
              </a:rPr>
              <a:t>Json files</a:t>
            </a:r>
            <a:endParaRPr sz="1800">
              <a:solidFill>
                <a:schemeClr val="lt1"/>
              </a:solidFill>
              <a:latin typeface="Trebuchet MS"/>
              <a:ea typeface="Trebuchet MS"/>
              <a:cs typeface="Trebuchet MS"/>
              <a:sym typeface="Trebuchet MS"/>
            </a:endParaRPr>
          </a:p>
        </p:txBody>
      </p:sp>
      <p:cxnSp>
        <p:nvCxnSpPr>
          <p:cNvPr id="172" name="Google Shape;172;p3"/>
          <p:cNvCxnSpPr>
            <a:stCxn id="162" idx="2"/>
            <a:endCxn id="171" idx="0"/>
          </p:cNvCxnSpPr>
          <p:nvPr/>
        </p:nvCxnSpPr>
        <p:spPr>
          <a:xfrm>
            <a:off x="4650509" y="3737745"/>
            <a:ext cx="0" cy="363300"/>
          </a:xfrm>
          <a:prstGeom prst="straightConnector1">
            <a:avLst/>
          </a:prstGeom>
          <a:noFill/>
          <a:ln w="12700" cap="rnd" cmpd="sng">
            <a:solidFill>
              <a:schemeClr val="dk1"/>
            </a:solidFill>
            <a:prstDash val="solid"/>
            <a:round/>
            <a:headEnd type="none" w="sm" len="sm"/>
            <a:tailEnd type="triangle" w="med" len="med"/>
          </a:ln>
        </p:spPr>
      </p:cxnSp>
      <p:sp>
        <p:nvSpPr>
          <p:cNvPr id="173" name="Google Shape;173;p3"/>
          <p:cNvSpPr txBox="1"/>
          <p:nvPr/>
        </p:nvSpPr>
        <p:spPr>
          <a:xfrm rot="-5400000">
            <a:off x="8388585" y="1796795"/>
            <a:ext cx="14001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Trebuchet MS"/>
                <a:ea typeface="Trebuchet MS"/>
                <a:cs typeface="Trebuchet MS"/>
                <a:sym typeface="Trebuchet MS"/>
              </a:rPr>
              <a:t>Sources</a:t>
            </a:r>
            <a:endParaRPr sz="1800">
              <a:solidFill>
                <a:schemeClr val="dk1"/>
              </a:solidFill>
              <a:latin typeface="Trebuchet MS"/>
              <a:ea typeface="Trebuchet MS"/>
              <a:cs typeface="Trebuchet MS"/>
              <a:sym typeface="Trebuchet MS"/>
            </a:endParaRPr>
          </a:p>
        </p:txBody>
      </p:sp>
      <p:sp>
        <p:nvSpPr>
          <p:cNvPr id="174" name="Google Shape;174;p3"/>
          <p:cNvSpPr txBox="1">
            <a:spLocks noGrp="1"/>
          </p:cNvSpPr>
          <p:nvPr>
            <p:ph type="body" idx="1"/>
          </p:nvPr>
        </p:nvSpPr>
        <p:spPr>
          <a:xfrm>
            <a:off x="677334" y="1643865"/>
            <a:ext cx="8596668" cy="5176020"/>
          </a:xfrm>
          <a:prstGeom prst="rect">
            <a:avLst/>
          </a:prstGeom>
          <a:noFill/>
          <a:ln>
            <a:noFill/>
          </a:ln>
        </p:spPr>
        <p:txBody>
          <a:bodyPr spcFirstLastPara="1" wrap="square" lIns="91425" tIns="45700" rIns="91425" bIns="45700" anchor="t" anchorCtr="0">
            <a:normAutofit/>
          </a:bodyPr>
          <a:lstStyle/>
          <a:p>
            <a:pPr marL="342900" lvl="0" indent="-251459" algn="l" rtl="0">
              <a:spcBef>
                <a:spcPts val="0"/>
              </a:spcBef>
              <a:spcAft>
                <a:spcPts val="0"/>
              </a:spcAft>
              <a:buSzPts val="1440"/>
              <a:buNone/>
            </a:pP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fr-FR"/>
              <a:t>Un fichier python contenant le code de scraping est créé pour chaque source de données.</a:t>
            </a:r>
            <a:endParaRPr/>
          </a:p>
          <a:p>
            <a:pPr marL="342900" lvl="0" indent="-342900" algn="l" rtl="0">
              <a:spcBef>
                <a:spcPts val="1000"/>
              </a:spcBef>
              <a:spcAft>
                <a:spcPts val="0"/>
              </a:spcAft>
              <a:buSzPts val="1440"/>
              <a:buChar char="►"/>
            </a:pPr>
            <a:r>
              <a:rPr lang="fr-FR"/>
              <a:t>Les bibliothèques de scraping utilisées sont les suivantes :</a:t>
            </a:r>
            <a:endParaRPr/>
          </a:p>
          <a:p>
            <a:pPr marL="742950" lvl="1" indent="-285750" algn="l" rtl="0">
              <a:spcBef>
                <a:spcPts val="1000"/>
              </a:spcBef>
              <a:spcAft>
                <a:spcPts val="0"/>
              </a:spcAft>
              <a:buSzPts val="1280"/>
              <a:buFont typeface="Arial"/>
              <a:buChar char="•"/>
            </a:pPr>
            <a:r>
              <a:rPr lang="fr-FR"/>
              <a:t> Selenium et BeautifulSoup avec l'utilisation d’un WebDriver.</a:t>
            </a:r>
            <a:endParaRPr/>
          </a:p>
          <a:p>
            <a:pPr marL="742950" lvl="1" indent="-285750" algn="l" rtl="0">
              <a:spcBef>
                <a:spcPts val="1000"/>
              </a:spcBef>
              <a:spcAft>
                <a:spcPts val="0"/>
              </a:spcAft>
              <a:buSzPts val="1280"/>
              <a:buFont typeface="Arial"/>
              <a:buChar char="•"/>
            </a:pPr>
            <a:r>
              <a:rPr lang="fr-FR"/>
              <a:t>Playwright et Selectolax.</a:t>
            </a:r>
            <a:endParaRPr/>
          </a:p>
          <a:p>
            <a:pPr marL="0" lvl="0" indent="0" algn="l" rtl="0">
              <a:spcBef>
                <a:spcPts val="1000"/>
              </a:spcBef>
              <a:spcAft>
                <a:spcPts val="0"/>
              </a:spcAft>
              <a:buSzPts val="144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4"/>
          <p:cNvSpPr txBox="1">
            <a:spLocks noGrp="1"/>
          </p:cNvSpPr>
          <p:nvPr>
            <p:ph type="title"/>
          </p:nvPr>
        </p:nvSpPr>
        <p:spPr>
          <a:xfrm>
            <a:off x="677334" y="609600"/>
            <a:ext cx="8596668" cy="91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fr-FR"/>
              <a:t>Structure des données</a:t>
            </a:r>
            <a:endParaRPr/>
          </a:p>
        </p:txBody>
      </p:sp>
      <p:sp>
        <p:nvSpPr>
          <p:cNvPr id="181" name="Google Shape;181;p4"/>
          <p:cNvSpPr txBox="1">
            <a:spLocks noGrp="1"/>
          </p:cNvSpPr>
          <p:nvPr>
            <p:ph type="body" idx="1"/>
          </p:nvPr>
        </p:nvSpPr>
        <p:spPr>
          <a:xfrm>
            <a:off x="677334" y="1415265"/>
            <a:ext cx="8596800" cy="51759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fr-FR"/>
              <a:t>Les données récupérées à l’issue du scraping sont structurées dans des fichiers JSON sous la forme suivante :</a:t>
            </a:r>
            <a:endParaRPr/>
          </a:p>
          <a:p>
            <a:pPr marL="0" lvl="0" indent="0" algn="l" rtl="0">
              <a:spcBef>
                <a:spcPts val="1000"/>
              </a:spcBef>
              <a:spcAft>
                <a:spcPts val="0"/>
              </a:spcAft>
              <a:buSzPts val="1440"/>
              <a:buNone/>
            </a:pPr>
            <a:endParaRPr/>
          </a:p>
        </p:txBody>
      </p:sp>
      <p:graphicFrame>
        <p:nvGraphicFramePr>
          <p:cNvPr id="182" name="Google Shape;182;p4"/>
          <p:cNvGraphicFramePr/>
          <p:nvPr/>
        </p:nvGraphicFramePr>
        <p:xfrm>
          <a:off x="911668" y="2151365"/>
          <a:ext cx="8127975" cy="4516220"/>
        </p:xfrm>
        <a:graphic>
          <a:graphicData uri="http://schemas.openxmlformats.org/drawingml/2006/table">
            <a:tbl>
              <a:tblPr firstRow="1" bandRow="1">
                <a:noFill/>
                <a:tableStyleId>{AFDB8A32-509C-4F67-8F5E-886C3378574D}</a:tableStyleId>
              </a:tblPr>
              <a:tblGrid>
                <a:gridCol w="1492475">
                  <a:extLst>
                    <a:ext uri="{9D8B030D-6E8A-4147-A177-3AD203B41FA5}">
                      <a16:colId xmlns:a16="http://schemas.microsoft.com/office/drawing/2014/main" val="20000"/>
                    </a:ext>
                  </a:extLst>
                </a:gridCol>
                <a:gridCol w="3926175">
                  <a:extLst>
                    <a:ext uri="{9D8B030D-6E8A-4147-A177-3AD203B41FA5}">
                      <a16:colId xmlns:a16="http://schemas.microsoft.com/office/drawing/2014/main" val="20001"/>
                    </a:ext>
                  </a:extLst>
                </a:gridCol>
                <a:gridCol w="2709325">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fr-FR" sz="1800" u="none" strike="noStrike" cap="none"/>
                        <a:t>Tag</a:t>
                      </a:r>
                      <a:endParaRPr sz="1800"/>
                    </a:p>
                  </a:txBody>
                  <a:tcPr marL="91450" marR="91450" marT="45725" marB="45725"/>
                </a:tc>
                <a:tc>
                  <a:txBody>
                    <a:bodyPr/>
                    <a:lstStyle/>
                    <a:p>
                      <a:pPr marL="0" marR="0" lvl="0" indent="0" algn="l" rtl="0">
                        <a:spcBef>
                          <a:spcPts val="0"/>
                        </a:spcBef>
                        <a:spcAft>
                          <a:spcPts val="0"/>
                        </a:spcAft>
                        <a:buNone/>
                      </a:pPr>
                      <a:r>
                        <a:rPr lang="fr-FR" sz="1800"/>
                        <a:t>Description</a:t>
                      </a:r>
                      <a:endParaRPr sz="1800"/>
                    </a:p>
                  </a:txBody>
                  <a:tcPr marL="91450" marR="91450" marT="45725" marB="45725"/>
                </a:tc>
                <a:tc>
                  <a:txBody>
                    <a:bodyPr/>
                    <a:lstStyle/>
                    <a:p>
                      <a:pPr marL="0" marR="0" lvl="0" indent="0" algn="l" rtl="0">
                        <a:spcBef>
                          <a:spcPts val="0"/>
                        </a:spcBef>
                        <a:spcAft>
                          <a:spcPts val="0"/>
                        </a:spcAft>
                        <a:buNone/>
                      </a:pPr>
                      <a:r>
                        <a:rPr lang="fr-FR" sz="1800"/>
                        <a:t>Exemple</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fr-FR" sz="1800"/>
                        <a:t>Id</a:t>
                      </a:r>
                      <a:endParaRPr sz="1800"/>
                    </a:p>
                  </a:txBody>
                  <a:tcPr marL="91450" marR="91450" marT="45725" marB="45725"/>
                </a:tc>
                <a:tc>
                  <a:txBody>
                    <a:bodyPr/>
                    <a:lstStyle/>
                    <a:p>
                      <a:pPr marL="0" marR="0" lvl="0" indent="0" algn="l" rtl="0">
                        <a:spcBef>
                          <a:spcPts val="0"/>
                        </a:spcBef>
                        <a:spcAft>
                          <a:spcPts val="0"/>
                        </a:spcAft>
                        <a:buNone/>
                      </a:pPr>
                      <a:r>
                        <a:rPr lang="fr-FR" sz="1800"/>
                        <a:t>UUID généré par le code d’insertion en base de données.</a:t>
                      </a:r>
                      <a:endParaRPr sz="1800"/>
                    </a:p>
                  </a:txBody>
                  <a:tcPr marL="91450" marR="91450" marT="45725" marB="45725"/>
                </a:tc>
                <a:tc>
                  <a:txBody>
                    <a:bodyPr/>
                    <a:lstStyle/>
                    <a:p>
                      <a:pPr marL="0" marR="0" lvl="0" indent="0" algn="l" rtl="0">
                        <a:spcBef>
                          <a:spcPts val="0"/>
                        </a:spcBef>
                        <a:spcAft>
                          <a:spcPts val="0"/>
                        </a:spcAft>
                        <a:buNone/>
                      </a:pPr>
                      <a:r>
                        <a:rPr lang="fr-FR" sz="1800">
                          <a:solidFill>
                            <a:schemeClr val="dk1"/>
                          </a:solidFill>
                          <a:latin typeface="Trebuchet MS"/>
                          <a:ea typeface="Trebuchet MS"/>
                          <a:cs typeface="Trebuchet MS"/>
                          <a:sym typeface="Trebuchet MS"/>
                        </a:rPr>
                        <a:t>p3-L5ZABmH9GKX35lC19</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fr-FR" sz="1800"/>
                        <a:t>source</a:t>
                      </a:r>
                      <a:endParaRPr/>
                    </a:p>
                  </a:txBody>
                  <a:tcPr marL="91450" marR="91450" marT="45725" marB="45725"/>
                </a:tc>
                <a:tc>
                  <a:txBody>
                    <a:bodyPr/>
                    <a:lstStyle/>
                    <a:p>
                      <a:pPr marL="0" marR="0" lvl="0" indent="0" algn="l" rtl="0">
                        <a:spcBef>
                          <a:spcPts val="0"/>
                        </a:spcBef>
                        <a:spcAft>
                          <a:spcPts val="0"/>
                        </a:spcAft>
                        <a:buNone/>
                      </a:pPr>
                      <a:r>
                        <a:rPr lang="fr-FR" sz="1800"/>
                        <a:t>Source de l’offre d’emploi.</a:t>
                      </a:r>
                      <a:endParaRPr/>
                    </a:p>
                  </a:txBody>
                  <a:tcPr marL="91450" marR="91450" marT="45725" marB="45725"/>
                </a:tc>
                <a:tc>
                  <a:txBody>
                    <a:bodyPr/>
                    <a:lstStyle/>
                    <a:p>
                      <a:pPr marL="0" marR="0" lvl="0" indent="0" algn="l" rtl="0">
                        <a:spcBef>
                          <a:spcPts val="0"/>
                        </a:spcBef>
                        <a:spcAft>
                          <a:spcPts val="0"/>
                        </a:spcAft>
                        <a:buNone/>
                      </a:pPr>
                      <a:r>
                        <a:rPr lang="fr-FR" sz="1800">
                          <a:solidFill>
                            <a:schemeClr val="dk1"/>
                          </a:solidFill>
                          <a:latin typeface="Trebuchet MS"/>
                          <a:ea typeface="Trebuchet MS"/>
                          <a:cs typeface="Trebuchet MS"/>
                          <a:sym typeface="Trebuchet MS"/>
                        </a:rPr>
                        <a:t>welcometothejungle</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fr-FR" sz="1800"/>
                        <a:t>title</a:t>
                      </a:r>
                      <a:endParaRPr/>
                    </a:p>
                  </a:txBody>
                  <a:tcPr marL="91450" marR="91450" marT="45725" marB="45725"/>
                </a:tc>
                <a:tc>
                  <a:txBody>
                    <a:bodyPr/>
                    <a:lstStyle/>
                    <a:p>
                      <a:pPr marL="0" marR="0" lvl="0" indent="0" algn="l" rtl="0">
                        <a:spcBef>
                          <a:spcPts val="0"/>
                        </a:spcBef>
                        <a:spcAft>
                          <a:spcPts val="0"/>
                        </a:spcAft>
                        <a:buNone/>
                      </a:pPr>
                      <a:r>
                        <a:rPr lang="fr-FR" sz="1800"/>
                        <a:t>Titre du poste de l’offre. </a:t>
                      </a:r>
                      <a:endParaRPr sz="1800"/>
                    </a:p>
                  </a:txBody>
                  <a:tcPr marL="91450" marR="91450" marT="45725" marB="45725"/>
                </a:tc>
                <a:tc>
                  <a:txBody>
                    <a:bodyPr/>
                    <a:lstStyle/>
                    <a:p>
                      <a:pPr marL="0" marR="0" lvl="0" indent="0" algn="l" rtl="0">
                        <a:spcBef>
                          <a:spcPts val="0"/>
                        </a:spcBef>
                        <a:spcAft>
                          <a:spcPts val="0"/>
                        </a:spcAft>
                        <a:buNone/>
                      </a:pPr>
                      <a:r>
                        <a:rPr lang="fr-FR" sz="1800">
                          <a:solidFill>
                            <a:schemeClr val="dk1"/>
                          </a:solidFill>
                          <a:latin typeface="Trebuchet MS"/>
                          <a:ea typeface="Trebuchet MS"/>
                          <a:cs typeface="Trebuchet MS"/>
                          <a:sym typeface="Trebuchet MS"/>
                        </a:rPr>
                        <a:t>data engineer</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fr-FR" sz="1800"/>
                        <a:t>company</a:t>
                      </a:r>
                      <a:endParaRPr/>
                    </a:p>
                  </a:txBody>
                  <a:tcPr marL="91450" marR="91450" marT="45725" marB="45725"/>
                </a:tc>
                <a:tc>
                  <a:txBody>
                    <a:bodyPr/>
                    <a:lstStyle/>
                    <a:p>
                      <a:pPr marL="0" marR="0" lvl="0" indent="0" algn="l" rtl="0">
                        <a:spcBef>
                          <a:spcPts val="0"/>
                        </a:spcBef>
                        <a:spcAft>
                          <a:spcPts val="0"/>
                        </a:spcAft>
                        <a:buNone/>
                      </a:pPr>
                      <a:r>
                        <a:rPr lang="fr-FR" sz="1800"/>
                        <a:t>Nom de l'entreprise qui recrute.</a:t>
                      </a:r>
                      <a:endParaRPr sz="1800"/>
                    </a:p>
                  </a:txBody>
                  <a:tcPr marL="91450" marR="91450" marT="45725" marB="45725"/>
                </a:tc>
                <a:tc>
                  <a:txBody>
                    <a:bodyPr/>
                    <a:lstStyle/>
                    <a:p>
                      <a:pPr marL="0" marR="0" lvl="0" indent="0" algn="l" rtl="0">
                        <a:spcBef>
                          <a:spcPts val="0"/>
                        </a:spcBef>
                        <a:spcAft>
                          <a:spcPts val="0"/>
                        </a:spcAft>
                        <a:buNone/>
                      </a:pPr>
                      <a:r>
                        <a:rPr lang="fr-FR" sz="1800">
                          <a:solidFill>
                            <a:schemeClr val="dk1"/>
                          </a:solidFill>
                          <a:latin typeface="Trebuchet MS"/>
                          <a:ea typeface="Trebuchet MS"/>
                          <a:cs typeface="Trebuchet MS"/>
                          <a:sym typeface="Trebuchet MS"/>
                        </a:rPr>
                        <a:t>MP DATA</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fr-FR" sz="1800"/>
                        <a:t>location</a:t>
                      </a:r>
                      <a:endParaRPr/>
                    </a:p>
                  </a:txBody>
                  <a:tcPr marL="91450" marR="91450" marT="45725" marB="45725"/>
                </a:tc>
                <a:tc>
                  <a:txBody>
                    <a:bodyPr/>
                    <a:lstStyle/>
                    <a:p>
                      <a:pPr marL="0" marR="0" lvl="0" indent="0" algn="l" rtl="0">
                        <a:spcBef>
                          <a:spcPts val="0"/>
                        </a:spcBef>
                        <a:spcAft>
                          <a:spcPts val="0"/>
                        </a:spcAft>
                        <a:buNone/>
                      </a:pPr>
                      <a:r>
                        <a:rPr lang="fr-FR" sz="1800"/>
                        <a:t>Localisation de l’offre.</a:t>
                      </a:r>
                      <a:endParaRPr/>
                    </a:p>
                  </a:txBody>
                  <a:tcPr marL="91450" marR="91450" marT="45725" marB="45725"/>
                </a:tc>
                <a:tc>
                  <a:txBody>
                    <a:bodyPr/>
                    <a:lstStyle/>
                    <a:p>
                      <a:pPr marL="0" marR="0" lvl="0" indent="0" algn="l" rtl="0">
                        <a:spcBef>
                          <a:spcPts val="0"/>
                        </a:spcBef>
                        <a:spcAft>
                          <a:spcPts val="0"/>
                        </a:spcAft>
                        <a:buNone/>
                      </a:pPr>
                      <a:r>
                        <a:rPr lang="fr-FR" sz="1800"/>
                        <a:t>Paris</a:t>
                      </a:r>
                      <a:endParaRPr sz="1800"/>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fr-FR" sz="1800"/>
                        <a:t>link</a:t>
                      </a:r>
                      <a:endParaRPr/>
                    </a:p>
                  </a:txBody>
                  <a:tcPr marL="91450" marR="91450" marT="45725" marB="45725"/>
                </a:tc>
                <a:tc>
                  <a:txBody>
                    <a:bodyPr/>
                    <a:lstStyle/>
                    <a:p>
                      <a:pPr marL="0" marR="0" lvl="0" indent="0" algn="l" rtl="0">
                        <a:spcBef>
                          <a:spcPts val="0"/>
                        </a:spcBef>
                        <a:spcAft>
                          <a:spcPts val="0"/>
                        </a:spcAft>
                        <a:buNone/>
                      </a:pPr>
                      <a:r>
                        <a:rPr lang="fr-FR" sz="1800"/>
                        <a:t>Lien vers l’offre.</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fr-FR" sz="1800"/>
                        <a:t>description</a:t>
                      </a:r>
                      <a:endParaRPr/>
                    </a:p>
                  </a:txBody>
                  <a:tcPr marL="91450" marR="91450" marT="45725" marB="45725"/>
                </a:tc>
                <a:tc>
                  <a:txBody>
                    <a:bodyPr/>
                    <a:lstStyle/>
                    <a:p>
                      <a:pPr marL="0" marR="0" lvl="0" indent="0" algn="l" rtl="0">
                        <a:spcBef>
                          <a:spcPts val="0"/>
                        </a:spcBef>
                        <a:spcAft>
                          <a:spcPts val="0"/>
                        </a:spcAft>
                        <a:buNone/>
                      </a:pPr>
                      <a:r>
                        <a:rPr lang="fr-FR" sz="1800"/>
                        <a:t>Description de l’offre.</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7"/>
                  </a:ext>
                </a:extLst>
              </a:tr>
              <a:tr h="370850">
                <a:tc>
                  <a:txBody>
                    <a:bodyPr/>
                    <a:lstStyle/>
                    <a:p>
                      <a:pPr marL="0" marR="0" lvl="0" indent="0" algn="l" rtl="0">
                        <a:spcBef>
                          <a:spcPts val="0"/>
                        </a:spcBef>
                        <a:spcAft>
                          <a:spcPts val="0"/>
                        </a:spcAft>
                        <a:buNone/>
                      </a:pPr>
                      <a:r>
                        <a:rPr lang="fr-FR" sz="1800"/>
                        <a:t>skills</a:t>
                      </a:r>
                      <a:endParaRPr/>
                    </a:p>
                  </a:txBody>
                  <a:tcPr marL="91450" marR="91450" marT="45725" marB="45725"/>
                </a:tc>
                <a:tc>
                  <a:txBody>
                    <a:bodyPr/>
                    <a:lstStyle/>
                    <a:p>
                      <a:pPr marL="0" marR="0" lvl="0" indent="0" algn="l" rtl="0">
                        <a:spcBef>
                          <a:spcPts val="0"/>
                        </a:spcBef>
                        <a:spcAft>
                          <a:spcPts val="0"/>
                        </a:spcAft>
                        <a:buNone/>
                      </a:pPr>
                      <a:r>
                        <a:rPr lang="fr-FR" sz="1800"/>
                        <a:t>Liste des compétences triées par type sous forme de dictionnaire.</a:t>
                      </a:r>
                      <a:endParaRPr/>
                    </a:p>
                  </a:txBody>
                  <a:tcPr marL="91450" marR="91450" marT="45725" marB="45725"/>
                </a:tc>
                <a:tc>
                  <a:txBody>
                    <a:bodyPr/>
                    <a:lstStyle/>
                    <a:p>
                      <a:pPr marL="0" marR="0" lvl="0" indent="0" algn="l" rtl="0">
                        <a:spcBef>
                          <a:spcPts val="0"/>
                        </a:spcBef>
                        <a:spcAft>
                          <a:spcPts val="0"/>
                        </a:spcAft>
                        <a:buNone/>
                      </a:pPr>
                      <a:r>
                        <a:rPr lang="fr-FR" sz="1200"/>
                        <a:t>"skills": { "ProgLanguage": [ </a:t>
                      </a:r>
                      <a:r>
                        <a:rPr lang="fr-FR" sz="1200">
                          <a:solidFill>
                            <a:schemeClr val="dk1"/>
                          </a:solidFill>
                          <a:latin typeface="Trebuchet MS"/>
                          <a:ea typeface="Trebuchet MS"/>
                          <a:cs typeface="Trebuchet MS"/>
                          <a:sym typeface="Trebuchet MS"/>
                        </a:rPr>
                        <a:t>"Java"</a:t>
                      </a:r>
                      <a:r>
                        <a:rPr lang="fr-FR" sz="1200"/>
                        <a:t>, </a:t>
                      </a:r>
                      <a:r>
                        <a:rPr lang="fr-FR" sz="1200">
                          <a:solidFill>
                            <a:schemeClr val="dk1"/>
                          </a:solidFill>
                          <a:latin typeface="Trebuchet MS"/>
                          <a:ea typeface="Trebuchet MS"/>
                          <a:cs typeface="Trebuchet MS"/>
                          <a:sym typeface="Trebuchet MS"/>
                        </a:rPr>
                        <a:t>"Python"</a:t>
                      </a:r>
                      <a:r>
                        <a:rPr lang="fr-FR" sz="1200"/>
                        <a:t> ], "DataBase": [ </a:t>
                      </a:r>
                      <a:r>
                        <a:rPr lang="fr-FR" sz="1200">
                          <a:solidFill>
                            <a:schemeClr val="dk1"/>
                          </a:solidFill>
                          <a:latin typeface="Trebuchet MS"/>
                          <a:ea typeface="Trebuchet MS"/>
                          <a:cs typeface="Trebuchet MS"/>
                          <a:sym typeface="Trebuchet MS"/>
                        </a:rPr>
                        <a:t>"SQL"</a:t>
                      </a:r>
                      <a:r>
                        <a:rPr lang="fr-FR" sz="1200"/>
                        <a:t>, </a:t>
                      </a:r>
                      <a:r>
                        <a:rPr lang="fr-FR" sz="1200">
                          <a:solidFill>
                            <a:schemeClr val="dk1"/>
                          </a:solidFill>
                          <a:latin typeface="Trebuchet MS"/>
                          <a:ea typeface="Trebuchet MS"/>
                          <a:cs typeface="Trebuchet MS"/>
                          <a:sym typeface="Trebuchet MS"/>
                        </a:rPr>
                        <a:t>"NoSQL"</a:t>
                      </a:r>
                      <a:r>
                        <a:rPr lang="fr-FR" sz="1200"/>
                        <a:t> ], "BigData": [ </a:t>
                      </a:r>
                      <a:r>
                        <a:rPr lang="fr-FR" sz="1200">
                          <a:solidFill>
                            <a:schemeClr val="dk1"/>
                          </a:solidFill>
                          <a:latin typeface="Trebuchet MS"/>
                          <a:ea typeface="Trebuchet MS"/>
                          <a:cs typeface="Trebuchet MS"/>
                          <a:sym typeface="Trebuchet MS"/>
                        </a:rPr>
                        <a:t>"Spark"</a:t>
                      </a:r>
                      <a:r>
                        <a:rPr lang="fr-FR" sz="1200"/>
                        <a:t> ],</a:t>
                      </a:r>
                      <a:endParaRPr/>
                    </a:p>
                  </a:txBody>
                  <a:tcPr marL="91450" marR="91450" marT="45725" marB="45725"/>
                </a:tc>
                <a:extLst>
                  <a:ext uri="{0D108BD9-81ED-4DB2-BD59-A6C34878D82A}">
                    <a16:rowId xmlns:a16="http://schemas.microsoft.com/office/drawing/2014/main" val="10008"/>
                  </a:ext>
                </a:extLst>
              </a:tr>
              <a:tr h="370850">
                <a:tc>
                  <a:txBody>
                    <a:bodyPr/>
                    <a:lstStyle/>
                    <a:p>
                      <a:pPr marL="0" marR="0" lvl="0" indent="0" algn="l" rtl="0">
                        <a:spcBef>
                          <a:spcPts val="0"/>
                        </a:spcBef>
                        <a:spcAft>
                          <a:spcPts val="0"/>
                        </a:spcAft>
                        <a:buNone/>
                      </a:pPr>
                      <a:r>
                        <a:rPr lang="fr-FR" sz="1800"/>
                        <a:t>details</a:t>
                      </a:r>
                      <a:endParaRPr/>
                    </a:p>
                  </a:txBody>
                  <a:tcPr marL="91450" marR="91450" marT="45725" marB="45725"/>
                </a:tc>
                <a:tc>
                  <a:txBody>
                    <a:bodyPr/>
                    <a:lstStyle/>
                    <a:p>
                      <a:pPr marL="0" marR="0" lvl="0" indent="0" algn="l" rtl="0">
                        <a:spcBef>
                          <a:spcPts val="0"/>
                        </a:spcBef>
                        <a:spcAft>
                          <a:spcPts val="0"/>
                        </a:spcAft>
                        <a:buNone/>
                      </a:pPr>
                      <a:r>
                        <a:rPr lang="fr-FR" sz="1800"/>
                        <a:t>Autres informations.</a:t>
                      </a:r>
                      <a:endParaRPr/>
                    </a:p>
                  </a:txBody>
                  <a:tcPr marL="91450" marR="91450" marT="45725" marB="45725"/>
                </a:tc>
                <a:tc>
                  <a:txBody>
                    <a:bodyPr/>
                    <a:lstStyle/>
                    <a:p>
                      <a:pPr marL="0" marR="0" lvl="0" indent="0" algn="l" rtl="0">
                        <a:spcBef>
                          <a:spcPts val="0"/>
                        </a:spcBef>
                        <a:spcAft>
                          <a:spcPts val="0"/>
                        </a:spcAft>
                        <a:buNone/>
                      </a:pPr>
                      <a:r>
                        <a:rPr lang="fr-FR" sz="1200"/>
                        <a:t>"details": { "TypeContract": </a:t>
                      </a:r>
                      <a:r>
                        <a:rPr lang="fr-FR" sz="1200">
                          <a:solidFill>
                            <a:schemeClr val="dk1"/>
                          </a:solidFill>
                          <a:latin typeface="Trebuchet MS"/>
                          <a:ea typeface="Trebuchet MS"/>
                          <a:cs typeface="Trebuchet MS"/>
                          <a:sym typeface="Trebuchet MS"/>
                        </a:rPr>
                        <a:t>"CDI"</a:t>
                      </a:r>
                      <a:r>
                        <a:rPr lang="fr-FR" sz="1200"/>
                        <a:t>, "Salary": </a:t>
                      </a:r>
                      <a:r>
                        <a:rPr lang="fr-FR" sz="1200">
                          <a:solidFill>
                            <a:schemeClr val="dk1"/>
                          </a:solidFill>
                          <a:latin typeface="Trebuchet MS"/>
                          <a:ea typeface="Trebuchet MS"/>
                          <a:cs typeface="Trebuchet MS"/>
                          <a:sym typeface="Trebuchet MS"/>
                        </a:rPr>
                        <a:t>"Non spécifié"</a:t>
                      </a:r>
                      <a:r>
                        <a:rPr lang="fr-FR" sz="1200"/>
                        <a:t>, "Level": </a:t>
                      </a:r>
                      <a:r>
                        <a:rPr lang="fr-FR" sz="1200">
                          <a:solidFill>
                            <a:schemeClr val="dk1"/>
                          </a:solidFill>
                          <a:latin typeface="Trebuchet MS"/>
                          <a:ea typeface="Trebuchet MS"/>
                          <a:cs typeface="Trebuchet MS"/>
                          <a:sym typeface="Trebuchet MS"/>
                        </a:rPr>
                        <a:t>null</a:t>
                      </a:r>
                      <a:r>
                        <a:rPr lang="fr-FR" sz="1200"/>
                        <a:t>, "Experience": </a:t>
                      </a:r>
                      <a:r>
                        <a:rPr lang="fr-FR" sz="1200">
                          <a:solidFill>
                            <a:schemeClr val="dk1"/>
                          </a:solidFill>
                          <a:latin typeface="Trebuchet MS"/>
                          <a:ea typeface="Trebuchet MS"/>
                          <a:cs typeface="Trebuchet MS"/>
                          <a:sym typeface="Trebuchet MS"/>
                        </a:rPr>
                        <a:t>null</a:t>
                      </a:r>
                      <a:r>
                        <a:rPr lang="fr-FR" sz="1200"/>
                        <a:t> }</a:t>
                      </a:r>
                      <a:endParaRPr/>
                    </a:p>
                  </a:txBody>
                  <a:tcPr marL="91450" marR="91450" marT="45725" marB="45725"/>
                </a:tc>
                <a:extLst>
                  <a:ext uri="{0D108BD9-81ED-4DB2-BD59-A6C34878D82A}">
                    <a16:rowId xmlns:a16="http://schemas.microsoft.com/office/drawing/2014/main" val="1000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5"/>
          <p:cNvSpPr txBox="1">
            <a:spLocks noGrp="1"/>
          </p:cNvSpPr>
          <p:nvPr>
            <p:ph type="title"/>
          </p:nvPr>
        </p:nvSpPr>
        <p:spPr>
          <a:xfrm>
            <a:off x="677334" y="609600"/>
            <a:ext cx="8596668" cy="91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fr-FR"/>
              <a:t>Choix du SGBD</a:t>
            </a:r>
            <a:endParaRPr/>
          </a:p>
        </p:txBody>
      </p:sp>
      <p:sp>
        <p:nvSpPr>
          <p:cNvPr id="189" name="Google Shape;189;p5"/>
          <p:cNvSpPr txBox="1">
            <a:spLocks noGrp="1"/>
          </p:cNvSpPr>
          <p:nvPr>
            <p:ph type="body" idx="1"/>
          </p:nvPr>
        </p:nvSpPr>
        <p:spPr>
          <a:xfrm>
            <a:off x="677334" y="1643865"/>
            <a:ext cx="8596668" cy="4397497"/>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fr-FR"/>
              <a:t>Vu la nature de nos données, nous avions plusieurs options pour leur stockage, parmi lesquelles :</a:t>
            </a:r>
            <a:endParaRPr/>
          </a:p>
          <a:p>
            <a:pPr marL="342900" lvl="0" indent="-342900" algn="l" rtl="0">
              <a:spcBef>
                <a:spcPts val="1000"/>
              </a:spcBef>
              <a:spcAft>
                <a:spcPts val="0"/>
              </a:spcAft>
              <a:buSzPts val="1440"/>
              <a:buFont typeface="Courier New"/>
              <a:buChar char="o"/>
            </a:pPr>
            <a:r>
              <a:rPr lang="fr-FR"/>
              <a:t>MongoDB (Base de données NoSQL) :</a:t>
            </a:r>
            <a:endParaRPr/>
          </a:p>
          <a:p>
            <a:pPr marL="742950" lvl="1" indent="-285750" algn="l" rtl="0">
              <a:spcBef>
                <a:spcPts val="1000"/>
              </a:spcBef>
              <a:spcAft>
                <a:spcPts val="0"/>
              </a:spcAft>
              <a:buSzPts val="1280"/>
              <a:buFont typeface="Arial"/>
              <a:buChar char="•"/>
            </a:pPr>
            <a:r>
              <a:rPr lang="fr-FR" b="1" u="sng"/>
              <a:t>Pourquoi </a:t>
            </a:r>
            <a:r>
              <a:rPr lang="fr-FR"/>
              <a:t>: MongoDB est une base de données orientée document qui stocke des données au format JSON ou BSON. Elle est particulièrement adaptée pour gérer des documents JSON directement, sans avoir besoin de les transformer en tables relationnelles.</a:t>
            </a:r>
            <a:endParaRPr/>
          </a:p>
          <a:p>
            <a:pPr marL="742950" lvl="1" indent="-285750" algn="l" rtl="0">
              <a:spcBef>
                <a:spcPts val="1000"/>
              </a:spcBef>
              <a:spcAft>
                <a:spcPts val="0"/>
              </a:spcAft>
              <a:buSzPts val="1280"/>
              <a:buFont typeface="Arial"/>
              <a:buChar char="•"/>
            </a:pPr>
            <a:r>
              <a:rPr lang="fr-FR" b="1" u="sng"/>
              <a:t>Avantages </a:t>
            </a:r>
            <a:r>
              <a:rPr lang="fr-FR" b="1"/>
              <a:t>:</a:t>
            </a:r>
            <a:endParaRPr/>
          </a:p>
          <a:p>
            <a:pPr marL="1143000" lvl="2" indent="-228600" algn="l" rtl="0">
              <a:spcBef>
                <a:spcPts val="1000"/>
              </a:spcBef>
              <a:spcAft>
                <a:spcPts val="0"/>
              </a:spcAft>
              <a:buSzPts val="1120"/>
              <a:buFont typeface="Noto Sans Symbols"/>
              <a:buChar char="✔"/>
            </a:pPr>
            <a:r>
              <a:rPr lang="fr-FR"/>
              <a:t>Flexibilité : Permet de stocker des documents avec des structures de données complexes.</a:t>
            </a:r>
            <a:endParaRPr b="1"/>
          </a:p>
          <a:p>
            <a:pPr marL="1143000" lvl="2" indent="-228600" algn="l" rtl="0">
              <a:spcBef>
                <a:spcPts val="1000"/>
              </a:spcBef>
              <a:spcAft>
                <a:spcPts val="0"/>
              </a:spcAft>
              <a:buSzPts val="1120"/>
              <a:buFont typeface="Noto Sans Symbols"/>
              <a:buChar char="✔"/>
            </a:pPr>
            <a:r>
              <a:rPr lang="fr-FR"/>
              <a:t>Scalabilité horizontale : Conçue pour gérer de grands volumes de données en répartissant la charge sur plusieurs serveurs.</a:t>
            </a:r>
            <a:endParaRPr b="1"/>
          </a:p>
          <a:p>
            <a:pPr marL="1143000" lvl="2" indent="-228600" algn="l" rtl="0">
              <a:spcBef>
                <a:spcPts val="1000"/>
              </a:spcBef>
              <a:spcAft>
                <a:spcPts val="0"/>
              </a:spcAft>
              <a:buSzPts val="1120"/>
              <a:buFont typeface="Noto Sans Symbols"/>
              <a:buChar char="✔"/>
            </a:pPr>
            <a:r>
              <a:rPr lang="fr-FR"/>
              <a:t>Adaptabilité : Idéale pour exécuter des requêtes dynamiques et gérer de données semi-structurées ou non structurées.</a:t>
            </a:r>
            <a:endParaRPr/>
          </a:p>
        </p:txBody>
      </p:sp>
      <p:pic>
        <p:nvPicPr>
          <p:cNvPr id="190" name="Google Shape;190;p5"/>
          <p:cNvPicPr preferRelativeResize="0"/>
          <p:nvPr/>
        </p:nvPicPr>
        <p:blipFill rotWithShape="1">
          <a:blip r:embed="rId3">
            <a:alphaModFix/>
          </a:blip>
          <a:srcRect/>
          <a:stretch/>
        </p:blipFill>
        <p:spPr>
          <a:xfrm>
            <a:off x="5785207" y="302846"/>
            <a:ext cx="1910992" cy="11743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6"/>
          <p:cNvSpPr txBox="1">
            <a:spLocks noGrp="1"/>
          </p:cNvSpPr>
          <p:nvPr>
            <p:ph type="title"/>
          </p:nvPr>
        </p:nvSpPr>
        <p:spPr>
          <a:xfrm>
            <a:off x="677334" y="609600"/>
            <a:ext cx="8596668" cy="91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fr-FR"/>
              <a:t>Choix du SGBD</a:t>
            </a:r>
            <a:endParaRPr/>
          </a:p>
        </p:txBody>
      </p:sp>
      <p:sp>
        <p:nvSpPr>
          <p:cNvPr id="197" name="Google Shape;197;p6"/>
          <p:cNvSpPr txBox="1">
            <a:spLocks noGrp="1"/>
          </p:cNvSpPr>
          <p:nvPr>
            <p:ph type="body" idx="1"/>
          </p:nvPr>
        </p:nvSpPr>
        <p:spPr>
          <a:xfrm>
            <a:off x="677325" y="1643875"/>
            <a:ext cx="8965200" cy="4962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fr-FR"/>
              <a:t>Vu la nature de nos données, nous avions plusieurs options pour leur stockage, parmi lesquelles :</a:t>
            </a:r>
            <a:endParaRPr/>
          </a:p>
          <a:p>
            <a:pPr marL="342900" lvl="0" indent="-342900" algn="l" rtl="0">
              <a:spcBef>
                <a:spcPts val="1000"/>
              </a:spcBef>
              <a:spcAft>
                <a:spcPts val="0"/>
              </a:spcAft>
              <a:buSzPts val="1440"/>
              <a:buFont typeface="Courier New"/>
              <a:buChar char="o"/>
            </a:pPr>
            <a:r>
              <a:rPr lang="fr-FR"/>
              <a:t>Elasticsearch (Moteur de recherche NoSQL) :</a:t>
            </a:r>
            <a:endParaRPr/>
          </a:p>
          <a:p>
            <a:pPr marL="742950" lvl="1" indent="-285750" algn="l" rtl="0">
              <a:spcBef>
                <a:spcPts val="1000"/>
              </a:spcBef>
              <a:spcAft>
                <a:spcPts val="0"/>
              </a:spcAft>
              <a:buSzPts val="1280"/>
              <a:buFont typeface="Arial"/>
              <a:buChar char="•"/>
            </a:pPr>
            <a:r>
              <a:rPr lang="fr-FR" b="1" u="sng"/>
              <a:t>Pourquoi </a:t>
            </a:r>
            <a:r>
              <a:rPr lang="fr-FR"/>
              <a:t>: Elasticsearch est un moteur de recherche distribué qui fonctionne sur des documents JSON. Il permet d'effectuer des recherches rapides et complexes sur le contenu de ces documents JSON, (par exemple, rechercher des offres d'emploi par compétences spécifiques, localisation, chercher des mots dans le champ description). </a:t>
            </a:r>
            <a:r>
              <a:rPr lang="fr-FR" b="1">
                <a:solidFill>
                  <a:srgbClr val="FF0000"/>
                </a:solidFill>
              </a:rPr>
              <a:t>Cette capacité nous a conduits à le choisir pour stocker nos données JSON</a:t>
            </a:r>
            <a:r>
              <a:rPr lang="fr-FR">
                <a:solidFill>
                  <a:srgbClr val="FF0000"/>
                </a:solidFill>
              </a:rPr>
              <a:t>.</a:t>
            </a:r>
            <a:endParaRPr/>
          </a:p>
          <a:p>
            <a:pPr marL="742950" lvl="1" indent="-285750" algn="l" rtl="0">
              <a:spcBef>
                <a:spcPts val="1000"/>
              </a:spcBef>
              <a:spcAft>
                <a:spcPts val="0"/>
              </a:spcAft>
              <a:buSzPts val="1280"/>
              <a:buFont typeface="Arial"/>
              <a:buChar char="•"/>
            </a:pPr>
            <a:r>
              <a:rPr lang="fr-FR"/>
              <a:t>Avantages :</a:t>
            </a:r>
            <a:endParaRPr/>
          </a:p>
          <a:p>
            <a:pPr marL="1143000" lvl="2" indent="-228600" algn="l" rtl="0">
              <a:spcBef>
                <a:spcPts val="1000"/>
              </a:spcBef>
              <a:spcAft>
                <a:spcPts val="0"/>
              </a:spcAft>
              <a:buSzPts val="1120"/>
              <a:buFont typeface="Noto Sans Symbols"/>
              <a:buChar char="✔"/>
            </a:pPr>
            <a:r>
              <a:rPr lang="fr-FR"/>
              <a:t>Optimisé pour les recherches full-text et les filtres.</a:t>
            </a:r>
            <a:endParaRPr/>
          </a:p>
          <a:p>
            <a:pPr marL="1143000" lvl="2" indent="-228600" algn="l" rtl="0">
              <a:spcBef>
                <a:spcPts val="1000"/>
              </a:spcBef>
              <a:spcAft>
                <a:spcPts val="0"/>
              </a:spcAft>
              <a:buSzPts val="1120"/>
              <a:buFont typeface="Noto Sans Symbols"/>
              <a:buChar char="✔"/>
            </a:pPr>
            <a:r>
              <a:rPr lang="fr-FR"/>
              <a:t>Facilité d'intégration et rapidité de chargement des données.</a:t>
            </a:r>
            <a:endParaRPr/>
          </a:p>
          <a:p>
            <a:pPr marL="1143000" lvl="2" indent="-228600" algn="l" rtl="0">
              <a:spcBef>
                <a:spcPts val="1000"/>
              </a:spcBef>
              <a:spcAft>
                <a:spcPts val="0"/>
              </a:spcAft>
              <a:buSzPts val="1120"/>
              <a:buFont typeface="Noto Sans Symbols"/>
              <a:buChar char="✔"/>
            </a:pPr>
            <a:r>
              <a:rPr lang="fr-FR"/>
              <a:t>Indexation automatique des documents.</a:t>
            </a:r>
            <a:endParaRPr/>
          </a:p>
          <a:p>
            <a:pPr marL="1143000" lvl="2" indent="-228600" algn="l" rtl="0">
              <a:spcBef>
                <a:spcPts val="1000"/>
              </a:spcBef>
              <a:spcAft>
                <a:spcPts val="0"/>
              </a:spcAft>
              <a:buSzPts val="1120"/>
              <a:buFont typeface="Noto Sans Symbols"/>
              <a:buChar char="✔"/>
            </a:pPr>
            <a:r>
              <a:rPr lang="fr-FR"/>
              <a:t>Scalabilité et distribution natives.</a:t>
            </a:r>
            <a:endParaRPr/>
          </a:p>
          <a:p>
            <a:pPr marL="342900" lvl="0" indent="-342900" algn="l" rtl="0">
              <a:spcBef>
                <a:spcPts val="1000"/>
              </a:spcBef>
              <a:spcAft>
                <a:spcPts val="0"/>
              </a:spcAft>
              <a:buSzPts val="1440"/>
              <a:buFont typeface="Noto Sans Symbols"/>
              <a:buChar char="⮚"/>
            </a:pPr>
            <a:r>
              <a:rPr lang="fr-FR"/>
              <a:t>Dans notre cas, nous allons stocker nos JSON dans l’index </a:t>
            </a:r>
            <a:r>
              <a:rPr lang="fr-FR" b="1">
                <a:solidFill>
                  <a:srgbClr val="FF0000"/>
                </a:solidFill>
              </a:rPr>
              <a:t>«jobmarket »</a:t>
            </a:r>
            <a:r>
              <a:rPr lang="fr-FR"/>
              <a:t>.</a:t>
            </a:r>
            <a:endParaRPr/>
          </a:p>
        </p:txBody>
      </p:sp>
      <p:pic>
        <p:nvPicPr>
          <p:cNvPr id="198" name="Google Shape;198;p6"/>
          <p:cNvPicPr preferRelativeResize="0"/>
          <p:nvPr/>
        </p:nvPicPr>
        <p:blipFill rotWithShape="1">
          <a:blip r:embed="rId3">
            <a:alphaModFix/>
          </a:blip>
          <a:srcRect/>
          <a:stretch/>
        </p:blipFill>
        <p:spPr>
          <a:xfrm>
            <a:off x="5477837" y="653818"/>
            <a:ext cx="1981630" cy="60637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7"/>
          <p:cNvSpPr/>
          <p:nvPr/>
        </p:nvSpPr>
        <p:spPr>
          <a:xfrm>
            <a:off x="3229171" y="6261380"/>
            <a:ext cx="2133941" cy="398704"/>
          </a:xfrm>
          <a:prstGeom prst="rect">
            <a:avLst/>
          </a:prstGeom>
          <a:solidFill>
            <a:srgbClr val="E6D2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05" name="Google Shape;205;p7"/>
          <p:cNvSpPr txBox="1">
            <a:spLocks noGrp="1"/>
          </p:cNvSpPr>
          <p:nvPr>
            <p:ph type="title"/>
          </p:nvPr>
        </p:nvSpPr>
        <p:spPr>
          <a:xfrm>
            <a:off x="677334" y="609600"/>
            <a:ext cx="8596668" cy="91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fr-FR"/>
              <a:t>Architecture du projet</a:t>
            </a:r>
            <a:endParaRPr/>
          </a:p>
        </p:txBody>
      </p:sp>
      <p:grpSp>
        <p:nvGrpSpPr>
          <p:cNvPr id="206" name="Google Shape;206;p7"/>
          <p:cNvGrpSpPr/>
          <p:nvPr/>
        </p:nvGrpSpPr>
        <p:grpSpPr>
          <a:xfrm>
            <a:off x="503434" y="1263728"/>
            <a:ext cx="2434975" cy="708917"/>
            <a:chOff x="503434" y="1726058"/>
            <a:chExt cx="2434975" cy="708917"/>
          </a:xfrm>
        </p:grpSpPr>
        <p:sp>
          <p:nvSpPr>
            <p:cNvPr id="207" name="Google Shape;207;p7"/>
            <p:cNvSpPr/>
            <p:nvPr/>
          </p:nvSpPr>
          <p:spPr>
            <a:xfrm>
              <a:off x="503434" y="1726058"/>
              <a:ext cx="2434975" cy="708917"/>
            </a:xfrm>
            <a:prstGeom prst="roundRect">
              <a:avLst>
                <a:gd name="adj" fmla="val 16667"/>
              </a:avLst>
            </a:prstGeom>
            <a:solidFill>
              <a:schemeClr val="accent1"/>
            </a:solidFill>
            <a:ln w="19050" cap="rnd" cmpd="sng">
              <a:solidFill>
                <a:srgbClr val="2855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Trebuchet MS"/>
                  <a:ea typeface="Trebuchet MS"/>
                  <a:cs typeface="Trebuchet MS"/>
                  <a:sym typeface="Trebuchet MS"/>
                </a:rPr>
                <a:t>Scraping</a:t>
              </a:r>
              <a:endParaRPr sz="1800">
                <a:solidFill>
                  <a:schemeClr val="lt1"/>
                </a:solidFill>
                <a:latin typeface="Trebuchet MS"/>
                <a:ea typeface="Trebuchet MS"/>
                <a:cs typeface="Trebuchet MS"/>
                <a:sym typeface="Trebuchet MS"/>
              </a:endParaRPr>
            </a:p>
          </p:txBody>
        </p:sp>
        <p:pic>
          <p:nvPicPr>
            <p:cNvPr id="208" name="Google Shape;208;p7"/>
            <p:cNvPicPr preferRelativeResize="0"/>
            <p:nvPr/>
          </p:nvPicPr>
          <p:blipFill rotWithShape="1">
            <a:blip r:embed="rId3">
              <a:alphaModFix/>
            </a:blip>
            <a:srcRect/>
            <a:stretch/>
          </p:blipFill>
          <p:spPr>
            <a:xfrm>
              <a:off x="2558265" y="2069317"/>
              <a:ext cx="323491" cy="359584"/>
            </a:xfrm>
            <a:prstGeom prst="rect">
              <a:avLst/>
            </a:prstGeom>
            <a:noFill/>
            <a:ln>
              <a:noFill/>
            </a:ln>
          </p:spPr>
        </p:pic>
      </p:grpSp>
      <p:grpSp>
        <p:nvGrpSpPr>
          <p:cNvPr id="209" name="Google Shape;209;p7"/>
          <p:cNvGrpSpPr/>
          <p:nvPr/>
        </p:nvGrpSpPr>
        <p:grpSpPr>
          <a:xfrm>
            <a:off x="8433463" y="5516922"/>
            <a:ext cx="2434975" cy="708917"/>
            <a:chOff x="9115179" y="5135057"/>
            <a:chExt cx="2434975" cy="708917"/>
          </a:xfrm>
        </p:grpSpPr>
        <p:sp>
          <p:nvSpPr>
            <p:cNvPr id="210" name="Google Shape;210;p7"/>
            <p:cNvSpPr/>
            <p:nvPr/>
          </p:nvSpPr>
          <p:spPr>
            <a:xfrm>
              <a:off x="9115179" y="5135057"/>
              <a:ext cx="2434975" cy="708917"/>
            </a:xfrm>
            <a:prstGeom prst="roundRect">
              <a:avLst>
                <a:gd name="adj" fmla="val 16667"/>
              </a:avLst>
            </a:prstGeom>
            <a:solidFill>
              <a:schemeClr val="accent4"/>
            </a:solidFill>
            <a:ln w="19050" cap="rnd" cmpd="sng">
              <a:solidFill>
                <a:srgbClr val="133E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Trebuchet MS"/>
                  <a:ea typeface="Trebuchet MS"/>
                  <a:cs typeface="Trebuchet MS"/>
                  <a:sym typeface="Trebuchet MS"/>
                </a:rPr>
                <a:t>FastAPI</a:t>
              </a:r>
              <a:endParaRPr sz="1800">
                <a:solidFill>
                  <a:schemeClr val="lt1"/>
                </a:solidFill>
                <a:latin typeface="Trebuchet MS"/>
                <a:ea typeface="Trebuchet MS"/>
                <a:cs typeface="Trebuchet MS"/>
                <a:sym typeface="Trebuchet MS"/>
              </a:endParaRPr>
            </a:p>
          </p:txBody>
        </p:sp>
        <p:pic>
          <p:nvPicPr>
            <p:cNvPr id="211" name="Google Shape;211;p7"/>
            <p:cNvPicPr preferRelativeResize="0"/>
            <p:nvPr/>
          </p:nvPicPr>
          <p:blipFill rotWithShape="1">
            <a:blip r:embed="rId3">
              <a:alphaModFix/>
            </a:blip>
            <a:srcRect/>
            <a:stretch/>
          </p:blipFill>
          <p:spPr>
            <a:xfrm>
              <a:off x="11192489" y="5463842"/>
              <a:ext cx="323491" cy="359584"/>
            </a:xfrm>
            <a:prstGeom prst="rect">
              <a:avLst/>
            </a:prstGeom>
            <a:solidFill>
              <a:schemeClr val="accent4"/>
            </a:solidFill>
            <a:ln>
              <a:noFill/>
            </a:ln>
          </p:spPr>
        </p:pic>
      </p:grpSp>
      <p:grpSp>
        <p:nvGrpSpPr>
          <p:cNvPr id="212" name="Google Shape;212;p7"/>
          <p:cNvGrpSpPr/>
          <p:nvPr/>
        </p:nvGrpSpPr>
        <p:grpSpPr>
          <a:xfrm>
            <a:off x="8380470" y="4225759"/>
            <a:ext cx="2434975" cy="708917"/>
            <a:chOff x="5804899" y="2720083"/>
            <a:chExt cx="2434975" cy="708917"/>
          </a:xfrm>
        </p:grpSpPr>
        <p:sp>
          <p:nvSpPr>
            <p:cNvPr id="213" name="Google Shape;213;p7"/>
            <p:cNvSpPr/>
            <p:nvPr/>
          </p:nvSpPr>
          <p:spPr>
            <a:xfrm>
              <a:off x="5804899" y="2720083"/>
              <a:ext cx="2434975" cy="708917"/>
            </a:xfrm>
            <a:prstGeom prst="roundRect">
              <a:avLst>
                <a:gd name="adj" fmla="val 16667"/>
              </a:avLst>
            </a:prstGeom>
            <a:solidFill>
              <a:schemeClr val="dk1"/>
            </a:solidFill>
            <a:ln w="190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Trebuchet MS"/>
                  <a:ea typeface="Trebuchet MS"/>
                  <a:cs typeface="Trebuchet MS"/>
                  <a:sym typeface="Trebuchet MS"/>
                </a:rPr>
                <a:t>Dash API</a:t>
              </a:r>
              <a:endParaRPr sz="1800">
                <a:solidFill>
                  <a:schemeClr val="lt1"/>
                </a:solidFill>
                <a:latin typeface="Trebuchet MS"/>
                <a:ea typeface="Trebuchet MS"/>
                <a:cs typeface="Trebuchet MS"/>
                <a:sym typeface="Trebuchet MS"/>
              </a:endParaRPr>
            </a:p>
          </p:txBody>
        </p:sp>
        <p:pic>
          <p:nvPicPr>
            <p:cNvPr id="214" name="Google Shape;214;p7"/>
            <p:cNvPicPr preferRelativeResize="0"/>
            <p:nvPr/>
          </p:nvPicPr>
          <p:blipFill rotWithShape="1">
            <a:blip r:embed="rId3">
              <a:alphaModFix/>
            </a:blip>
            <a:srcRect/>
            <a:stretch/>
          </p:blipFill>
          <p:spPr>
            <a:xfrm>
              <a:off x="7908750" y="3048444"/>
              <a:ext cx="323491" cy="359584"/>
            </a:xfrm>
            <a:prstGeom prst="rect">
              <a:avLst/>
            </a:prstGeom>
            <a:solidFill>
              <a:schemeClr val="dk1"/>
            </a:solidFill>
            <a:ln w="19050" cap="rnd" cmpd="sng">
              <a:solidFill>
                <a:schemeClr val="dk1"/>
              </a:solidFill>
              <a:prstDash val="solid"/>
              <a:round/>
              <a:headEnd type="none" w="sm" len="sm"/>
              <a:tailEnd type="none" w="sm" len="sm"/>
            </a:ln>
          </p:spPr>
        </p:pic>
      </p:grpSp>
      <p:sp>
        <p:nvSpPr>
          <p:cNvPr id="215" name="Google Shape;215;p7"/>
          <p:cNvSpPr txBox="1"/>
          <p:nvPr/>
        </p:nvSpPr>
        <p:spPr>
          <a:xfrm>
            <a:off x="1114896" y="1956167"/>
            <a:ext cx="110930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Trebuchet MS"/>
                <a:ea typeface="Trebuchet MS"/>
                <a:cs typeface="Trebuchet MS"/>
                <a:sym typeface="Trebuchet MS"/>
              </a:rPr>
              <a:t>Cron Job</a:t>
            </a:r>
            <a:endParaRPr sz="1800">
              <a:solidFill>
                <a:schemeClr val="dk1"/>
              </a:solidFill>
              <a:latin typeface="Trebuchet MS"/>
              <a:ea typeface="Trebuchet MS"/>
              <a:cs typeface="Trebuchet MS"/>
              <a:sym typeface="Trebuchet MS"/>
            </a:endParaRPr>
          </a:p>
        </p:txBody>
      </p:sp>
      <p:grpSp>
        <p:nvGrpSpPr>
          <p:cNvPr id="216" name="Google Shape;216;p7"/>
          <p:cNvGrpSpPr/>
          <p:nvPr/>
        </p:nvGrpSpPr>
        <p:grpSpPr>
          <a:xfrm>
            <a:off x="365759" y="2445249"/>
            <a:ext cx="7329585" cy="4226675"/>
            <a:chOff x="365759" y="2445249"/>
            <a:chExt cx="7329585" cy="4226675"/>
          </a:xfrm>
        </p:grpSpPr>
        <p:sp>
          <p:nvSpPr>
            <p:cNvPr id="217" name="Google Shape;217;p7"/>
            <p:cNvSpPr/>
            <p:nvPr/>
          </p:nvSpPr>
          <p:spPr>
            <a:xfrm>
              <a:off x="365759" y="2445249"/>
              <a:ext cx="7329585" cy="4031469"/>
            </a:xfrm>
            <a:prstGeom prst="rect">
              <a:avLst/>
            </a:prstGeom>
            <a:solidFill>
              <a:srgbClr val="E6D2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218" name="Google Shape;218;p7"/>
            <p:cNvPicPr preferRelativeResize="0"/>
            <p:nvPr/>
          </p:nvPicPr>
          <p:blipFill rotWithShape="1">
            <a:blip r:embed="rId4">
              <a:alphaModFix/>
            </a:blip>
            <a:srcRect/>
            <a:stretch/>
          </p:blipFill>
          <p:spPr>
            <a:xfrm>
              <a:off x="3139785" y="6039180"/>
              <a:ext cx="2192506" cy="632744"/>
            </a:xfrm>
            <a:prstGeom prst="rect">
              <a:avLst/>
            </a:prstGeom>
            <a:noFill/>
            <a:ln>
              <a:noFill/>
            </a:ln>
          </p:spPr>
        </p:pic>
        <p:grpSp>
          <p:nvGrpSpPr>
            <p:cNvPr id="219" name="Google Shape;219;p7"/>
            <p:cNvGrpSpPr/>
            <p:nvPr/>
          </p:nvGrpSpPr>
          <p:grpSpPr>
            <a:xfrm>
              <a:off x="3357578" y="2523403"/>
              <a:ext cx="2445248" cy="864500"/>
              <a:chOff x="6392239" y="1726057"/>
              <a:chExt cx="2445248" cy="938891"/>
            </a:xfrm>
          </p:grpSpPr>
          <p:sp>
            <p:nvSpPr>
              <p:cNvPr id="220" name="Google Shape;220;p7"/>
              <p:cNvSpPr/>
              <p:nvPr/>
            </p:nvSpPr>
            <p:spPr>
              <a:xfrm>
                <a:off x="6392239" y="1726057"/>
                <a:ext cx="2434975" cy="938891"/>
              </a:xfrm>
              <a:prstGeom prst="roundRect">
                <a:avLst>
                  <a:gd name="adj" fmla="val 16667"/>
                </a:avLst>
              </a:prstGeom>
              <a:solidFill>
                <a:schemeClr val="accent1"/>
              </a:solidFill>
              <a:ln w="19050" cap="rnd" cmpd="sng">
                <a:solidFill>
                  <a:srgbClr val="2855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Trebuchet MS"/>
                    <a:ea typeface="Trebuchet MS"/>
                    <a:cs typeface="Trebuchet MS"/>
                    <a:sym typeface="Trebuchet MS"/>
                  </a:rPr>
                  <a:t>JSON Transformation </a:t>
                </a:r>
                <a:endParaRPr/>
              </a:p>
              <a:p>
                <a:pPr marL="0" marR="0" lvl="0" indent="0" algn="ctr" rtl="0">
                  <a:spcBef>
                    <a:spcPts val="0"/>
                  </a:spcBef>
                  <a:spcAft>
                    <a:spcPts val="0"/>
                  </a:spcAft>
                  <a:buNone/>
                </a:pPr>
                <a:r>
                  <a:rPr lang="fr-FR" sz="1800">
                    <a:solidFill>
                      <a:schemeClr val="lt1"/>
                    </a:solidFill>
                    <a:latin typeface="Trebuchet MS"/>
                    <a:ea typeface="Trebuchet MS"/>
                    <a:cs typeface="Trebuchet MS"/>
                    <a:sym typeface="Trebuchet MS"/>
                  </a:rPr>
                  <a:t>Data_cleaning.py</a:t>
                </a:r>
                <a:endParaRPr/>
              </a:p>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221" name="Google Shape;221;p7"/>
              <p:cNvPicPr preferRelativeResize="0"/>
              <p:nvPr/>
            </p:nvPicPr>
            <p:blipFill rotWithShape="1">
              <a:blip r:embed="rId3">
                <a:alphaModFix/>
              </a:blip>
              <a:srcRect/>
              <a:stretch/>
            </p:blipFill>
            <p:spPr>
              <a:xfrm>
                <a:off x="8513996" y="2105262"/>
                <a:ext cx="323491" cy="359584"/>
              </a:xfrm>
              <a:prstGeom prst="rect">
                <a:avLst/>
              </a:prstGeom>
              <a:noFill/>
              <a:ln>
                <a:noFill/>
              </a:ln>
            </p:spPr>
          </p:pic>
        </p:grpSp>
        <p:grpSp>
          <p:nvGrpSpPr>
            <p:cNvPr id="222" name="Google Shape;222;p7"/>
            <p:cNvGrpSpPr/>
            <p:nvPr/>
          </p:nvGrpSpPr>
          <p:grpSpPr>
            <a:xfrm>
              <a:off x="503433" y="4867938"/>
              <a:ext cx="2434975" cy="856285"/>
              <a:chOff x="503433" y="2720083"/>
              <a:chExt cx="2434975" cy="714042"/>
            </a:xfrm>
          </p:grpSpPr>
          <p:sp>
            <p:nvSpPr>
              <p:cNvPr id="223" name="Google Shape;223;p7"/>
              <p:cNvSpPr/>
              <p:nvPr/>
            </p:nvSpPr>
            <p:spPr>
              <a:xfrm>
                <a:off x="503433" y="2720083"/>
                <a:ext cx="2434975" cy="708917"/>
              </a:xfrm>
              <a:prstGeom prst="roundRect">
                <a:avLst>
                  <a:gd name="adj" fmla="val 16667"/>
                </a:avLst>
              </a:prstGeom>
              <a:solidFill>
                <a:schemeClr val="accent1"/>
              </a:solidFill>
              <a:ln w="19050" cap="rnd" cmpd="sng">
                <a:solidFill>
                  <a:srgbClr val="2855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Trebuchet MS"/>
                    <a:ea typeface="Trebuchet MS"/>
                    <a:cs typeface="Trebuchet MS"/>
                    <a:sym typeface="Trebuchet MS"/>
                  </a:rPr>
                  <a:t>Load JSONs</a:t>
                </a:r>
                <a:endParaRPr/>
              </a:p>
              <a:p>
                <a:pPr marL="0" marR="0" lvl="0" indent="0" algn="ctr" rtl="0">
                  <a:spcBef>
                    <a:spcPts val="0"/>
                  </a:spcBef>
                  <a:spcAft>
                    <a:spcPts val="0"/>
                  </a:spcAft>
                  <a:buNone/>
                </a:pPr>
                <a:r>
                  <a:rPr lang="fr-FR" sz="1800">
                    <a:solidFill>
                      <a:schemeClr val="lt1"/>
                    </a:solidFill>
                    <a:latin typeface="Trebuchet MS"/>
                    <a:ea typeface="Trebuchet MS"/>
                    <a:cs typeface="Trebuchet MS"/>
                    <a:sym typeface="Trebuchet MS"/>
                  </a:rPr>
                  <a:t>Bulk_script.py</a:t>
                </a:r>
                <a:endParaRPr/>
              </a:p>
            </p:txBody>
          </p:sp>
          <p:pic>
            <p:nvPicPr>
              <p:cNvPr id="224" name="Google Shape;224;p7"/>
              <p:cNvPicPr preferRelativeResize="0"/>
              <p:nvPr/>
            </p:nvPicPr>
            <p:blipFill rotWithShape="1">
              <a:blip r:embed="rId3">
                <a:alphaModFix/>
              </a:blip>
              <a:srcRect/>
              <a:stretch/>
            </p:blipFill>
            <p:spPr>
              <a:xfrm>
                <a:off x="2558264" y="3074541"/>
                <a:ext cx="323491" cy="359584"/>
              </a:xfrm>
              <a:prstGeom prst="rect">
                <a:avLst/>
              </a:prstGeom>
              <a:noFill/>
              <a:ln>
                <a:noFill/>
              </a:ln>
            </p:spPr>
          </p:pic>
        </p:grpSp>
        <p:grpSp>
          <p:nvGrpSpPr>
            <p:cNvPr id="225" name="Google Shape;225;p7"/>
            <p:cNvGrpSpPr/>
            <p:nvPr/>
          </p:nvGrpSpPr>
          <p:grpSpPr>
            <a:xfrm>
              <a:off x="4178906" y="3603651"/>
              <a:ext cx="2726077" cy="2666700"/>
              <a:chOff x="3369923" y="4155039"/>
              <a:chExt cx="2726077" cy="2666700"/>
            </a:xfrm>
          </p:grpSpPr>
          <p:pic>
            <p:nvPicPr>
              <p:cNvPr id="226" name="Google Shape;226;p7"/>
              <p:cNvPicPr preferRelativeResize="0"/>
              <p:nvPr/>
            </p:nvPicPr>
            <p:blipFill rotWithShape="1">
              <a:blip r:embed="rId5">
                <a:alphaModFix/>
              </a:blip>
              <a:srcRect/>
              <a:stretch/>
            </p:blipFill>
            <p:spPr>
              <a:xfrm>
                <a:off x="3657905" y="4383644"/>
                <a:ext cx="2438095" cy="2438095"/>
              </a:xfrm>
              <a:prstGeom prst="rect">
                <a:avLst/>
              </a:prstGeom>
              <a:noFill/>
              <a:ln>
                <a:noFill/>
              </a:ln>
            </p:spPr>
          </p:pic>
          <p:pic>
            <p:nvPicPr>
              <p:cNvPr id="227" name="Google Shape;227;p7"/>
              <p:cNvPicPr preferRelativeResize="0"/>
              <p:nvPr/>
            </p:nvPicPr>
            <p:blipFill rotWithShape="1">
              <a:blip r:embed="rId6">
                <a:alphaModFix/>
              </a:blip>
              <a:srcRect/>
              <a:stretch/>
            </p:blipFill>
            <p:spPr>
              <a:xfrm>
                <a:off x="3369923" y="4155039"/>
                <a:ext cx="1981629" cy="606378"/>
              </a:xfrm>
              <a:prstGeom prst="rect">
                <a:avLst/>
              </a:prstGeom>
              <a:noFill/>
              <a:ln>
                <a:noFill/>
              </a:ln>
            </p:spPr>
          </p:pic>
        </p:grpSp>
        <p:cxnSp>
          <p:nvCxnSpPr>
            <p:cNvPr id="228" name="Google Shape;228;p7"/>
            <p:cNvCxnSpPr>
              <a:stCxn id="229" idx="3"/>
              <a:endCxn id="220" idx="1"/>
            </p:cNvCxnSpPr>
            <p:nvPr/>
          </p:nvCxnSpPr>
          <p:spPr>
            <a:xfrm>
              <a:off x="2938408" y="2955654"/>
              <a:ext cx="419100" cy="0"/>
            </a:xfrm>
            <a:prstGeom prst="straightConnector1">
              <a:avLst/>
            </a:prstGeom>
            <a:noFill/>
            <a:ln w="15875" cap="flat" cmpd="sng">
              <a:solidFill>
                <a:schemeClr val="dk1"/>
              </a:solidFill>
              <a:prstDash val="solid"/>
              <a:round/>
              <a:headEnd type="none" w="sm" len="sm"/>
              <a:tailEnd type="triangle" w="med" len="med"/>
            </a:ln>
          </p:spPr>
        </p:cxnSp>
        <p:cxnSp>
          <p:nvCxnSpPr>
            <p:cNvPr id="230" name="Google Shape;230;p7"/>
            <p:cNvCxnSpPr>
              <a:stCxn id="223" idx="3"/>
              <a:endCxn id="226" idx="1"/>
            </p:cNvCxnSpPr>
            <p:nvPr/>
          </p:nvCxnSpPr>
          <p:spPr>
            <a:xfrm rot="10800000" flipH="1">
              <a:off x="2938408" y="5051208"/>
              <a:ext cx="1528500" cy="241800"/>
            </a:xfrm>
            <a:prstGeom prst="bentConnector3">
              <a:avLst>
                <a:gd name="adj1" fmla="val 50000"/>
              </a:avLst>
            </a:prstGeom>
            <a:noFill/>
            <a:ln w="15875" cap="flat" cmpd="sng">
              <a:solidFill>
                <a:schemeClr val="dk1"/>
              </a:solidFill>
              <a:prstDash val="solid"/>
              <a:round/>
              <a:headEnd type="none" w="sm" len="sm"/>
              <a:tailEnd type="triangle" w="med" len="med"/>
            </a:ln>
          </p:spPr>
        </p:cxnSp>
        <p:cxnSp>
          <p:nvCxnSpPr>
            <p:cNvPr id="231" name="Google Shape;231;p7"/>
            <p:cNvCxnSpPr>
              <a:stCxn id="220" idx="3"/>
              <a:endCxn id="232" idx="0"/>
            </p:cNvCxnSpPr>
            <p:nvPr/>
          </p:nvCxnSpPr>
          <p:spPr>
            <a:xfrm flipH="1">
              <a:off x="1720953" y="2955653"/>
              <a:ext cx="4071600" cy="771300"/>
            </a:xfrm>
            <a:prstGeom prst="bentConnector4">
              <a:avLst>
                <a:gd name="adj1" fmla="val -5614"/>
                <a:gd name="adj2" fmla="val 78021"/>
              </a:avLst>
            </a:prstGeom>
            <a:noFill/>
            <a:ln w="15875" cap="flat" cmpd="sng">
              <a:solidFill>
                <a:schemeClr val="dk1"/>
              </a:solidFill>
              <a:prstDash val="solid"/>
              <a:round/>
              <a:headEnd type="none" w="sm" len="sm"/>
              <a:tailEnd type="triangle" w="med" len="med"/>
            </a:ln>
          </p:spPr>
        </p:cxnSp>
        <p:cxnSp>
          <p:nvCxnSpPr>
            <p:cNvPr id="233" name="Google Shape;233;p7"/>
            <p:cNvCxnSpPr>
              <a:stCxn id="232" idx="2"/>
              <a:endCxn id="223" idx="0"/>
            </p:cNvCxnSpPr>
            <p:nvPr/>
          </p:nvCxnSpPr>
          <p:spPr>
            <a:xfrm>
              <a:off x="1720921" y="4407199"/>
              <a:ext cx="0" cy="460800"/>
            </a:xfrm>
            <a:prstGeom prst="straightConnector1">
              <a:avLst/>
            </a:prstGeom>
            <a:noFill/>
            <a:ln w="15875" cap="flat" cmpd="sng">
              <a:solidFill>
                <a:schemeClr val="dk1"/>
              </a:solidFill>
              <a:prstDash val="solid"/>
              <a:round/>
              <a:headEnd type="none" w="sm" len="sm"/>
              <a:tailEnd type="triangle" w="med" len="med"/>
            </a:ln>
          </p:spPr>
        </p:cxnSp>
        <p:grpSp>
          <p:nvGrpSpPr>
            <p:cNvPr id="234" name="Google Shape;234;p7"/>
            <p:cNvGrpSpPr/>
            <p:nvPr/>
          </p:nvGrpSpPr>
          <p:grpSpPr>
            <a:xfrm>
              <a:off x="503433" y="3726946"/>
              <a:ext cx="2434975" cy="680253"/>
              <a:chOff x="503433" y="3726946"/>
              <a:chExt cx="2434975" cy="680253"/>
            </a:xfrm>
          </p:grpSpPr>
          <p:sp>
            <p:nvSpPr>
              <p:cNvPr id="232" name="Google Shape;232;p7"/>
              <p:cNvSpPr/>
              <p:nvPr/>
            </p:nvSpPr>
            <p:spPr>
              <a:xfrm>
                <a:off x="503433" y="3726946"/>
                <a:ext cx="2434975" cy="680253"/>
              </a:xfrm>
              <a:prstGeom prst="roundRect">
                <a:avLst>
                  <a:gd name="adj" fmla="val 16667"/>
                </a:avLst>
              </a:prstGeom>
              <a:solidFill>
                <a:schemeClr val="accent6"/>
              </a:solidFill>
              <a:ln w="19050" cap="rnd" cmpd="sng">
                <a:solidFill>
                  <a:srgbClr val="3F58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Trebuchet MS"/>
                    <a:ea typeface="Trebuchet MS"/>
                    <a:cs typeface="Trebuchet MS"/>
                    <a:sym typeface="Trebuchet MS"/>
                  </a:rPr>
                  <a:t>JSON files Transformed</a:t>
                </a:r>
                <a:endParaRPr sz="1800">
                  <a:solidFill>
                    <a:schemeClr val="lt1"/>
                  </a:solidFill>
                  <a:latin typeface="Trebuchet MS"/>
                  <a:ea typeface="Trebuchet MS"/>
                  <a:cs typeface="Trebuchet MS"/>
                  <a:sym typeface="Trebuchet MS"/>
                </a:endParaRPr>
              </a:p>
            </p:txBody>
          </p:sp>
          <p:pic>
            <p:nvPicPr>
              <p:cNvPr id="235" name="Google Shape;235;p7"/>
              <p:cNvPicPr preferRelativeResize="0"/>
              <p:nvPr/>
            </p:nvPicPr>
            <p:blipFill rotWithShape="1">
              <a:blip r:embed="rId7">
                <a:alphaModFix/>
              </a:blip>
              <a:srcRect/>
              <a:stretch/>
            </p:blipFill>
            <p:spPr>
              <a:xfrm>
                <a:off x="2558264" y="4037219"/>
                <a:ext cx="320363" cy="345210"/>
              </a:xfrm>
              <a:prstGeom prst="rect">
                <a:avLst/>
              </a:prstGeom>
              <a:noFill/>
              <a:ln>
                <a:noFill/>
              </a:ln>
            </p:spPr>
          </p:pic>
        </p:grpSp>
        <p:grpSp>
          <p:nvGrpSpPr>
            <p:cNvPr id="236" name="Google Shape;236;p7"/>
            <p:cNvGrpSpPr/>
            <p:nvPr/>
          </p:nvGrpSpPr>
          <p:grpSpPr>
            <a:xfrm>
              <a:off x="503433" y="2615527"/>
              <a:ext cx="2434975" cy="680253"/>
              <a:chOff x="503433" y="2615527"/>
              <a:chExt cx="2434975" cy="680253"/>
            </a:xfrm>
          </p:grpSpPr>
          <p:sp>
            <p:nvSpPr>
              <p:cNvPr id="229" name="Google Shape;229;p7"/>
              <p:cNvSpPr/>
              <p:nvPr/>
            </p:nvSpPr>
            <p:spPr>
              <a:xfrm>
                <a:off x="503433" y="2615527"/>
                <a:ext cx="2434975" cy="680253"/>
              </a:xfrm>
              <a:prstGeom prst="roundRect">
                <a:avLst>
                  <a:gd name="adj" fmla="val 16667"/>
                </a:avLst>
              </a:prstGeom>
              <a:solidFill>
                <a:schemeClr val="accent6"/>
              </a:solidFill>
              <a:ln w="19050" cap="rnd" cmpd="sng">
                <a:solidFill>
                  <a:srgbClr val="3F58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Trebuchet MS"/>
                    <a:ea typeface="Trebuchet MS"/>
                    <a:cs typeface="Trebuchet MS"/>
                    <a:sym typeface="Trebuchet MS"/>
                  </a:rPr>
                  <a:t>JSON files</a:t>
                </a:r>
                <a:endParaRPr sz="1800">
                  <a:solidFill>
                    <a:schemeClr val="lt1"/>
                  </a:solidFill>
                  <a:latin typeface="Trebuchet MS"/>
                  <a:ea typeface="Trebuchet MS"/>
                  <a:cs typeface="Trebuchet MS"/>
                  <a:sym typeface="Trebuchet MS"/>
                </a:endParaRPr>
              </a:p>
            </p:txBody>
          </p:sp>
          <p:pic>
            <p:nvPicPr>
              <p:cNvPr id="237" name="Google Shape;237;p7"/>
              <p:cNvPicPr preferRelativeResize="0"/>
              <p:nvPr/>
            </p:nvPicPr>
            <p:blipFill rotWithShape="1">
              <a:blip r:embed="rId7">
                <a:alphaModFix/>
              </a:blip>
              <a:srcRect/>
              <a:stretch/>
            </p:blipFill>
            <p:spPr>
              <a:xfrm>
                <a:off x="2579749" y="2925325"/>
                <a:ext cx="320363" cy="345210"/>
              </a:xfrm>
              <a:prstGeom prst="rect">
                <a:avLst/>
              </a:prstGeom>
              <a:noFill/>
              <a:ln>
                <a:noFill/>
              </a:ln>
            </p:spPr>
          </p:pic>
        </p:grpSp>
      </p:grpSp>
      <p:cxnSp>
        <p:nvCxnSpPr>
          <p:cNvPr id="238" name="Google Shape;238;p7"/>
          <p:cNvCxnSpPr>
            <a:stCxn id="226" idx="3"/>
            <a:endCxn id="213" idx="1"/>
          </p:cNvCxnSpPr>
          <p:nvPr/>
        </p:nvCxnSpPr>
        <p:spPr>
          <a:xfrm rot="10800000" flipH="1">
            <a:off x="6904983" y="4580304"/>
            <a:ext cx="1475400" cy="471000"/>
          </a:xfrm>
          <a:prstGeom prst="straightConnector1">
            <a:avLst/>
          </a:prstGeom>
          <a:noFill/>
          <a:ln w="15875" cap="flat" cmpd="sng">
            <a:solidFill>
              <a:schemeClr val="dk1"/>
            </a:solidFill>
            <a:prstDash val="solid"/>
            <a:round/>
            <a:headEnd type="none" w="sm" len="sm"/>
            <a:tailEnd type="triangle" w="med" len="med"/>
          </a:ln>
        </p:spPr>
      </p:cxnSp>
      <p:cxnSp>
        <p:nvCxnSpPr>
          <p:cNvPr id="239" name="Google Shape;239;p7"/>
          <p:cNvCxnSpPr>
            <a:stCxn id="226" idx="3"/>
            <a:endCxn id="210" idx="1"/>
          </p:cNvCxnSpPr>
          <p:nvPr/>
        </p:nvCxnSpPr>
        <p:spPr>
          <a:xfrm>
            <a:off x="6904983" y="5051304"/>
            <a:ext cx="1528500" cy="820200"/>
          </a:xfrm>
          <a:prstGeom prst="straightConnector1">
            <a:avLst/>
          </a:prstGeom>
          <a:noFill/>
          <a:ln w="15875" cap="flat" cmpd="sng">
            <a:solidFill>
              <a:schemeClr val="dk1"/>
            </a:solidFill>
            <a:prstDash val="solid"/>
            <a:round/>
            <a:headEnd type="none" w="sm" len="sm"/>
            <a:tailEnd type="triangle" w="med" len="med"/>
          </a:ln>
        </p:spPr>
      </p:cxnSp>
      <p:cxnSp>
        <p:nvCxnSpPr>
          <p:cNvPr id="240" name="Google Shape;240;p7"/>
          <p:cNvCxnSpPr/>
          <p:nvPr/>
        </p:nvCxnSpPr>
        <p:spPr>
          <a:xfrm rot="10800000">
            <a:off x="6904983" y="5294315"/>
            <a:ext cx="1466285" cy="797148"/>
          </a:xfrm>
          <a:prstGeom prst="straightConnector1">
            <a:avLst/>
          </a:prstGeom>
          <a:noFill/>
          <a:ln w="15875" cap="flat" cmpd="sng">
            <a:solidFill>
              <a:schemeClr val="dk1"/>
            </a:solidFill>
            <a:prstDash val="solid"/>
            <a:round/>
            <a:headEnd type="none" w="sm" len="sm"/>
            <a:tailEnd type="triangle" w="med" len="med"/>
          </a:ln>
        </p:spPr>
      </p:cxnSp>
      <p:sp>
        <p:nvSpPr>
          <p:cNvPr id="241" name="Google Shape;241;p7"/>
          <p:cNvSpPr txBox="1"/>
          <p:nvPr/>
        </p:nvSpPr>
        <p:spPr>
          <a:xfrm rot="-1149908">
            <a:off x="7588367" y="4710769"/>
            <a:ext cx="78991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Trebuchet MS"/>
                <a:ea typeface="Trebuchet MS"/>
                <a:cs typeface="Trebuchet MS"/>
                <a:sym typeface="Trebuchet MS"/>
              </a:rPr>
              <a:t>HTPP</a:t>
            </a:r>
            <a:endParaRPr sz="1800">
              <a:solidFill>
                <a:schemeClr val="dk1"/>
              </a:solidFill>
              <a:latin typeface="Trebuchet MS"/>
              <a:ea typeface="Trebuchet MS"/>
              <a:cs typeface="Trebuchet MS"/>
              <a:sym typeface="Trebuchet MS"/>
            </a:endParaRPr>
          </a:p>
        </p:txBody>
      </p:sp>
      <p:sp>
        <p:nvSpPr>
          <p:cNvPr id="242" name="Google Shape;242;p7"/>
          <p:cNvSpPr txBox="1"/>
          <p:nvPr/>
        </p:nvSpPr>
        <p:spPr>
          <a:xfrm rot="1709616">
            <a:off x="7657737" y="5294809"/>
            <a:ext cx="78991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Trebuchet MS"/>
                <a:ea typeface="Trebuchet MS"/>
                <a:cs typeface="Trebuchet MS"/>
                <a:sym typeface="Trebuchet MS"/>
              </a:rPr>
              <a:t>HTPP</a:t>
            </a:r>
            <a:endParaRPr sz="1800">
              <a:solidFill>
                <a:schemeClr val="dk1"/>
              </a:solidFill>
              <a:latin typeface="Trebuchet MS"/>
              <a:ea typeface="Trebuchet MS"/>
              <a:cs typeface="Trebuchet MS"/>
              <a:sym typeface="Trebuchet MS"/>
            </a:endParaRPr>
          </a:p>
        </p:txBody>
      </p:sp>
      <p:cxnSp>
        <p:nvCxnSpPr>
          <p:cNvPr id="243" name="Google Shape;243;p7"/>
          <p:cNvCxnSpPr>
            <a:stCxn id="207" idx="2"/>
            <a:endCxn id="229" idx="0"/>
          </p:cNvCxnSpPr>
          <p:nvPr/>
        </p:nvCxnSpPr>
        <p:spPr>
          <a:xfrm>
            <a:off x="1720922" y="1972645"/>
            <a:ext cx="0" cy="642900"/>
          </a:xfrm>
          <a:prstGeom prst="straightConnector1">
            <a:avLst/>
          </a:prstGeom>
          <a:noFill/>
          <a:ln w="15875" cap="flat" cmpd="sng">
            <a:solidFill>
              <a:schemeClr val="dk1"/>
            </a:solidFill>
            <a:prstDash val="solid"/>
            <a:round/>
            <a:headEnd type="none" w="sm" len="sm"/>
            <a:tailEnd type="triangle" w="med" len="med"/>
          </a:ln>
        </p:spPr>
      </p:cxnSp>
      <p:sp>
        <p:nvSpPr>
          <p:cNvPr id="244" name="Google Shape;244;p7"/>
          <p:cNvSpPr/>
          <p:nvPr/>
        </p:nvSpPr>
        <p:spPr>
          <a:xfrm>
            <a:off x="3170607" y="3603650"/>
            <a:ext cx="7791916" cy="3088815"/>
          </a:xfrm>
          <a:prstGeom prst="rect">
            <a:avLst/>
          </a:prstGeom>
          <a:noFill/>
          <a:ln w="2222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245" name="Google Shape;245;p7"/>
          <p:cNvPicPr preferRelativeResize="0"/>
          <p:nvPr/>
        </p:nvPicPr>
        <p:blipFill rotWithShape="1">
          <a:blip r:embed="rId8">
            <a:alphaModFix/>
          </a:blip>
          <a:srcRect/>
          <a:stretch/>
        </p:blipFill>
        <p:spPr>
          <a:xfrm>
            <a:off x="8582122" y="3188515"/>
            <a:ext cx="1174765" cy="9866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fr-FR"/>
              <a:t>Visualisation des données avec l'API Dash</a:t>
            </a:r>
            <a:endParaRPr/>
          </a:p>
        </p:txBody>
      </p:sp>
      <p:sp>
        <p:nvSpPr>
          <p:cNvPr id="252" name="Google Shape;252;p8"/>
          <p:cNvSpPr txBox="1">
            <a:spLocks noGrp="1"/>
          </p:cNvSpPr>
          <p:nvPr>
            <p:ph type="body" idx="1"/>
          </p:nvPr>
        </p:nvSpPr>
        <p:spPr>
          <a:xfrm>
            <a:off x="677334" y="1849349"/>
            <a:ext cx="8596800" cy="41919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fr-FR"/>
              <a:t>Création d’une API Dash avec Plotly, pour visualiser les données.</a:t>
            </a:r>
            <a:endParaRPr/>
          </a:p>
          <a:p>
            <a:pPr marL="342900" lvl="0" indent="-342900" algn="l" rtl="0">
              <a:spcBef>
                <a:spcPts val="1000"/>
              </a:spcBef>
              <a:spcAft>
                <a:spcPts val="0"/>
              </a:spcAft>
              <a:buSzPts val="1440"/>
              <a:buChar char="►"/>
            </a:pPr>
            <a:r>
              <a:rPr lang="fr-FR"/>
              <a:t>Création de graphiques avec des requêtes Elasticsearch </a:t>
            </a:r>
            <a:r>
              <a:rPr lang="fr-FR" b="1"/>
              <a:t>personnalisées</a:t>
            </a:r>
            <a:r>
              <a:rPr lang="fr-FR"/>
              <a:t>. </a:t>
            </a:r>
            <a:endParaRPr/>
          </a:p>
          <a:p>
            <a:pPr marL="342900" lvl="0" indent="-342900" algn="l" rtl="0">
              <a:spcBef>
                <a:spcPts val="1000"/>
              </a:spcBef>
              <a:spcAft>
                <a:spcPts val="0"/>
              </a:spcAft>
              <a:buSzPts val="1440"/>
              <a:buChar char="►"/>
            </a:pPr>
            <a:r>
              <a:rPr lang="fr-FR"/>
              <a:t>Multitudes de possibilités d’affichages.</a:t>
            </a:r>
            <a:endParaRPr/>
          </a:p>
          <a:p>
            <a:pPr marL="342900" lvl="0" indent="-342900" algn="l" rtl="0">
              <a:spcBef>
                <a:spcPts val="1000"/>
              </a:spcBef>
              <a:spcAft>
                <a:spcPts val="0"/>
              </a:spcAft>
              <a:buSzPts val="1440"/>
              <a:buChar char="►"/>
            </a:pPr>
            <a:r>
              <a:rPr lang="fr-FR"/>
              <a:t>Architecture de l’API :</a:t>
            </a:r>
            <a:endParaRPr/>
          </a:p>
          <a:p>
            <a:pPr marL="0" lvl="0" indent="0" algn="l" rtl="0">
              <a:spcBef>
                <a:spcPts val="1000"/>
              </a:spcBef>
              <a:spcAft>
                <a:spcPts val="0"/>
              </a:spcAft>
              <a:buSzPts val="1440"/>
              <a:buNone/>
            </a:pPr>
            <a:endParaRPr/>
          </a:p>
        </p:txBody>
      </p:sp>
      <p:pic>
        <p:nvPicPr>
          <p:cNvPr id="253" name="Google Shape;253;p8"/>
          <p:cNvPicPr preferRelativeResize="0"/>
          <p:nvPr/>
        </p:nvPicPr>
        <p:blipFill rotWithShape="1">
          <a:blip r:embed="rId3">
            <a:alphaModFix/>
          </a:blip>
          <a:srcRect/>
          <a:stretch/>
        </p:blipFill>
        <p:spPr>
          <a:xfrm>
            <a:off x="3584334" y="3562563"/>
            <a:ext cx="1898179" cy="171835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fr-FR"/>
              <a:t>Visualisation des données avec l'API Dash</a:t>
            </a:r>
            <a:endParaRPr/>
          </a:p>
        </p:txBody>
      </p:sp>
      <p:pic>
        <p:nvPicPr>
          <p:cNvPr id="260" name="Google Shape;260;p9"/>
          <p:cNvPicPr preferRelativeResize="0">
            <a:picLocks noGrp="1"/>
          </p:cNvPicPr>
          <p:nvPr>
            <p:ph type="body" idx="1"/>
          </p:nvPr>
        </p:nvPicPr>
        <p:blipFill rotWithShape="1">
          <a:blip r:embed="rId3">
            <a:alphaModFix/>
          </a:blip>
          <a:srcRect/>
          <a:stretch/>
        </p:blipFill>
        <p:spPr>
          <a:xfrm>
            <a:off x="2435615" y="1849438"/>
            <a:ext cx="5080807" cy="4192587"/>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2296</Words>
  <Application>Microsoft Office PowerPoint</Application>
  <PresentationFormat>Widescreen</PresentationFormat>
  <Paragraphs>281</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Courier New</vt:lpstr>
      <vt:lpstr>Noto Sans Symbols</vt:lpstr>
      <vt:lpstr>Trebuchet MS</vt:lpstr>
      <vt:lpstr>Facet</vt:lpstr>
      <vt:lpstr>PowerPoint Presentation</vt:lpstr>
      <vt:lpstr>Sommaire:</vt:lpstr>
      <vt:lpstr>Choix des sources de données</vt:lpstr>
      <vt:lpstr>Structure des données</vt:lpstr>
      <vt:lpstr>Choix du SGBD</vt:lpstr>
      <vt:lpstr>Choix du SGBD</vt:lpstr>
      <vt:lpstr>Architecture du projet</vt:lpstr>
      <vt:lpstr>Visualisation des données avec l'API Dash</vt:lpstr>
      <vt:lpstr>Visualisation des données avec l'API Dash</vt:lpstr>
      <vt:lpstr>Visualisation des données avec l'API Dash</vt:lpstr>
      <vt:lpstr>Visualisation des données avec l'API Dash</vt:lpstr>
      <vt:lpstr>Visualisation des données avec l'API Dash</vt:lpstr>
      <vt:lpstr>Création d’une API avec FastAPI pour l'interaction avec Elasticsearch. </vt:lpstr>
      <vt:lpstr>Création d’une API avec FastAPI pour l'interaction avec Elasticsearch. </vt:lpstr>
      <vt:lpstr>Création d’une API avec FastAPI pour l'interaction avec Elasticsearch. </vt:lpstr>
      <vt:lpstr>Création d’une API avec FastAPI pour l'interaction avec Elasticsearch.</vt:lpstr>
      <vt:lpstr>Conteneurisation avec Docker</vt:lpstr>
      <vt:lpstr>PowerPoint Presentation</vt:lpstr>
      <vt:lpstr>PowerPoint Presentation</vt:lpstr>
      <vt:lpstr>Difficultés rencontrées</vt:lpstr>
      <vt:lpstr>Conclusion et perspectives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Said CH</dc:creator>
  <cp:lastModifiedBy>Said CH</cp:lastModifiedBy>
  <cp:revision>4</cp:revision>
  <dcterms:created xsi:type="dcterms:W3CDTF">2024-08-21T15:43:28Z</dcterms:created>
  <dcterms:modified xsi:type="dcterms:W3CDTF">2024-08-31T13:35:13Z</dcterms:modified>
</cp:coreProperties>
</file>