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3" r:id="rId2"/>
    <p:sldId id="284" r:id="rId3"/>
    <p:sldId id="285" r:id="rId4"/>
    <p:sldId id="288" r:id="rId5"/>
    <p:sldId id="273" r:id="rId6"/>
    <p:sldId id="289" r:id="rId7"/>
    <p:sldId id="290" r:id="rId8"/>
    <p:sldId id="293" r:id="rId9"/>
    <p:sldId id="292" r:id="rId10"/>
    <p:sldId id="294"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9" d="100"/>
          <a:sy n="69" d="100"/>
        </p:scale>
        <p:origin x="632" y="44"/>
      </p:cViewPr>
      <p:guideLst>
        <p:guide orient="horz" pos="2160"/>
        <p:guide pos="3840"/>
      </p:guideLst>
    </p:cSldViewPr>
  </p:slideViewPr>
  <p:notesTextViewPr>
    <p:cViewPr>
      <p:scale>
        <a:sx n="1" d="1"/>
        <a:sy n="1" d="1"/>
      </p:scale>
      <p:origin x="0" y="0"/>
    </p:cViewPr>
  </p:notesTextViewPr>
  <p:sorterViewPr>
    <p:cViewPr>
      <p:scale>
        <a:sx n="100" d="100"/>
        <a:sy n="100" d="100"/>
      </p:scale>
      <p:origin x="0" y="-9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9F45-0EA9-4D56-9C9C-DB5FC9D3A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CFF48-149C-4ADB-8B47-39BA4B10CB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A16D47-2729-4366-A5CE-D13B7AEFDFCA}"/>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5" name="Footer Placeholder 4">
            <a:extLst>
              <a:ext uri="{FF2B5EF4-FFF2-40B4-BE49-F238E27FC236}">
                <a16:creationId xmlns:a16="http://schemas.microsoft.com/office/drawing/2014/main" id="{7A40DE3B-E92B-439D-961E-387B42D38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B1C42-7BC4-4B61-9F03-A1B40920EA94}"/>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4060691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378-DABB-433C-ACDC-A816D2F229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1C4E6-42F5-466F-ADEC-FF8012EDF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7B5F9-5E66-450D-A985-C3D2299D7B02}"/>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5" name="Footer Placeholder 4">
            <a:extLst>
              <a:ext uri="{FF2B5EF4-FFF2-40B4-BE49-F238E27FC236}">
                <a16:creationId xmlns:a16="http://schemas.microsoft.com/office/drawing/2014/main" id="{2E486D0C-5646-43AE-A9E7-2EDC631BA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4A0F4-F8CA-421A-8E98-4201542A767A}"/>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1954697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932AA-2D03-4193-97D5-0A5CC7745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1E2F5B-2AF2-4C12-8EA0-BB2264F02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15E3C-D869-47EF-9CE6-FFA8FD842BF1}"/>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5" name="Footer Placeholder 4">
            <a:extLst>
              <a:ext uri="{FF2B5EF4-FFF2-40B4-BE49-F238E27FC236}">
                <a16:creationId xmlns:a16="http://schemas.microsoft.com/office/drawing/2014/main" id="{F4F3AA64-32E9-4F90-BDDD-39621C6D8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DCEBE-7F89-4FB8-AE85-6CE0627AE870}"/>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3815806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22BC-AADB-49A5-A971-5025E7857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3CB88-AF73-4408-AC0B-06A69C8FE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5423F-4B96-4D8C-98B8-88AB901C9632}"/>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5" name="Footer Placeholder 4">
            <a:extLst>
              <a:ext uri="{FF2B5EF4-FFF2-40B4-BE49-F238E27FC236}">
                <a16:creationId xmlns:a16="http://schemas.microsoft.com/office/drawing/2014/main" id="{B53C22C8-98CB-4B47-8153-62AA0EE0A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7F23D-23AD-4CF7-BC35-8B356E2534E4}"/>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8763718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2062-C056-484B-A1C7-2E0E4C08A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C166FF-029C-4B18-ADF6-DF5E67F02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13D7EC-87A6-4CB0-B95B-DC76E641388C}"/>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5" name="Footer Placeholder 4">
            <a:extLst>
              <a:ext uri="{FF2B5EF4-FFF2-40B4-BE49-F238E27FC236}">
                <a16:creationId xmlns:a16="http://schemas.microsoft.com/office/drawing/2014/main" id="{AA669B7F-86E4-4BC2-9B97-345BEF57A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FA89-A3E8-43E4-B17F-08D9670816C8}"/>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1391878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876A-2621-472F-9CE5-A70345706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30E8F-71C2-4F2C-9FC1-8002D27599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91A2A-B388-45F0-AFE0-5E212CAD1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BFCDD-7067-4EDD-93BD-4C68C1E45657}"/>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6" name="Footer Placeholder 5">
            <a:extLst>
              <a:ext uri="{FF2B5EF4-FFF2-40B4-BE49-F238E27FC236}">
                <a16:creationId xmlns:a16="http://schemas.microsoft.com/office/drawing/2014/main" id="{01CA88BF-634D-4652-A689-E6A682536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4B08A-E52D-4FCD-B723-E70155C851B8}"/>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30073956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A9AD-94B3-4FCF-ACE4-D822F0D91E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3C7BCA-E966-4EB4-84EC-155D2576C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FBF560-9DD7-44A5-A539-18D55D2AD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26E93-D368-4350-A127-C388D2AB4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DFBEC-C99C-4397-AF21-B633312BAB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C7845B-886C-44EF-8600-19645A8B1D4B}"/>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8" name="Footer Placeholder 7">
            <a:extLst>
              <a:ext uri="{FF2B5EF4-FFF2-40B4-BE49-F238E27FC236}">
                <a16:creationId xmlns:a16="http://schemas.microsoft.com/office/drawing/2014/main" id="{1EA7AD78-3A37-48C4-8BA0-CFA24F4810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F693C4-31ED-4466-BE03-1A335C875391}"/>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40388310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F021-F94D-4FC3-9214-BE439E512F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AAA85-C2E2-461B-A6A6-A1FC5686EEAA}"/>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4" name="Footer Placeholder 3">
            <a:extLst>
              <a:ext uri="{FF2B5EF4-FFF2-40B4-BE49-F238E27FC236}">
                <a16:creationId xmlns:a16="http://schemas.microsoft.com/office/drawing/2014/main" id="{8199B6DC-6D36-40E1-B028-268EA860E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23C27-6FAE-4E28-8C76-52017B2FF501}"/>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2739012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22B4E-501F-4AB3-B8E7-CFC8D7FEFDBD}"/>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3" name="Footer Placeholder 2">
            <a:extLst>
              <a:ext uri="{FF2B5EF4-FFF2-40B4-BE49-F238E27FC236}">
                <a16:creationId xmlns:a16="http://schemas.microsoft.com/office/drawing/2014/main" id="{9CCA2D4A-4704-4B47-9110-6FBF47538A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F08F2-967A-4A31-AC04-91856C7EF53C}"/>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12064059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D2CB-30AD-4B92-832F-AEF639A6F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5A9CB5-DD81-45FF-B837-19EF9C923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B5804B-9DD8-4797-B7F7-2939453C0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20A1C-A145-4064-914F-4B62EBD6FA38}"/>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6" name="Footer Placeholder 5">
            <a:extLst>
              <a:ext uri="{FF2B5EF4-FFF2-40B4-BE49-F238E27FC236}">
                <a16:creationId xmlns:a16="http://schemas.microsoft.com/office/drawing/2014/main" id="{EA182D25-5429-46FC-9580-1C134D3DC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A9167-D3C9-45D6-8621-F72E0194F439}"/>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3008438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1CCA-BB6F-4DA3-86F4-0CAE78F81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DE4982-35E1-4BE9-95FF-82B69C017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9524CC-602E-47BC-81FD-127BD5856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C07A0-23BF-4F97-8CE8-DEA9A8C30B76}"/>
              </a:ext>
            </a:extLst>
          </p:cNvPr>
          <p:cNvSpPr>
            <a:spLocks noGrp="1"/>
          </p:cNvSpPr>
          <p:nvPr>
            <p:ph type="dt" sz="half" idx="10"/>
          </p:nvPr>
        </p:nvSpPr>
        <p:spPr/>
        <p:txBody>
          <a:bodyPr/>
          <a:lstStyle/>
          <a:p>
            <a:fld id="{D9D866BD-E9F4-4B30-9FEB-335A49240CC3}" type="datetimeFigureOut">
              <a:rPr lang="en-US" smtClean="0"/>
              <a:t>11/25/2024</a:t>
            </a:fld>
            <a:endParaRPr lang="en-US"/>
          </a:p>
        </p:txBody>
      </p:sp>
      <p:sp>
        <p:nvSpPr>
          <p:cNvPr id="6" name="Footer Placeholder 5">
            <a:extLst>
              <a:ext uri="{FF2B5EF4-FFF2-40B4-BE49-F238E27FC236}">
                <a16:creationId xmlns:a16="http://schemas.microsoft.com/office/drawing/2014/main" id="{B9459DB4-85CC-40B9-A5A7-ACEE05687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29D6D-6254-40BD-BCC1-1276AEF68475}"/>
              </a:ext>
            </a:extLst>
          </p:cNvPr>
          <p:cNvSpPr>
            <a:spLocks noGrp="1"/>
          </p:cNvSpPr>
          <p:nvPr>
            <p:ph type="sldNum" sz="quarter" idx="12"/>
          </p:nvPr>
        </p:nvSpPr>
        <p:spPr/>
        <p:txBody>
          <a:bodyPr/>
          <a:lstStyle/>
          <a:p>
            <a:fld id="{9E6F63BB-78FC-4424-811D-6A0A8B30882D}" type="slidenum">
              <a:rPr lang="en-US" smtClean="0"/>
              <a:t>‹#›</a:t>
            </a:fld>
            <a:endParaRPr lang="en-US"/>
          </a:p>
        </p:txBody>
      </p:sp>
    </p:spTree>
    <p:extLst>
      <p:ext uri="{BB962C8B-B14F-4D97-AF65-F5344CB8AC3E}">
        <p14:creationId xmlns:p14="http://schemas.microsoft.com/office/powerpoint/2010/main" val="40515036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0E44D-6C6C-4FA3-8927-3A8D6BB63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472873-9900-44C1-950F-E05C0AB7B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AEA46-DD90-44A2-B781-A5D830D93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866BD-E9F4-4B30-9FEB-335A49240CC3}" type="datetimeFigureOut">
              <a:rPr lang="en-US" smtClean="0"/>
              <a:t>11/25/2024</a:t>
            </a:fld>
            <a:endParaRPr lang="en-US"/>
          </a:p>
        </p:txBody>
      </p:sp>
      <p:sp>
        <p:nvSpPr>
          <p:cNvPr id="5" name="Footer Placeholder 4">
            <a:extLst>
              <a:ext uri="{FF2B5EF4-FFF2-40B4-BE49-F238E27FC236}">
                <a16:creationId xmlns:a16="http://schemas.microsoft.com/office/drawing/2014/main" id="{76F4A787-B38D-4A8D-B4FE-F62490034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BC67EF-BB01-4DAF-BAD0-80D75070F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F63BB-78FC-4424-811D-6A0A8B30882D}" type="slidenum">
              <a:rPr lang="en-US" smtClean="0"/>
              <a:t>‹#›</a:t>
            </a:fld>
            <a:endParaRPr lang="en-US"/>
          </a:p>
        </p:txBody>
      </p:sp>
    </p:spTree>
    <p:extLst>
      <p:ext uri="{BB962C8B-B14F-4D97-AF65-F5344CB8AC3E}">
        <p14:creationId xmlns:p14="http://schemas.microsoft.com/office/powerpoint/2010/main" val="34177359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9C2B9C-6D3E-4B1C-B373-781F05C12420}"/>
              </a:ext>
            </a:extLst>
          </p:cNvPr>
          <p:cNvSpPr txBox="1"/>
          <p:nvPr/>
        </p:nvSpPr>
        <p:spPr>
          <a:xfrm>
            <a:off x="2017948" y="2236481"/>
            <a:ext cx="865928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CREDIT CARD FRAUD DETECTION</a:t>
            </a:r>
            <a:endParaRPr kumimoji="0" lang="en-US" sz="32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2149F72F-B1EB-4654-87C1-95F199AACB27}"/>
              </a:ext>
            </a:extLst>
          </p:cNvPr>
          <p:cNvSpPr txBox="1"/>
          <p:nvPr/>
        </p:nvSpPr>
        <p:spPr>
          <a:xfrm>
            <a:off x="3108098" y="101114"/>
            <a:ext cx="6272011"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smtClean="0">
                <a:solidFill>
                  <a:srgbClr val="70AD47"/>
                </a:solidFill>
                <a:latin typeface="Times New Roman" panose="02020603050405020304" pitchFamily="18" charset="0"/>
                <a:cs typeface="Times New Roman" panose="02020603050405020304" pitchFamily="18" charset="0"/>
              </a:rPr>
              <a:t>PROJECT</a:t>
            </a:r>
            <a:r>
              <a:rPr kumimoji="0" lang="en-US" sz="5000" b="1" i="0" u="none" strike="noStrike" kern="1200" cap="none" spc="0" normalizeH="0" baseline="0" noProof="0" dirty="0" smtClean="0">
                <a:ln>
                  <a:noFill/>
                </a:ln>
                <a:solidFill>
                  <a:srgbClr val="70AD47"/>
                </a:solidFill>
                <a:effectLst/>
                <a:uLnTx/>
                <a:uFillTx/>
                <a:latin typeface="Times New Roman" panose="02020603050405020304" pitchFamily="18" charset="0"/>
                <a:ea typeface="+mn-ea"/>
                <a:cs typeface="Times New Roman" panose="02020603050405020304" pitchFamily="18" charset="0"/>
              </a:rPr>
              <a:t> </a:t>
            </a:r>
            <a:r>
              <a:rPr kumimoji="0" lang="en-US" sz="5000" b="1" i="0" u="none" strike="noStrike" kern="1200" cap="none" spc="0" normalizeH="0" baseline="0" noProof="0" dirty="0">
                <a:ln>
                  <a:noFill/>
                </a:ln>
                <a:solidFill>
                  <a:srgbClr val="70AD47"/>
                </a:solidFill>
                <a:effectLst/>
                <a:uLnTx/>
                <a:uFillTx/>
                <a:latin typeface="Times New Roman" panose="02020603050405020304" pitchFamily="18" charset="0"/>
                <a:ea typeface="+mn-ea"/>
                <a:cs typeface="Times New Roman" panose="02020603050405020304" pitchFamily="18" charset="0"/>
              </a:rPr>
              <a:t>TITLE:</a:t>
            </a:r>
          </a:p>
        </p:txBody>
      </p:sp>
    </p:spTree>
    <p:extLst>
      <p:ext uri="{BB962C8B-B14F-4D97-AF65-F5344CB8AC3E}">
        <p14:creationId xmlns:p14="http://schemas.microsoft.com/office/powerpoint/2010/main" val="460821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716-57CD-4294-90E6-815AF997D70E}"/>
              </a:ext>
            </a:extLst>
          </p:cNvPr>
          <p:cNvSpPr>
            <a:spLocks noGrp="1"/>
          </p:cNvSpPr>
          <p:nvPr>
            <p:ph type="title"/>
          </p:nvPr>
        </p:nvSpPr>
        <p:spPr>
          <a:xfrm>
            <a:off x="3026535" y="32197"/>
            <a:ext cx="5455273" cy="460756"/>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MODEL DEPLOYMENT</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432943" y="601237"/>
            <a:ext cx="6371784" cy="2777109"/>
          </a:xfrm>
          <a:prstGeom prst="rect">
            <a:avLst/>
          </a:prstGeom>
        </p:spPr>
      </p:pic>
      <p:pic>
        <p:nvPicPr>
          <p:cNvPr id="4" name="Picture 3"/>
          <p:cNvPicPr>
            <a:picLocks noChangeAspect="1"/>
          </p:cNvPicPr>
          <p:nvPr/>
        </p:nvPicPr>
        <p:blipFill>
          <a:blip r:embed="rId3"/>
          <a:stretch>
            <a:fillRect/>
          </a:stretch>
        </p:blipFill>
        <p:spPr>
          <a:xfrm>
            <a:off x="1432943" y="3486630"/>
            <a:ext cx="6295845" cy="3261022"/>
          </a:xfrm>
          <a:prstGeom prst="rect">
            <a:avLst/>
          </a:prstGeom>
        </p:spPr>
      </p:pic>
    </p:spTree>
    <p:extLst>
      <p:ext uri="{BB962C8B-B14F-4D97-AF65-F5344CB8AC3E}">
        <p14:creationId xmlns:p14="http://schemas.microsoft.com/office/powerpoint/2010/main" val="35544227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914C-73F2-447F-A15F-1EBAA76CF98A}"/>
              </a:ext>
            </a:extLst>
          </p:cNvPr>
          <p:cNvSpPr>
            <a:spLocks noGrp="1"/>
          </p:cNvSpPr>
          <p:nvPr>
            <p:ph type="title"/>
          </p:nvPr>
        </p:nvSpPr>
        <p:spPr>
          <a:xfrm>
            <a:off x="3150973" y="93276"/>
            <a:ext cx="6102177" cy="1325563"/>
          </a:xfrm>
        </p:spPr>
        <p:txBody>
          <a:bodyPr>
            <a:normAutofit/>
          </a:bodyPr>
          <a:lstStyle/>
          <a:p>
            <a:pPr algn="ctr"/>
            <a:r>
              <a:rPr lang="en-US" b="1" dirty="0">
                <a:solidFill>
                  <a:srgbClr val="7030A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AC1D209-5344-4871-B426-EDE7EC90EB77}"/>
              </a:ext>
            </a:extLst>
          </p:cNvPr>
          <p:cNvSpPr>
            <a:spLocks noGrp="1"/>
          </p:cNvSpPr>
          <p:nvPr>
            <p:ph idx="1"/>
          </p:nvPr>
        </p:nvSpPr>
        <p:spPr>
          <a:xfrm>
            <a:off x="838200" y="1825625"/>
            <a:ext cx="10515600" cy="4536538"/>
          </a:xfrm>
        </p:spPr>
        <p:txBody>
          <a:bodyPr>
            <a:noAutofit/>
          </a:bodyPr>
          <a:lstStyle/>
          <a:p>
            <a:r>
              <a:rPr lang="en-US" sz="4000" dirty="0">
                <a:latin typeface="Times New Roman" panose="02020603050405020304" pitchFamily="18" charset="0"/>
                <a:cs typeface="Times New Roman" panose="02020603050405020304" pitchFamily="18" charset="0"/>
              </a:rPr>
              <a:t>The manual </a:t>
            </a:r>
            <a:r>
              <a:rPr lang="en-US" sz="4000" dirty="0" smtClean="0">
                <a:latin typeface="Times New Roman" panose="02020603050405020304" pitchFamily="18" charset="0"/>
                <a:cs typeface="Times New Roman" panose="02020603050405020304" pitchFamily="18" charset="0"/>
              </a:rPr>
              <a:t>machine learning model was capable to be put into production and help the bank to identify fraudulent transactions, the bank can use the model and keep on fine tuning it as the use and being on the increasing of new dataset.</a:t>
            </a:r>
          </a:p>
        </p:txBody>
      </p:sp>
    </p:spTree>
    <p:extLst>
      <p:ext uri="{BB962C8B-B14F-4D97-AF65-F5344CB8AC3E}">
        <p14:creationId xmlns:p14="http://schemas.microsoft.com/office/powerpoint/2010/main" val="2393573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9BD9FB-A493-4F93-9BF1-B3704FA8C7B8}"/>
              </a:ext>
            </a:extLst>
          </p:cNvPr>
          <p:cNvSpPr txBox="1"/>
          <p:nvPr/>
        </p:nvSpPr>
        <p:spPr>
          <a:xfrm>
            <a:off x="1249251" y="1970468"/>
            <a:ext cx="10496281" cy="2215991"/>
          </a:xfrm>
          <a:prstGeom prst="rect">
            <a:avLst/>
          </a:prstGeom>
          <a:noFill/>
        </p:spPr>
        <p:txBody>
          <a:bodyPr wrap="square" rtlCol="0">
            <a:spAutoFit/>
          </a:bodyPr>
          <a:lstStyle/>
          <a:p>
            <a:r>
              <a:rPr lang="en-US" sz="13800" b="1" dirty="0">
                <a:solidFill>
                  <a:schemeClr val="accent4"/>
                </a:solidFill>
                <a:highlight>
                  <a:srgbClr val="008000"/>
                </a:highlight>
                <a:latin typeface="Monotype Corsiva" panose="03010101010201010101" pitchFamily="66" charset="0"/>
                <a:ea typeface="Kozuka Gothic Pr6N B" panose="020B0800000000000000" pitchFamily="34" charset="-128"/>
              </a:rPr>
              <a:t>THANK YOU</a:t>
            </a:r>
          </a:p>
        </p:txBody>
      </p:sp>
    </p:spTree>
    <p:extLst>
      <p:ext uri="{BB962C8B-B14F-4D97-AF65-F5344CB8AC3E}">
        <p14:creationId xmlns:p14="http://schemas.microsoft.com/office/powerpoint/2010/main" val="4078243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1C52-3AE8-48FE-891D-C492C8FF8E3D}"/>
              </a:ext>
            </a:extLst>
          </p:cNvPr>
          <p:cNvSpPr>
            <a:spLocks noGrp="1"/>
          </p:cNvSpPr>
          <p:nvPr>
            <p:ph type="title"/>
          </p:nvPr>
        </p:nvSpPr>
        <p:spPr>
          <a:xfrm>
            <a:off x="838200" y="0"/>
            <a:ext cx="10515600" cy="1325563"/>
          </a:xfrm>
        </p:spPr>
        <p:txBody>
          <a:bodyPr>
            <a:normAutofit/>
          </a:bodyPr>
          <a:lstStyle/>
          <a:p>
            <a:pPr algn="ctr"/>
            <a:r>
              <a:rPr lang="en-US" b="1" dirty="0">
                <a:solidFill>
                  <a:srgbClr val="7030A0"/>
                </a:solidFill>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F181B3E8-29B0-43B3-B019-6DC0D102A2E6}"/>
              </a:ext>
            </a:extLst>
          </p:cNvPr>
          <p:cNvSpPr txBox="1"/>
          <p:nvPr/>
        </p:nvSpPr>
        <p:spPr>
          <a:xfrm>
            <a:off x="838200" y="1325563"/>
            <a:ext cx="10515600" cy="563231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EU Bank is one of the largest banks issuing credit cards in the European sub-continent. EU Bank continuously looks to detect and prevent fraudulent transactions.EU Bank has obtained a large set of authentic data for transactions made by credit card in September 2013 by European cardholders. Out of 284,807 transactions, 492 (0.172%) transactions were found to be fraudulent.EU Bank wishes to develop an algorithm to prevent fraudulent transactions in future.</a:t>
            </a:r>
          </a:p>
        </p:txBody>
      </p:sp>
    </p:spTree>
    <p:extLst>
      <p:ext uri="{BB962C8B-B14F-4D97-AF65-F5344CB8AC3E}">
        <p14:creationId xmlns:p14="http://schemas.microsoft.com/office/powerpoint/2010/main" val="991720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DCFB-34D6-44A1-A6E6-A8B7A4BF4A06}"/>
              </a:ext>
            </a:extLst>
          </p:cNvPr>
          <p:cNvSpPr>
            <a:spLocks noGrp="1"/>
          </p:cNvSpPr>
          <p:nvPr>
            <p:ph type="title"/>
          </p:nvPr>
        </p:nvSpPr>
        <p:spPr/>
        <p:txBody>
          <a:bodyPr>
            <a:normAutofit/>
          </a:bodyPr>
          <a:lstStyle/>
          <a:p>
            <a:pPr algn="ctr"/>
            <a:r>
              <a:rPr lang="en-US" b="1" dirty="0">
                <a:solidFill>
                  <a:srgbClr val="7030A0"/>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1A94FE0-BBFD-4718-9CAF-033A6EDBB74C}"/>
              </a:ext>
            </a:extLst>
          </p:cNvPr>
          <p:cNvSpPr>
            <a:spLocks noGrp="1"/>
          </p:cNvSpPr>
          <p:nvPr>
            <p:ph idx="1"/>
          </p:nvPr>
        </p:nvSpPr>
        <p:spPr>
          <a:xfrm>
            <a:off x="838200" y="1690688"/>
            <a:ext cx="10515600" cy="3195262"/>
          </a:xfrm>
        </p:spPr>
        <p:txBody>
          <a:bodyPr>
            <a:noAutofit/>
          </a:bodyPr>
          <a:lstStyle/>
          <a:p>
            <a:pPr marL="0" indent="0">
              <a:buNone/>
            </a:pPr>
            <a:endParaRPr lang="en-US" sz="4400" dirty="0">
              <a:latin typeface="Times New Roman" panose="02020603050405020304" pitchFamily="18" charset="0"/>
              <a:cs typeface="Times New Roman" panose="02020603050405020304" pitchFamily="18" charset="0"/>
            </a:endParaRPr>
          </a:p>
          <a:p>
            <a:pPr lvl="0"/>
            <a:r>
              <a:rPr lang="en-US" sz="3600" dirty="0">
                <a:latin typeface="Times New Roman" panose="02020603050405020304" pitchFamily="18" charset="0"/>
                <a:cs typeface="Times New Roman" panose="02020603050405020304" pitchFamily="18" charset="0"/>
              </a:rPr>
              <a:t>The main objective of this project is to develop </a:t>
            </a:r>
            <a:r>
              <a:rPr lang="en-US" sz="3600" dirty="0" smtClean="0">
                <a:latin typeface="Times New Roman" panose="02020603050405020304" pitchFamily="18" charset="0"/>
                <a:cs typeface="Times New Roman" panose="02020603050405020304" pitchFamily="18" charset="0"/>
              </a:rPr>
              <a:t>machine learning model </a:t>
            </a:r>
            <a:r>
              <a:rPr lang="en-US" sz="3600" dirty="0">
                <a:latin typeface="Times New Roman" panose="02020603050405020304" pitchFamily="18" charset="0"/>
                <a:cs typeface="Times New Roman" panose="02020603050405020304" pitchFamily="18" charset="0"/>
              </a:rPr>
              <a:t>to detect fraudulent</a:t>
            </a:r>
          </a:p>
          <a:p>
            <a:pPr marL="0" lvl="0" indent="0">
              <a:buNone/>
            </a:pPr>
            <a:r>
              <a:rPr lang="en-US" sz="3600" dirty="0">
                <a:latin typeface="Times New Roman" panose="02020603050405020304" pitchFamily="18" charset="0"/>
                <a:cs typeface="Times New Roman" panose="02020603050405020304" pitchFamily="18" charset="0"/>
              </a:rPr>
              <a:t>transactions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758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716-57CD-4294-90E6-815AF997D70E}"/>
              </a:ext>
            </a:extLst>
          </p:cNvPr>
          <p:cNvSpPr>
            <a:spLocks noGrp="1"/>
          </p:cNvSpPr>
          <p:nvPr>
            <p:ph type="title"/>
          </p:nvPr>
        </p:nvSpPr>
        <p:spPr>
          <a:xfrm>
            <a:off x="3026535" y="32197"/>
            <a:ext cx="5455273" cy="460756"/>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METHODOLOGY</a:t>
            </a:r>
          </a:p>
        </p:txBody>
      </p:sp>
      <p:pic>
        <p:nvPicPr>
          <p:cNvPr id="5" name="Picture 4">
            <a:extLst>
              <a:ext uri="{FF2B5EF4-FFF2-40B4-BE49-F238E27FC236}">
                <a16:creationId xmlns:a16="http://schemas.microsoft.com/office/drawing/2014/main" id="{C314BE3B-877D-42F4-A5D9-FFC746555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059" y="1303540"/>
            <a:ext cx="5293750" cy="5295667"/>
          </a:xfrm>
          <a:prstGeom prst="rect">
            <a:avLst/>
          </a:prstGeom>
        </p:spPr>
      </p:pic>
      <p:sp>
        <p:nvSpPr>
          <p:cNvPr id="3" name="TextBox 2">
            <a:extLst>
              <a:ext uri="{FF2B5EF4-FFF2-40B4-BE49-F238E27FC236}">
                <a16:creationId xmlns:a16="http://schemas.microsoft.com/office/drawing/2014/main" id="{BD0F214E-C115-4838-A706-7C1C4A822A18}"/>
              </a:ext>
            </a:extLst>
          </p:cNvPr>
          <p:cNvSpPr txBox="1"/>
          <p:nvPr/>
        </p:nvSpPr>
        <p:spPr>
          <a:xfrm>
            <a:off x="882740" y="288333"/>
            <a:ext cx="1077961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have used cross-industry standard process for Data mining as our approach for developing facial scan system.</a:t>
            </a:r>
          </a:p>
        </p:txBody>
      </p:sp>
      <p:sp>
        <p:nvSpPr>
          <p:cNvPr id="4" name="TextBox 3">
            <a:extLst>
              <a:ext uri="{FF2B5EF4-FFF2-40B4-BE49-F238E27FC236}">
                <a16:creationId xmlns:a16="http://schemas.microsoft.com/office/drawing/2014/main" id="{E0D8CC84-2FF2-4E49-B264-429CDFA9D418}"/>
              </a:ext>
            </a:extLst>
          </p:cNvPr>
          <p:cNvSpPr txBox="1"/>
          <p:nvPr/>
        </p:nvSpPr>
        <p:spPr>
          <a:xfrm>
            <a:off x="4507606" y="6534812"/>
            <a:ext cx="29492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CRISP -DM</a:t>
            </a:r>
          </a:p>
        </p:txBody>
      </p:sp>
    </p:spTree>
    <p:extLst>
      <p:ext uri="{BB962C8B-B14F-4D97-AF65-F5344CB8AC3E}">
        <p14:creationId xmlns:p14="http://schemas.microsoft.com/office/powerpoint/2010/main" val="3564033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716-57CD-4294-90E6-815AF997D70E}"/>
              </a:ext>
            </a:extLst>
          </p:cNvPr>
          <p:cNvSpPr>
            <a:spLocks noGrp="1"/>
          </p:cNvSpPr>
          <p:nvPr>
            <p:ph type="title"/>
          </p:nvPr>
        </p:nvSpPr>
        <p:spPr>
          <a:xfrm>
            <a:off x="3026535" y="32197"/>
            <a:ext cx="5455273" cy="460756"/>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DATASET DESCRIPTION</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0F214E-C115-4838-A706-7C1C4A822A18}"/>
              </a:ext>
            </a:extLst>
          </p:cNvPr>
          <p:cNvSpPr txBox="1"/>
          <p:nvPr/>
        </p:nvSpPr>
        <p:spPr>
          <a:xfrm>
            <a:off x="882740" y="288333"/>
            <a:ext cx="10779616"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Dataset </a:t>
            </a:r>
            <a:r>
              <a:rPr lang="en-US" sz="2800" dirty="0">
                <a:latin typeface="Times New Roman" panose="02020603050405020304" pitchFamily="18" charset="0"/>
                <a:cs typeface="Times New Roman" panose="02020603050405020304" pitchFamily="18" charset="0"/>
              </a:rPr>
              <a:t>has 31 columns, </a:t>
            </a:r>
            <a:r>
              <a:rPr lang="en-US" sz="2800" dirty="0" smtClean="0">
                <a:latin typeface="Times New Roman" panose="02020603050405020304" pitchFamily="18" charset="0"/>
                <a:cs typeface="Times New Roman" panose="02020603050405020304" pitchFamily="18" charset="0"/>
              </a:rPr>
              <a:t>Time is seconds </a:t>
            </a:r>
            <a:r>
              <a:rPr lang="en-US" sz="2800" dirty="0">
                <a:latin typeface="Times New Roman" panose="02020603050405020304" pitchFamily="18" charset="0"/>
                <a:cs typeface="Times New Roman" panose="02020603050405020304" pitchFamily="18" charset="0"/>
              </a:rPr>
              <a:t>elapsed between each transaction and the first transaction in the dataset, V1 to V28 Principal Components obtained using PCA, Amount value in Euros and Class 0- fraud and 1-genuine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271587" y="2047875"/>
            <a:ext cx="9648825" cy="2762250"/>
          </a:xfrm>
          <a:prstGeom prst="rect">
            <a:avLst/>
          </a:prstGeom>
        </p:spPr>
      </p:pic>
    </p:spTree>
    <p:extLst>
      <p:ext uri="{BB962C8B-B14F-4D97-AF65-F5344CB8AC3E}">
        <p14:creationId xmlns:p14="http://schemas.microsoft.com/office/powerpoint/2010/main" val="3468593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716-57CD-4294-90E6-815AF997D70E}"/>
              </a:ext>
            </a:extLst>
          </p:cNvPr>
          <p:cNvSpPr>
            <a:spLocks noGrp="1"/>
          </p:cNvSpPr>
          <p:nvPr>
            <p:ph type="title"/>
          </p:nvPr>
        </p:nvSpPr>
        <p:spPr>
          <a:xfrm>
            <a:off x="3026535" y="32197"/>
            <a:ext cx="5455273" cy="460756"/>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DATA VISUALIZATION</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0F214E-C115-4838-A706-7C1C4A822A18}"/>
              </a:ext>
            </a:extLst>
          </p:cNvPr>
          <p:cNvSpPr txBox="1"/>
          <p:nvPr/>
        </p:nvSpPr>
        <p:spPr>
          <a:xfrm>
            <a:off x="845794" y="262575"/>
            <a:ext cx="10779616"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Dataset is imbalanced </a:t>
            </a:r>
            <a:r>
              <a:rPr lang="en-US" sz="2800" dirty="0">
                <a:latin typeface="Times New Roman" panose="02020603050405020304" pitchFamily="18" charset="0"/>
                <a:cs typeface="Times New Roman" panose="02020603050405020304" pitchFamily="18" charset="0"/>
              </a:rPr>
              <a:t>dataset, as there are 284315 genuine and 492 fraudulent transactions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19660" y="1408406"/>
            <a:ext cx="8185309" cy="5319236"/>
          </a:xfrm>
          <a:prstGeom prst="rect">
            <a:avLst/>
          </a:prstGeom>
        </p:spPr>
      </p:pic>
    </p:spTree>
    <p:extLst>
      <p:ext uri="{BB962C8B-B14F-4D97-AF65-F5344CB8AC3E}">
        <p14:creationId xmlns:p14="http://schemas.microsoft.com/office/powerpoint/2010/main" val="4186517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716-57CD-4294-90E6-815AF997D70E}"/>
              </a:ext>
            </a:extLst>
          </p:cNvPr>
          <p:cNvSpPr>
            <a:spLocks noGrp="1"/>
          </p:cNvSpPr>
          <p:nvPr>
            <p:ph type="title"/>
          </p:nvPr>
        </p:nvSpPr>
        <p:spPr>
          <a:xfrm>
            <a:off x="3026535" y="32197"/>
            <a:ext cx="5455273" cy="460756"/>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DATA PREPROCESSING</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0F214E-C115-4838-A706-7C1C4A822A18}"/>
              </a:ext>
            </a:extLst>
          </p:cNvPr>
          <p:cNvSpPr txBox="1"/>
          <p:nvPr/>
        </p:nvSpPr>
        <p:spPr>
          <a:xfrm>
            <a:off x="845794" y="262575"/>
            <a:ext cx="1077961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Handling the imbalanced </a:t>
            </a:r>
            <a:r>
              <a:rPr lang="en-US" sz="2800" dirty="0">
                <a:latin typeface="Times New Roman" panose="02020603050405020304" pitchFamily="18" charset="0"/>
                <a:cs typeface="Times New Roman" panose="02020603050405020304" pitchFamily="18" charset="0"/>
              </a:rPr>
              <a:t>dataset, </a:t>
            </a:r>
            <a:r>
              <a:rPr lang="en-US" sz="2800" dirty="0" smtClean="0">
                <a:latin typeface="Times New Roman" panose="02020603050405020304" pitchFamily="18" charset="0"/>
                <a:cs typeface="Times New Roman" panose="02020603050405020304" pitchFamily="18" charset="0"/>
              </a:rPr>
              <a:t>for a better model training.</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98693" y="1216682"/>
            <a:ext cx="10971657" cy="5502402"/>
          </a:xfrm>
          <a:prstGeom prst="rect">
            <a:avLst/>
          </a:prstGeom>
        </p:spPr>
      </p:pic>
    </p:spTree>
    <p:extLst>
      <p:ext uri="{BB962C8B-B14F-4D97-AF65-F5344CB8AC3E}">
        <p14:creationId xmlns:p14="http://schemas.microsoft.com/office/powerpoint/2010/main" val="3984552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716-57CD-4294-90E6-815AF997D70E}"/>
              </a:ext>
            </a:extLst>
          </p:cNvPr>
          <p:cNvSpPr>
            <a:spLocks noGrp="1"/>
          </p:cNvSpPr>
          <p:nvPr>
            <p:ph type="title"/>
          </p:nvPr>
        </p:nvSpPr>
        <p:spPr>
          <a:xfrm>
            <a:off x="2998826" y="321191"/>
            <a:ext cx="5455273" cy="460756"/>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TRAINNIG THE MODEL AND DEPLOYMENT</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0F214E-C115-4838-A706-7C1C4A822A18}"/>
              </a:ext>
            </a:extLst>
          </p:cNvPr>
          <p:cNvSpPr txBox="1"/>
          <p:nvPr/>
        </p:nvSpPr>
        <p:spPr>
          <a:xfrm>
            <a:off x="770845" y="781947"/>
            <a:ext cx="10779616" cy="954107"/>
          </a:xfrm>
          <a:prstGeom prst="rect">
            <a:avLst/>
          </a:prstGeom>
          <a:noFill/>
        </p:spPr>
        <p:txBody>
          <a:bodyPr wrap="square" rtlCol="0">
            <a:spAutoFit/>
          </a:bodyPr>
          <a:lstStyle/>
          <a:p>
            <a:pPr lvl="0"/>
            <a:r>
              <a:rPr lang="en-US" sz="2800" dirty="0" smtClean="0">
                <a:solidFill>
                  <a:prstClr val="black"/>
                </a:solidFill>
                <a:latin typeface="Times New Roman" panose="02020603050405020304" pitchFamily="18" charset="0"/>
                <a:cs typeface="Times New Roman" panose="02020603050405020304" pitchFamily="18" charset="0"/>
              </a:rPr>
              <a:t>The model is created using </a:t>
            </a:r>
            <a:r>
              <a:rPr lang="en-US" sz="2800" dirty="0">
                <a:solidFill>
                  <a:prstClr val="black"/>
                </a:solidFill>
                <a:latin typeface="Times New Roman" panose="02020603050405020304" pitchFamily="18" charset="0"/>
                <a:cs typeface="Times New Roman" panose="02020603050405020304" pitchFamily="18" charset="0"/>
              </a:rPr>
              <a:t>Random Forest with a balanced accuracy of </a:t>
            </a:r>
            <a:r>
              <a:rPr lang="en-US" sz="2800" dirty="0" smtClean="0">
                <a:solidFill>
                  <a:prstClr val="black"/>
                </a:solidFill>
                <a:latin typeface="Times New Roman" panose="02020603050405020304" pitchFamily="18" charset="0"/>
                <a:cs typeface="Times New Roman" panose="02020603050405020304" pitchFamily="18" charset="0"/>
              </a:rPr>
              <a:t> 92% </a:t>
            </a:r>
            <a:r>
              <a:rPr lang="en-US" sz="2800" dirty="0">
                <a:solidFill>
                  <a:prstClr val="black"/>
                </a:solidFill>
                <a:latin typeface="Times New Roman" panose="02020603050405020304" pitchFamily="18" charset="0"/>
                <a:cs typeface="Times New Roman" panose="02020603050405020304" pitchFamily="18" charset="0"/>
              </a:rPr>
              <a:t>and deploy on flask for the production</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9747" y="1812615"/>
            <a:ext cx="9293066" cy="3700939"/>
          </a:xfrm>
          <a:prstGeom prst="rect">
            <a:avLst/>
          </a:prstGeom>
        </p:spPr>
      </p:pic>
      <p:pic>
        <p:nvPicPr>
          <p:cNvPr id="5" name="Picture 4"/>
          <p:cNvPicPr>
            <a:picLocks noChangeAspect="1"/>
          </p:cNvPicPr>
          <p:nvPr/>
        </p:nvPicPr>
        <p:blipFill>
          <a:blip r:embed="rId3"/>
          <a:stretch>
            <a:fillRect/>
          </a:stretch>
        </p:blipFill>
        <p:spPr>
          <a:xfrm>
            <a:off x="299747" y="5715863"/>
            <a:ext cx="2284003" cy="989735"/>
          </a:xfrm>
          <a:prstGeom prst="rect">
            <a:avLst/>
          </a:prstGeom>
        </p:spPr>
      </p:pic>
    </p:spTree>
    <p:extLst>
      <p:ext uri="{BB962C8B-B14F-4D97-AF65-F5344CB8AC3E}">
        <p14:creationId xmlns:p14="http://schemas.microsoft.com/office/powerpoint/2010/main" val="310587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716-57CD-4294-90E6-815AF997D70E}"/>
              </a:ext>
            </a:extLst>
          </p:cNvPr>
          <p:cNvSpPr>
            <a:spLocks noGrp="1"/>
          </p:cNvSpPr>
          <p:nvPr>
            <p:ph type="title"/>
          </p:nvPr>
        </p:nvSpPr>
        <p:spPr>
          <a:xfrm>
            <a:off x="3026535" y="32197"/>
            <a:ext cx="5455273" cy="460756"/>
          </a:xfrm>
        </p:spPr>
        <p:txBody>
          <a:bodyPr>
            <a:normAutofit fontScale="90000"/>
          </a:bodyPr>
          <a:lstStyle/>
          <a:p>
            <a:pPr algn="ctr"/>
            <a:r>
              <a:rPr lang="en-US" sz="3200" dirty="0" smtClean="0">
                <a:latin typeface="Times New Roman" panose="02020603050405020304" pitchFamily="18" charset="0"/>
                <a:cs typeface="Times New Roman" panose="02020603050405020304" pitchFamily="18" charset="0"/>
              </a:rPr>
              <a:t>USING DEPLOYED MODEL</a:t>
            </a:r>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85166" y="645610"/>
            <a:ext cx="8052214" cy="6083613"/>
          </a:xfrm>
          <a:prstGeom prst="rect">
            <a:avLst/>
          </a:prstGeom>
        </p:spPr>
      </p:pic>
    </p:spTree>
    <p:extLst>
      <p:ext uri="{BB962C8B-B14F-4D97-AF65-F5344CB8AC3E}">
        <p14:creationId xmlns:p14="http://schemas.microsoft.com/office/powerpoint/2010/main" val="26858447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1314</TotalTime>
  <Words>279</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Kozuka Gothic Pr6N B</vt:lpstr>
      <vt:lpstr>Monotype Corsiva</vt:lpstr>
      <vt:lpstr>Times New Roman</vt:lpstr>
      <vt:lpstr>Wingdings</vt:lpstr>
      <vt:lpstr>Office Theme</vt:lpstr>
      <vt:lpstr>PowerPoint Presentation</vt:lpstr>
      <vt:lpstr>PROBLEM STATEMENT</vt:lpstr>
      <vt:lpstr>OBJECTIVE</vt:lpstr>
      <vt:lpstr>METHODOLOGY</vt:lpstr>
      <vt:lpstr>DATASET DESCRIPTION</vt:lpstr>
      <vt:lpstr>DATA VISUALIZATION</vt:lpstr>
      <vt:lpstr>DATA PREPROCESSING</vt:lpstr>
      <vt:lpstr>TRAINNIG THE MODEL AND DEPLOYMENT</vt:lpstr>
      <vt:lpstr>USING DEPLOYED MODEL</vt:lpstr>
      <vt:lpstr>MODEL DEPLOYMENT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DonJb</dc:creator>
  <cp:lastModifiedBy>ega</cp:lastModifiedBy>
  <cp:revision>119</cp:revision>
  <dcterms:created xsi:type="dcterms:W3CDTF">2020-02-05T11:24:29Z</dcterms:created>
  <dcterms:modified xsi:type="dcterms:W3CDTF">2024-11-25T12:30:22Z</dcterms:modified>
</cp:coreProperties>
</file>