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 id="275" r:id="rId4"/>
    <p:sldId id="260" r:id="rId5"/>
    <p:sldId id="261" r:id="rId6"/>
    <p:sldId id="262" r:id="rId7"/>
    <p:sldId id="276" r:id="rId8"/>
    <p:sldId id="263" r:id="rId9"/>
    <p:sldId id="264" r:id="rId10"/>
    <p:sldId id="265" r:id="rId11"/>
    <p:sldId id="266" r:id="rId12"/>
    <p:sldId id="277"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A4D842D-B8EE-4FB3-8205-B9D2E462A33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59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EA4AC-7352-4A06-8A09-13B2BE9433A2}"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D842D-B8EE-4FB3-8205-B9D2E462A33E}" type="slidenum">
              <a:rPr lang="en-IN" smtClean="0"/>
              <a:t>‹#›</a:t>
            </a:fld>
            <a:endParaRPr lang="en-IN"/>
          </a:p>
        </p:txBody>
      </p:sp>
    </p:spTree>
    <p:extLst>
      <p:ext uri="{BB962C8B-B14F-4D97-AF65-F5344CB8AC3E}">
        <p14:creationId xmlns:p14="http://schemas.microsoft.com/office/powerpoint/2010/main" val="214332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441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3880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spTree>
    <p:extLst>
      <p:ext uri="{BB962C8B-B14F-4D97-AF65-F5344CB8AC3E}">
        <p14:creationId xmlns:p14="http://schemas.microsoft.com/office/powerpoint/2010/main" val="4072219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778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639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943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625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spTree>
    <p:extLst>
      <p:ext uri="{BB962C8B-B14F-4D97-AF65-F5344CB8AC3E}">
        <p14:creationId xmlns:p14="http://schemas.microsoft.com/office/powerpoint/2010/main" val="177583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EA4AC-7352-4A06-8A09-13B2BE9433A2}"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D842D-B8EE-4FB3-8205-B9D2E462A33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15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EA4AC-7352-4A06-8A09-13B2BE9433A2}"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D842D-B8EE-4FB3-8205-B9D2E462A33E}"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95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EA4AC-7352-4A06-8A09-13B2BE9433A2}"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4D842D-B8EE-4FB3-8205-B9D2E462A33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56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EA4AC-7352-4A06-8A09-13B2BE9433A2}"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D842D-B8EE-4FB3-8205-B9D2E462A3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72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EA4AC-7352-4A06-8A09-13B2BE9433A2}"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4D842D-B8EE-4FB3-8205-B9D2E462A33E}" type="slidenum">
              <a:rPr lang="en-IN" smtClean="0"/>
              <a:t>‹#›</a:t>
            </a:fld>
            <a:endParaRPr lang="en-IN"/>
          </a:p>
        </p:txBody>
      </p:sp>
    </p:spTree>
    <p:extLst>
      <p:ext uri="{BB962C8B-B14F-4D97-AF65-F5344CB8AC3E}">
        <p14:creationId xmlns:p14="http://schemas.microsoft.com/office/powerpoint/2010/main" val="26642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EA4AC-7352-4A06-8A09-13B2BE9433A2}"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D842D-B8EE-4FB3-8205-B9D2E462A33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95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EA4AC-7352-4A06-8A09-13B2BE9433A2}"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D842D-B8EE-4FB3-8205-B9D2E462A33E}" type="slidenum">
              <a:rPr lang="en-IN" smtClean="0"/>
              <a:t>‹#›</a:t>
            </a:fld>
            <a:endParaRPr lang="en-IN"/>
          </a:p>
        </p:txBody>
      </p:sp>
    </p:spTree>
    <p:extLst>
      <p:ext uri="{BB962C8B-B14F-4D97-AF65-F5344CB8AC3E}">
        <p14:creationId xmlns:p14="http://schemas.microsoft.com/office/powerpoint/2010/main" val="117764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1EA4AC-7352-4A06-8A09-13B2BE9433A2}" type="datetimeFigureOut">
              <a:rPr lang="en-IN" smtClean="0"/>
              <a:t>24-04-2022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4D842D-B8EE-4FB3-8205-B9D2E462A33E}" type="slidenum">
              <a:rPr lang="en-IN" smtClean="0"/>
              <a:t>‹#›</a:t>
            </a:fld>
            <a:endParaRPr lang="en-IN"/>
          </a:p>
        </p:txBody>
      </p:sp>
    </p:spTree>
    <p:extLst>
      <p:ext uri="{BB962C8B-B14F-4D97-AF65-F5344CB8AC3E}">
        <p14:creationId xmlns:p14="http://schemas.microsoft.com/office/powerpoint/2010/main" val="42084305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4870D-10DC-45AC-B04C-125B8BFA9FB9}"/>
              </a:ext>
            </a:extLst>
          </p:cNvPr>
          <p:cNvSpPr txBox="1"/>
          <p:nvPr/>
        </p:nvSpPr>
        <p:spPr>
          <a:xfrm>
            <a:off x="3012141" y="709649"/>
            <a:ext cx="5791200" cy="5934189"/>
          </a:xfrm>
          <a:prstGeom prst="rect">
            <a:avLst/>
          </a:prstGeom>
          <a:noFill/>
        </p:spPr>
        <p:txBody>
          <a:bodyPr wrap="square">
            <a:spAutoFit/>
          </a:bodyPr>
          <a:lstStyle/>
          <a:p>
            <a:pPr marL="457200" indent="457200">
              <a:lnSpc>
                <a:spcPct val="107000"/>
              </a:lnSpc>
              <a:spcAft>
                <a:spcPts val="800"/>
              </a:spcAft>
            </a:pPr>
            <a:r>
              <a:rPr lang="en-US" sz="1600" b="1" dirty="0">
                <a:solidFill>
                  <a:srgbClr val="323E4F"/>
                </a:solidFill>
                <a:effectLst/>
                <a:latin typeface="Times New Roman" panose="02020603050405020304" pitchFamily="18" charset="0"/>
                <a:ea typeface="Calibri" panose="020F0502020204030204" pitchFamily="34" charset="0"/>
                <a:cs typeface="Times New Roman" panose="02020603050405020304" pitchFamily="18" charset="0"/>
              </a:rPr>
              <a:t>Z.S.PATEL COMPUTER APPLICATION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solidFill>
                  <a:srgbClr val="323E4F"/>
                </a:solidFill>
                <a:effectLst/>
                <a:latin typeface="Times New Roman" panose="02020603050405020304" pitchFamily="18" charset="0"/>
                <a:ea typeface="Calibri" panose="020F0502020204030204" pitchFamily="34" charset="0"/>
                <a:cs typeface="Times New Roman" panose="02020603050405020304" pitchFamily="18" charset="0"/>
              </a:rPr>
              <a:t> &amp;</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solidFill>
                  <a:srgbClr val="323E4F"/>
                </a:solidFill>
                <a:effectLst/>
                <a:latin typeface="Times New Roman" panose="02020603050405020304" pitchFamily="18" charset="0"/>
                <a:ea typeface="Calibri" panose="020F0502020204030204" pitchFamily="34" charset="0"/>
                <a:cs typeface="Times New Roman" panose="02020603050405020304" pitchFamily="18" charset="0"/>
              </a:rPr>
              <a:t>COLLEGE, SURAT.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i="1"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VEER NARMAD SOUTH GUJARAT UNIVERSITY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i="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A SEMINAR REPORT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“Online Car Service”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As a partial fulfilment for degree of</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BACHELOR OF COMPUTER APPLICATION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[BCA]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Academic Year: </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2021-2022</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4057650" indent="-4057650">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GUIDED BY :                                                         SUBMITTED BY :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solidFill>
                  <a:srgbClr val="002060"/>
                </a:solidFill>
                <a:effectLst/>
                <a:latin typeface="Arno Pro Smbd Caption"/>
                <a:ea typeface="Calibri" panose="020F0502020204030204" pitchFamily="34" charset="0"/>
                <a:cs typeface="Times New Roman" panose="02020603050405020304" pitchFamily="18" charset="0"/>
              </a:rPr>
              <a:t>Mr. </a:t>
            </a:r>
            <a:r>
              <a:rPr lang="en-US" sz="1200" b="1" dirty="0" err="1">
                <a:solidFill>
                  <a:srgbClr val="002060"/>
                </a:solidFill>
                <a:effectLst/>
                <a:latin typeface="Arno Pro Smbd Caption"/>
                <a:ea typeface="Calibri" panose="020F0502020204030204" pitchFamily="34" charset="0"/>
                <a:cs typeface="Times New Roman" panose="02020603050405020304" pitchFamily="18" charset="0"/>
              </a:rPr>
              <a:t>Swadhin</a:t>
            </a:r>
            <a:r>
              <a:rPr lang="en-US" sz="1200" b="1" dirty="0">
                <a:solidFill>
                  <a:srgbClr val="002060"/>
                </a:solidFill>
                <a:effectLst/>
                <a:latin typeface="Arno Pro Smbd Caption"/>
                <a:ea typeface="Calibri" panose="020F0502020204030204" pitchFamily="34" charset="0"/>
                <a:cs typeface="Times New Roman" panose="02020603050405020304" pitchFamily="18" charset="0"/>
              </a:rPr>
              <a:t> </a:t>
            </a:r>
            <a:r>
              <a:rPr lang="en-US" sz="1200" b="1" dirty="0" err="1">
                <a:solidFill>
                  <a:srgbClr val="002060"/>
                </a:solidFill>
                <a:effectLst/>
                <a:latin typeface="Arno Pro Smbd Caption"/>
                <a:ea typeface="Calibri" panose="020F0502020204030204" pitchFamily="34" charset="0"/>
                <a:cs typeface="Times New Roman" panose="02020603050405020304" pitchFamily="18" charset="0"/>
              </a:rPr>
              <a:t>Sahu</a:t>
            </a:r>
            <a:r>
              <a:rPr lang="en-US" sz="1200" b="1" dirty="0">
                <a:solidFill>
                  <a:srgbClr val="002060"/>
                </a:solidFill>
                <a:effectLst/>
                <a:latin typeface="Arno Pro Smbd Caption"/>
                <a:ea typeface="Calibri" panose="020F0502020204030204" pitchFamily="34" charset="0"/>
                <a:cs typeface="Times New Roman" panose="02020603050405020304" pitchFamily="18" charset="0"/>
              </a:rPr>
              <a:t>                 </a:t>
            </a:r>
            <a:r>
              <a:rPr lang="en-US" sz="1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Mr.</a:t>
            </a:r>
            <a:r>
              <a:rPr lang="en-US" sz="1200" b="1" dirty="0">
                <a:solidFill>
                  <a:srgbClr val="002060"/>
                </a:solidFill>
                <a:effectLst/>
                <a:latin typeface="Arno Pro Smbd Caption"/>
                <a:ea typeface="Calibri" panose="020F0502020204030204" pitchFamily="34" charset="0"/>
                <a:cs typeface="Times New Roman" panose="02020603050405020304" pitchFamily="18" charset="0"/>
              </a:rPr>
              <a:t> </a:t>
            </a:r>
            <a:r>
              <a:rPr lang="en-US" sz="1200" b="1" dirty="0" err="1">
                <a:solidFill>
                  <a:srgbClr val="002060"/>
                </a:solidFill>
                <a:effectLst/>
                <a:latin typeface="Arno Pro Smbd Caption"/>
                <a:ea typeface="Calibri" panose="020F0502020204030204" pitchFamily="34" charset="0"/>
                <a:cs typeface="Times New Roman" panose="02020603050405020304" pitchFamily="18" charset="0"/>
              </a:rPr>
              <a:t>Fenilkumar</a:t>
            </a:r>
            <a:r>
              <a:rPr lang="en-US" sz="1200" b="1" dirty="0">
                <a:solidFill>
                  <a:srgbClr val="002060"/>
                </a:solidFill>
                <a:effectLst/>
                <a:latin typeface="Arno Pro Smbd Caption"/>
                <a:ea typeface="Calibri" panose="020F0502020204030204" pitchFamily="34" charset="0"/>
                <a:cs typeface="Times New Roman" panose="02020603050405020304" pitchFamily="18" charset="0"/>
              </a:rPr>
              <a:t> Navadiya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200400" indent="457200">
              <a:lnSpc>
                <a:spcPct val="107000"/>
              </a:lnSpc>
              <a:spcAft>
                <a:spcPts val="800"/>
              </a:spcAft>
            </a:pPr>
            <a:r>
              <a:rPr lang="en-US" sz="1200" b="1" dirty="0">
                <a:solidFill>
                  <a:srgbClr val="002060"/>
                </a:solidFill>
                <a:effectLst/>
                <a:latin typeface="Arno Pro Smbd Caption"/>
                <a:ea typeface="Calibri" panose="020F0502020204030204" pitchFamily="34" charset="0"/>
                <a:cs typeface="Times New Roman" panose="02020603050405020304" pitchFamily="18" charset="0"/>
              </a:rPr>
              <a:t>Mr. Kevin </a:t>
            </a:r>
            <a:r>
              <a:rPr lang="en-US" sz="1200" b="1" dirty="0" err="1">
                <a:solidFill>
                  <a:srgbClr val="002060"/>
                </a:solidFill>
                <a:effectLst/>
                <a:latin typeface="Arno Pro Smbd Caption"/>
                <a:ea typeface="Calibri" panose="020F0502020204030204" pitchFamily="34" charset="0"/>
                <a:cs typeface="Times New Roman" panose="02020603050405020304" pitchFamily="18" charset="0"/>
              </a:rPr>
              <a:t>Kevadiya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500"/>
              </a:spcAft>
            </a:pPr>
            <a:r>
              <a:rPr lang="en-US" sz="1400" b="1" kern="1400" spc="25" dirty="0">
                <a:solidFill>
                  <a:srgbClr val="002060"/>
                </a:solidFill>
                <a:effectLst/>
                <a:latin typeface="Arno Pro Smbd Caption"/>
                <a:ea typeface="SimSun" panose="02010600030101010101" pitchFamily="2" charset="-122"/>
                <a:cs typeface="Times New Roman" panose="02020603050405020304" pitchFamily="18" charset="0"/>
              </a:rPr>
              <a:t>    </a:t>
            </a:r>
            <a:endParaRPr lang="en-IN" sz="2600" kern="1400" spc="25" dirty="0">
              <a:solidFill>
                <a:srgbClr val="323E4F"/>
              </a:solidFill>
              <a:effectLst/>
              <a:latin typeface="Calibri Light" panose="020F03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5744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6D4AAD-9244-459D-8899-A76A8A368148}"/>
              </a:ext>
            </a:extLst>
          </p:cNvPr>
          <p:cNvSpPr txBox="1"/>
          <p:nvPr/>
        </p:nvSpPr>
        <p:spPr>
          <a:xfrm>
            <a:off x="1160929" y="1088067"/>
            <a:ext cx="9870142" cy="4287071"/>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Requirement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 analyze our gathered information and we have decided our system should have following functionalities.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Creates User account.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Creates Dealer account.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deletes User account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deletes Dealer account.</a:t>
            </a: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Authorization of User account.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Authorization of Dealer account.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Clr>
                <a:srgbClr val="000000"/>
              </a:buCl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4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0B669-D88E-473C-8410-B6C99C9E1A88}"/>
              </a:ext>
            </a:extLst>
          </p:cNvPr>
          <p:cNvSpPr txBox="1"/>
          <p:nvPr/>
        </p:nvSpPr>
        <p:spPr>
          <a:xfrm>
            <a:off x="1232647" y="1186960"/>
            <a:ext cx="10013577" cy="5039969"/>
          </a:xfrm>
          <a:prstGeom prst="rect">
            <a:avLst/>
          </a:prstGeom>
          <a:noFill/>
        </p:spPr>
        <p:txBody>
          <a:bodyPr wrap="square">
            <a:spAutoFit/>
          </a:bodyPr>
          <a:lstStyle/>
          <a:p>
            <a:pPr marL="342900" lvl="0" indent="-3429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15000"/>
              </a:lnSpc>
              <a:spcAft>
                <a:spcPts val="1000"/>
              </a:spcAft>
              <a:buFont typeface="Wingdings" panose="05000000000000000000" pitchFamily="2" charset="2"/>
              <a:buChar char=""/>
              <a:tabLst>
                <a:tab pos="10668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User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Dealer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Company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Car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Test-Drive booking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70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52A54-78A3-410E-A5E1-EA2E2832150E}"/>
              </a:ext>
            </a:extLst>
          </p:cNvPr>
          <p:cNvSpPr txBox="1"/>
          <p:nvPr/>
        </p:nvSpPr>
        <p:spPr>
          <a:xfrm>
            <a:off x="1062317" y="1246575"/>
            <a:ext cx="10067365" cy="4364849"/>
          </a:xfrm>
          <a:prstGeom prst="rect">
            <a:avLst/>
          </a:prstGeom>
          <a:noFill/>
        </p:spPr>
        <p:txBody>
          <a:bodyPr wrap="square">
            <a:spAutoFit/>
          </a:bodyPr>
          <a:lstStyle/>
          <a:p>
            <a:pPr marL="342900" lvl="0" indent="-3429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Dealer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Dealer registration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Car model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Test-drive booking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View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View Events</a:t>
            </a:r>
            <a:endParaRPr lang="en-IN" sz="2400" dirty="0"/>
          </a:p>
        </p:txBody>
      </p:sp>
    </p:spTree>
    <p:extLst>
      <p:ext uri="{BB962C8B-B14F-4D97-AF65-F5344CB8AC3E}">
        <p14:creationId xmlns:p14="http://schemas.microsoft.com/office/powerpoint/2010/main" val="33989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BB931-50C4-4734-BCE2-FE86D8A7E521}"/>
              </a:ext>
            </a:extLst>
          </p:cNvPr>
          <p:cNvSpPr txBox="1"/>
          <p:nvPr/>
        </p:nvSpPr>
        <p:spPr>
          <a:xfrm>
            <a:off x="1174376" y="623169"/>
            <a:ext cx="9807389" cy="5396157"/>
          </a:xfrm>
          <a:prstGeom prst="rect">
            <a:avLst/>
          </a:prstGeom>
          <a:noFill/>
        </p:spPr>
        <p:txBody>
          <a:bodyPr wrap="square">
            <a:spAutoFit/>
          </a:bodyPr>
          <a:lstStyle/>
          <a:p>
            <a:pPr marL="457200" algn="just">
              <a:lnSpc>
                <a:spcPct val="115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User registration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Test-drive booking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View car Details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View car comparison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View dealer details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View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534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6FBFB2-1C64-4AE9-B89B-7A8BBA03C839}"/>
              </a:ext>
            </a:extLst>
          </p:cNvPr>
          <p:cNvPicPr>
            <a:picLocks noChangeAspect="1"/>
          </p:cNvPicPr>
          <p:nvPr/>
        </p:nvPicPr>
        <p:blipFill>
          <a:blip r:embed="rId2" cstate="print"/>
          <a:srcRect t="9393"/>
          <a:stretch>
            <a:fillRect/>
          </a:stretch>
        </p:blipFill>
        <p:spPr>
          <a:xfrm>
            <a:off x="3229927" y="1613647"/>
            <a:ext cx="5732145" cy="4455459"/>
          </a:xfrm>
          <a:prstGeom prst="rect">
            <a:avLst/>
          </a:prstGeom>
          <a:noFill/>
          <a:ln w="9525">
            <a:noFill/>
            <a:miter lim="800000"/>
            <a:headEnd/>
            <a:tailEnd/>
          </a:ln>
        </p:spPr>
      </p:pic>
      <p:sp>
        <p:nvSpPr>
          <p:cNvPr id="4" name="TextBox 3">
            <a:extLst>
              <a:ext uri="{FF2B5EF4-FFF2-40B4-BE49-F238E27FC236}">
                <a16:creationId xmlns:a16="http://schemas.microsoft.com/office/drawing/2014/main" id="{8B5DF679-EFEA-4A39-9481-FCF5B3F94E16}"/>
              </a:ext>
            </a:extLst>
          </p:cNvPr>
          <p:cNvSpPr txBox="1"/>
          <p:nvPr/>
        </p:nvSpPr>
        <p:spPr>
          <a:xfrm>
            <a:off x="785195" y="686269"/>
            <a:ext cx="5732145"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Flow-Chart </a:t>
            </a:r>
            <a:endParaRPr lang="en-IN" dirty="0"/>
          </a:p>
        </p:txBody>
      </p:sp>
      <p:sp>
        <p:nvSpPr>
          <p:cNvPr id="6" name="TextBox 5">
            <a:extLst>
              <a:ext uri="{FF2B5EF4-FFF2-40B4-BE49-F238E27FC236}">
                <a16:creationId xmlns:a16="http://schemas.microsoft.com/office/drawing/2014/main" id="{80A03F1C-AAA6-444C-AA9D-614BB2BDBDBE}"/>
              </a:ext>
            </a:extLst>
          </p:cNvPr>
          <p:cNvSpPr txBox="1"/>
          <p:nvPr/>
        </p:nvSpPr>
        <p:spPr>
          <a:xfrm>
            <a:off x="1323077" y="1125173"/>
            <a:ext cx="5732145" cy="374077"/>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36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EA0202-E5EA-4609-80E7-475E43BA2B41}"/>
              </a:ext>
            </a:extLst>
          </p:cNvPr>
          <p:cNvPicPr>
            <a:picLocks noChangeAspect="1"/>
          </p:cNvPicPr>
          <p:nvPr/>
        </p:nvPicPr>
        <p:blipFill>
          <a:blip r:embed="rId2" cstate="print"/>
          <a:srcRect t="8929"/>
          <a:stretch>
            <a:fillRect/>
          </a:stretch>
        </p:blipFill>
        <p:spPr>
          <a:xfrm>
            <a:off x="3124200" y="1165412"/>
            <a:ext cx="5943600" cy="4894730"/>
          </a:xfrm>
          <a:prstGeom prst="rect">
            <a:avLst/>
          </a:prstGeom>
          <a:noFill/>
          <a:ln w="9525">
            <a:noFill/>
            <a:miter lim="800000"/>
            <a:headEnd/>
            <a:tailEnd/>
          </a:ln>
        </p:spPr>
      </p:pic>
      <p:sp>
        <p:nvSpPr>
          <p:cNvPr id="3" name="TextBox 2">
            <a:extLst>
              <a:ext uri="{FF2B5EF4-FFF2-40B4-BE49-F238E27FC236}">
                <a16:creationId xmlns:a16="http://schemas.microsoft.com/office/drawing/2014/main" id="{F1803949-5129-47F6-8FCB-571C3DE76A8C}"/>
              </a:ext>
            </a:extLst>
          </p:cNvPr>
          <p:cNvSpPr txBox="1"/>
          <p:nvPr/>
        </p:nvSpPr>
        <p:spPr>
          <a:xfrm>
            <a:off x="672353" y="613192"/>
            <a:ext cx="6096000"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Flow-Chart </a:t>
            </a:r>
            <a:endParaRPr lang="en-IN" dirty="0"/>
          </a:p>
        </p:txBody>
      </p:sp>
      <p:sp>
        <p:nvSpPr>
          <p:cNvPr id="4" name="TextBox 3">
            <a:extLst>
              <a:ext uri="{FF2B5EF4-FFF2-40B4-BE49-F238E27FC236}">
                <a16:creationId xmlns:a16="http://schemas.microsoft.com/office/drawing/2014/main" id="{A66DD227-B670-463E-A225-9C132202466D}"/>
              </a:ext>
            </a:extLst>
          </p:cNvPr>
          <p:cNvSpPr txBox="1"/>
          <p:nvPr/>
        </p:nvSpPr>
        <p:spPr>
          <a:xfrm>
            <a:off x="1210235" y="1052096"/>
            <a:ext cx="6096000" cy="374077"/>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842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E540D-E7E6-45F7-89F3-877A63DD8582}"/>
              </a:ext>
            </a:extLst>
          </p:cNvPr>
          <p:cNvSpPr txBox="1"/>
          <p:nvPr/>
        </p:nvSpPr>
        <p:spPr>
          <a:xfrm>
            <a:off x="1281953" y="2187474"/>
            <a:ext cx="9816353" cy="1845955"/>
          </a:xfrm>
          <a:prstGeom prst="rect">
            <a:avLst/>
          </a:prstGeom>
          <a:noFill/>
        </p:spPr>
        <p:txBody>
          <a:bodyPr wrap="square">
            <a:spAutoFit/>
          </a:bodyPr>
          <a:lstStyle/>
          <a:p>
            <a:pPr marL="228600">
              <a:spcAft>
                <a:spcPts val="1500"/>
              </a:spcAft>
            </a:pPr>
            <a:r>
              <a:rPr lang="en-US" sz="2400" kern="1400" spc="25" dirty="0">
                <a:solidFill>
                  <a:srgbClr val="323E4F"/>
                </a:solidFill>
                <a:effectLst/>
                <a:latin typeface="Times New Roman" panose="02020603050405020304" pitchFamily="18" charset="0"/>
                <a:ea typeface="Times New Roman" panose="02020603050405020304" pitchFamily="18" charset="0"/>
                <a:cs typeface="Times New Roman" panose="02020603050405020304" pitchFamily="18" charset="0"/>
              </a:rPr>
              <a:t>Security Issue</a:t>
            </a:r>
            <a:endParaRPr lang="en-IN" sz="4000" kern="1400" spc="25" dirty="0">
              <a:solidFill>
                <a:srgbClr val="323E4F"/>
              </a:solidFill>
              <a:effectLst/>
              <a:latin typeface="Calibri Light" panose="020F0302020204030204" pitchFamily="34" charset="0"/>
              <a:ea typeface="SimSun" panose="02010600030101010101" pitchFamily="2" charset="-122"/>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Session is maintained for accessing the Admin, Dealer and User Account.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Only Admin add, update and delete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 or dealer cannot see other user’s or dealer’s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872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CAF91-3C15-4A73-9D6D-BAB6E63CB11F}"/>
              </a:ext>
            </a:extLst>
          </p:cNvPr>
          <p:cNvSpPr txBox="1"/>
          <p:nvPr/>
        </p:nvSpPr>
        <p:spPr>
          <a:xfrm>
            <a:off x="1344705" y="2346749"/>
            <a:ext cx="9610165" cy="1845955"/>
          </a:xfrm>
          <a:prstGeom prst="rect">
            <a:avLst/>
          </a:prstGeom>
          <a:noFill/>
        </p:spPr>
        <p:txBody>
          <a:bodyPr wrap="square">
            <a:spAutoFit/>
          </a:bodyPr>
          <a:lstStyle/>
          <a:p>
            <a:pPr marL="228600" algn="just">
              <a:spcAft>
                <a:spcPts val="1500"/>
              </a:spcAft>
            </a:pPr>
            <a:r>
              <a:rPr lang="en-US" sz="2400" b="1" kern="1400" spc="25" dirty="0">
                <a:solidFill>
                  <a:srgbClr val="323E4F"/>
                </a:solidFill>
                <a:effectLst/>
                <a:latin typeface="Times New Roman" panose="02020603050405020304" pitchFamily="18" charset="0"/>
                <a:ea typeface="SimSun" panose="02010600030101010101" pitchFamily="2" charset="-122"/>
                <a:cs typeface="Times New Roman" panose="02020603050405020304" pitchFamily="18" charset="0"/>
              </a:rPr>
              <a:t>Limitation of System</a:t>
            </a:r>
            <a:endParaRPr lang="en-IN" sz="4000" kern="1400" spc="25" dirty="0">
              <a:solidFill>
                <a:srgbClr val="323E4F"/>
              </a:solidFill>
              <a:effectLst/>
              <a:latin typeface="Calibri Light" panose="020F0302020204030204" pitchFamily="34" charset="0"/>
              <a:ea typeface="SimSun" panose="02010600030101010101" pitchFamily="2" charset="-122"/>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system does not provide online (banking) payment transaction.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Site Is Only Working On National Level.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system can’t provide facility for booking cars online.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84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B985C-DF87-49A7-A9D6-68A45083A558}"/>
              </a:ext>
            </a:extLst>
          </p:cNvPr>
          <p:cNvSpPr txBox="1"/>
          <p:nvPr/>
        </p:nvSpPr>
        <p:spPr>
          <a:xfrm>
            <a:off x="1524000" y="2570143"/>
            <a:ext cx="8884024" cy="1399166"/>
          </a:xfrm>
          <a:prstGeom prst="rect">
            <a:avLst/>
          </a:prstGeom>
          <a:noFill/>
        </p:spPr>
        <p:txBody>
          <a:bodyPr wrap="square">
            <a:spAutoFit/>
          </a:bodyPr>
          <a:lstStyle/>
          <a:p>
            <a:pPr marL="228600" algn="just">
              <a:spcAft>
                <a:spcPts val="1500"/>
              </a:spcAft>
            </a:pPr>
            <a:r>
              <a:rPr lang="en-US" sz="2400" b="1" kern="1400" spc="25" dirty="0">
                <a:solidFill>
                  <a:srgbClr val="323E4F"/>
                </a:solidFill>
                <a:effectLst/>
                <a:latin typeface="Times New Roman" panose="02020603050405020304" pitchFamily="18" charset="0"/>
                <a:ea typeface="SimSun" panose="02010600030101010101" pitchFamily="2" charset="-122"/>
                <a:cs typeface="Times New Roman" panose="02020603050405020304" pitchFamily="18" charset="0"/>
              </a:rPr>
              <a:t>Future Enhancement of the Project</a:t>
            </a:r>
            <a:endParaRPr lang="en-IN" sz="4000" kern="1400" spc="25" dirty="0">
              <a:solidFill>
                <a:srgbClr val="323E4F"/>
              </a:solidFill>
              <a:effectLst/>
              <a:latin typeface="Calibri Light" panose="020F03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system will provide facility for advance booking of cars.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system will also provide the buying used cars.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957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0B74BE-FCD2-4272-A459-DE32FB1F3AE7}"/>
              </a:ext>
            </a:extLst>
          </p:cNvPr>
          <p:cNvSpPr txBox="1"/>
          <p:nvPr/>
        </p:nvSpPr>
        <p:spPr>
          <a:xfrm>
            <a:off x="3927058" y="2743815"/>
            <a:ext cx="9456733" cy="1107996"/>
          </a:xfrm>
          <a:prstGeom prst="rect">
            <a:avLst/>
          </a:prstGeom>
          <a:noFill/>
        </p:spPr>
        <p:txBody>
          <a:bodyPr wrap="square" rtlCol="0">
            <a:spAutoFit/>
          </a:bodyPr>
          <a:lstStyle/>
          <a:p>
            <a:r>
              <a:rPr lang="en-US" sz="6600" dirty="0"/>
              <a:t>Thank You</a:t>
            </a:r>
            <a:endParaRPr lang="en-IN" sz="6600" dirty="0"/>
          </a:p>
        </p:txBody>
      </p:sp>
    </p:spTree>
    <p:extLst>
      <p:ext uri="{BB962C8B-B14F-4D97-AF65-F5344CB8AC3E}">
        <p14:creationId xmlns:p14="http://schemas.microsoft.com/office/powerpoint/2010/main" val="27080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CF7EE-650C-4216-A0A7-184618CB6A94}"/>
              </a:ext>
            </a:extLst>
          </p:cNvPr>
          <p:cNvSpPr txBox="1"/>
          <p:nvPr/>
        </p:nvSpPr>
        <p:spPr>
          <a:xfrm>
            <a:off x="744070" y="719572"/>
            <a:ext cx="10748683" cy="5418856"/>
          </a:xfrm>
          <a:prstGeom prst="rect">
            <a:avLst/>
          </a:prstGeom>
          <a:noFill/>
        </p:spPr>
        <p:txBody>
          <a:bodyPr wrap="square">
            <a:spAutoFit/>
          </a:bodyPr>
          <a:lstStyle/>
          <a:p>
            <a:pPr marL="342900" lvl="0" indent="-342900">
              <a:spcAft>
                <a:spcPts val="1500"/>
              </a:spcAft>
              <a:buFont typeface="+mj-lt"/>
              <a:buAutoNum type="arabicPeriod"/>
            </a:pPr>
            <a:r>
              <a:rPr lang="en-US" b="1" kern="1400" spc="25" dirty="0">
                <a:solidFill>
                  <a:srgbClr val="323E4F"/>
                </a:solidFill>
                <a:effectLst/>
                <a:latin typeface="Times New Roman" panose="02020603050405020304" pitchFamily="18" charset="0"/>
                <a:ea typeface="SimSun" panose="02010600030101010101" pitchFamily="2" charset="-122"/>
                <a:cs typeface="Times New Roman" panose="02020603050405020304" pitchFamily="18" charset="0"/>
              </a:rPr>
              <a:t>Objective of Project</a:t>
            </a:r>
            <a:endParaRPr lang="en-IN" kern="1400" spc="25" dirty="0">
              <a:solidFill>
                <a:srgbClr val="323E4F"/>
              </a:solidFill>
              <a:effectLst/>
              <a:latin typeface="Calibri Light" panose="020F0302020204030204" pitchFamily="34" charset="0"/>
              <a:ea typeface="SimSun" panose="02010600030101010101" pitchFamily="2" charset="-122"/>
              <a:cs typeface="Times New Roman" panose="02020603050405020304" pitchFamily="18" charset="0"/>
            </a:endParaRPr>
          </a:p>
          <a:p>
            <a:pPr marL="1143000" lvl="2" indent="-228600" algn="just">
              <a:lnSpc>
                <a:spcPct val="115000"/>
              </a:lnSpc>
              <a:spcAft>
                <a:spcPts val="100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Project Definition: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15000"/>
              </a:lnSpc>
              <a:spcAft>
                <a:spcPts val="1000"/>
              </a:spcAft>
            </a:pP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Project that able to give user an opportunity to find his/her perfect car in single portal, Information like car manufacturing year, car modal and every required information in order to find a perfect car and interest user to buy a car, this project also provide dealer to connect to user direct through this portal and increase their sell.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15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15000"/>
              </a:lnSpc>
              <a:spcAft>
                <a:spcPts val="100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Project are categorized into Dealer Services, Car listing, online Test-drive booking, Car Details.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E-mail services are provide.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Feedback table for getting feedback from customers.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On-road Car Pricing and cars comparison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Online test-drive booking for Users.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238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E3F5B-21B7-4241-9042-E25355989DC0}"/>
              </a:ext>
            </a:extLst>
          </p:cNvPr>
          <p:cNvSpPr txBox="1"/>
          <p:nvPr/>
        </p:nvSpPr>
        <p:spPr>
          <a:xfrm>
            <a:off x="1604683" y="1222968"/>
            <a:ext cx="8355105" cy="3976281"/>
          </a:xfrm>
          <a:prstGeom prst="rect">
            <a:avLst/>
          </a:prstGeom>
          <a:noFill/>
        </p:spPr>
        <p:txBody>
          <a:bodyPr wrap="square">
            <a:spAutoFit/>
          </a:bodyPr>
          <a:lstStyle/>
          <a:p>
            <a:pPr marL="1143000" lvl="2" indent="-2286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Admin panel features: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sz="24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Manage category panel to insert, update, delete and select category.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sz="24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Login facility for admin and customer both.</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sz="24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Car details, User details, Dealer details, Test-drive booking details, Manage Events, Manage News, Car Image gallery, different types of events and News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0000"/>
              </a:buClr>
              <a:buFont typeface="Wingdings" panose="05000000000000000000" pitchFamily="2" charset="2"/>
              <a:buChar char=""/>
            </a:pPr>
            <a:r>
              <a:rPr lang="en-US" sz="24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Search all types of details.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12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ECBB79A-72F5-4B29-A7DD-28049BA8115C}"/>
              </a:ext>
            </a:extLst>
          </p:cNvPr>
          <p:cNvGraphicFramePr>
            <a:graphicFrameLocks noGrp="1"/>
          </p:cNvGraphicFramePr>
          <p:nvPr>
            <p:extLst>
              <p:ext uri="{D42A27DB-BD31-4B8C-83A1-F6EECF244321}">
                <p14:modId xmlns:p14="http://schemas.microsoft.com/office/powerpoint/2010/main" val="1848867492"/>
              </p:ext>
            </p:extLst>
          </p:nvPr>
        </p:nvGraphicFramePr>
        <p:xfrm>
          <a:off x="2420470" y="1981425"/>
          <a:ext cx="7351060" cy="3567732"/>
        </p:xfrm>
        <a:graphic>
          <a:graphicData uri="http://schemas.openxmlformats.org/drawingml/2006/table">
            <a:tbl>
              <a:tblPr firstRow="1" firstCol="1" bandRow="1">
                <a:tableStyleId>{5C22544A-7EE6-4342-B048-85BDC9FD1C3A}</a:tableStyleId>
              </a:tblPr>
              <a:tblGrid>
                <a:gridCol w="2611354">
                  <a:extLst>
                    <a:ext uri="{9D8B030D-6E8A-4147-A177-3AD203B41FA5}">
                      <a16:colId xmlns:a16="http://schemas.microsoft.com/office/drawing/2014/main" val="2648261626"/>
                    </a:ext>
                  </a:extLst>
                </a:gridCol>
                <a:gridCol w="252104">
                  <a:extLst>
                    <a:ext uri="{9D8B030D-6E8A-4147-A177-3AD203B41FA5}">
                      <a16:colId xmlns:a16="http://schemas.microsoft.com/office/drawing/2014/main" val="3281833828"/>
                    </a:ext>
                  </a:extLst>
                </a:gridCol>
                <a:gridCol w="4487602">
                  <a:extLst>
                    <a:ext uri="{9D8B030D-6E8A-4147-A177-3AD203B41FA5}">
                      <a16:colId xmlns:a16="http://schemas.microsoft.com/office/drawing/2014/main" val="3130533879"/>
                    </a:ext>
                  </a:extLst>
                </a:gridCol>
              </a:tblGrid>
              <a:tr h="410937">
                <a:tc>
                  <a:txBody>
                    <a:bodyPr/>
                    <a:lstStyle/>
                    <a:p>
                      <a:pPr>
                        <a:lnSpc>
                          <a:spcPct val="107000"/>
                        </a:lnSpc>
                        <a:spcAft>
                          <a:spcPts val="800"/>
                        </a:spcAft>
                      </a:pPr>
                      <a:r>
                        <a:rPr lang="en-US" sz="1200" dirty="0">
                          <a:effectLst/>
                        </a:rPr>
                        <a:t>Front End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Visual Studio 2010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5741884"/>
                  </a:ext>
                </a:extLst>
              </a:tr>
              <a:tr h="280236">
                <a:tc>
                  <a:txBody>
                    <a:bodyPr/>
                    <a:lstStyle/>
                    <a:p>
                      <a:pPr>
                        <a:lnSpc>
                          <a:spcPct val="107000"/>
                        </a:lnSpc>
                        <a:spcAft>
                          <a:spcPts val="800"/>
                        </a:spcAft>
                      </a:pPr>
                      <a:r>
                        <a:rPr lang="en-US" sz="1200">
                          <a:effectLst/>
                        </a:rPr>
                        <a:t>Scripting Language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C# with ASP.NET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3988460"/>
                  </a:ext>
                </a:extLst>
              </a:tr>
              <a:tr h="410937">
                <a:tc>
                  <a:txBody>
                    <a:bodyPr/>
                    <a:lstStyle/>
                    <a:p>
                      <a:pPr>
                        <a:lnSpc>
                          <a:spcPct val="107000"/>
                        </a:lnSpc>
                        <a:spcAft>
                          <a:spcPts val="800"/>
                        </a:spcAft>
                      </a:pPr>
                      <a:r>
                        <a:rPr lang="en-US" sz="1200">
                          <a:effectLst/>
                        </a:rPr>
                        <a:t>Back 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SQL Server 2008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190330"/>
                  </a:ext>
                </a:extLst>
              </a:tr>
              <a:tr h="410937">
                <a:tc>
                  <a:txBody>
                    <a:bodyPr/>
                    <a:lstStyle/>
                    <a:p>
                      <a:pPr>
                        <a:lnSpc>
                          <a:spcPct val="107000"/>
                        </a:lnSpc>
                        <a:spcAft>
                          <a:spcPts val="800"/>
                        </a:spcAft>
                      </a:pPr>
                      <a:r>
                        <a:rPr lang="en-US" sz="1200">
                          <a:effectLst/>
                        </a:rPr>
                        <a:t>Operating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Microsoft Windows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2123902"/>
                  </a:ext>
                </a:extLst>
              </a:tr>
              <a:tr h="410937">
                <a:tc>
                  <a:txBody>
                    <a:bodyPr/>
                    <a:lstStyle/>
                    <a:p>
                      <a:pPr>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6871129"/>
                  </a:ext>
                </a:extLst>
              </a:tr>
              <a:tr h="410937">
                <a:tc>
                  <a:txBody>
                    <a:bodyPr/>
                    <a:lstStyle/>
                    <a:p>
                      <a:pPr>
                        <a:lnSpc>
                          <a:spcPct val="107000"/>
                        </a:lnSpc>
                        <a:spcAft>
                          <a:spcPts val="800"/>
                        </a:spcAft>
                      </a:pPr>
                      <a:r>
                        <a:rPr lang="en-US" sz="1200">
                          <a:effectLst/>
                        </a:rPr>
                        <a:t>Additional Tools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9454333"/>
                  </a:ext>
                </a:extLst>
              </a:tr>
              <a:tr h="410937">
                <a:tc>
                  <a:txBody>
                    <a:bodyPr/>
                    <a:lstStyle/>
                    <a:p>
                      <a:pPr>
                        <a:lnSpc>
                          <a:spcPct val="107000"/>
                        </a:lnSpc>
                        <a:spcAft>
                          <a:spcPts val="800"/>
                        </a:spcAft>
                      </a:pPr>
                      <a:r>
                        <a:rPr lang="en-US" sz="1200">
                          <a:effectLst/>
                        </a:rPr>
                        <a:t>E-R Diagram / DFD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E Draw Max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7610044"/>
                  </a:ext>
                </a:extLst>
              </a:tr>
              <a:tr h="410937">
                <a:tc>
                  <a:txBody>
                    <a:bodyPr/>
                    <a:lstStyle/>
                    <a:p>
                      <a:pPr>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9568838"/>
                  </a:ext>
                </a:extLst>
              </a:tr>
              <a:tr h="410937">
                <a:tc>
                  <a:txBody>
                    <a:bodyPr/>
                    <a:lstStyle/>
                    <a:p>
                      <a:pPr>
                        <a:lnSpc>
                          <a:spcPct val="107000"/>
                        </a:lnSpc>
                        <a:spcAft>
                          <a:spcPts val="800"/>
                        </a:spcAft>
                      </a:pPr>
                      <a:r>
                        <a:rPr lang="en-US" sz="1200">
                          <a:effectLst/>
                        </a:rPr>
                        <a:t>Additional Technologies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J Query, Bootstrap, CSS3, JavaScript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3887347"/>
                  </a:ext>
                </a:extLst>
              </a:tr>
            </a:tbl>
          </a:graphicData>
        </a:graphic>
      </p:graphicFrame>
      <p:sp>
        <p:nvSpPr>
          <p:cNvPr id="3" name="Rectangle 1">
            <a:extLst>
              <a:ext uri="{FF2B5EF4-FFF2-40B4-BE49-F238E27FC236}">
                <a16:creationId xmlns:a16="http://schemas.microsoft.com/office/drawing/2014/main" id="{2E08DED6-8FF4-4FA2-AB80-4E1279B17E36}"/>
              </a:ext>
            </a:extLst>
          </p:cNvPr>
          <p:cNvSpPr>
            <a:spLocks noChangeArrowheads="1"/>
          </p:cNvSpPr>
          <p:nvPr/>
        </p:nvSpPr>
        <p:spPr bwMode="auto">
          <a:xfrm>
            <a:off x="2175996" y="908733"/>
            <a:ext cx="495094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06375"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23E4F"/>
                </a:solidFill>
                <a:effectLst/>
                <a:latin typeface="Times New Roman" panose="02020603050405020304" pitchFamily="18" charset="0"/>
                <a:ea typeface="SimSun" panose="02010600030101010101" pitchFamily="2" charset="-122"/>
                <a:cs typeface="Times New Roman" panose="02020603050405020304" pitchFamily="18" charset="0"/>
              </a:rPr>
              <a:t>3. Tools/Environment used</a:t>
            </a:r>
            <a:endParaRPr kumimoji="0" lang="en-US" altLang="en-US" sz="2800" b="0" i="0" u="none" strike="noStrike" cap="none" normalizeH="0" baseline="0" dirty="0">
              <a:ln>
                <a:noFill/>
              </a:ln>
              <a:solidFill>
                <a:schemeClr val="tx1"/>
              </a:solidFill>
              <a:effectLst/>
            </a:endParaRPr>
          </a:p>
          <a:p>
            <a:pPr marL="0" marR="0" lvl="0" indent="2063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060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C5B62-E748-4FFB-B473-03378668C71B}"/>
              </a:ext>
            </a:extLst>
          </p:cNvPr>
          <p:cNvSpPr txBox="1"/>
          <p:nvPr/>
        </p:nvSpPr>
        <p:spPr>
          <a:xfrm>
            <a:off x="950259" y="1156447"/>
            <a:ext cx="10291482" cy="4212756"/>
          </a:xfrm>
          <a:prstGeom prst="rect">
            <a:avLst/>
          </a:prstGeom>
          <a:noFill/>
        </p:spPr>
        <p:txBody>
          <a:bodyPr wrap="square">
            <a:spAutoFit/>
          </a:bodyPr>
          <a:lstStyle/>
          <a:p>
            <a:pPr marL="228600">
              <a:spcAft>
                <a:spcPts val="1500"/>
              </a:spcAft>
            </a:pPr>
            <a:r>
              <a:rPr lang="en-US" sz="2400" b="1" kern="1400" spc="25" dirty="0">
                <a:solidFill>
                  <a:srgbClr val="323E4F"/>
                </a:solidFill>
                <a:effectLst/>
                <a:latin typeface="Times New Roman" panose="02020603050405020304" pitchFamily="18" charset="0"/>
                <a:ea typeface="SimSun" panose="02010600030101010101" pitchFamily="2" charset="-122"/>
                <a:cs typeface="Times New Roman" panose="02020603050405020304" pitchFamily="18" charset="0"/>
              </a:rPr>
              <a:t>Advantage of Proposed System</a:t>
            </a:r>
            <a:endParaRPr lang="en-IN" sz="4000" kern="1400" spc="25" dirty="0">
              <a:solidFill>
                <a:srgbClr val="323E4F"/>
              </a:solidFill>
              <a:effectLst/>
              <a:latin typeface="Calibri Light" panose="020F03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Clr>
                <a:srgbClr val="000000"/>
              </a:buClr>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Less manual 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Since all the work to be done from the computerized system so all the paper work will be remove and in this case it will be remove all stationary.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Clr>
                <a:srgbClr val="000000"/>
              </a:buClr>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Human based activity reduce: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is totally based on the computer and decreased the human anomalies and all the center transactions are enter and proposed by computer so it will be take a less time and also reduce all disbursement for the employee who are working for the management and all the transactions.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328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E3018E-CFE5-4EB6-B087-866B70B44EDD}"/>
              </a:ext>
            </a:extLst>
          </p:cNvPr>
          <p:cNvSpPr txBox="1"/>
          <p:nvPr/>
        </p:nvSpPr>
        <p:spPr>
          <a:xfrm>
            <a:off x="977153" y="1361705"/>
            <a:ext cx="10103224" cy="3758208"/>
          </a:xfrm>
          <a:prstGeom prst="rect">
            <a:avLst/>
          </a:prstGeom>
          <a:noFill/>
        </p:spPr>
        <p:txBody>
          <a:bodyPr wrap="square">
            <a:spAutoFit/>
          </a:bodyPr>
          <a:lstStyle/>
          <a:p>
            <a:pPr marL="342900" lvl="0" indent="-342900" algn="just">
              <a:lnSpc>
                <a:spcPct val="115000"/>
              </a:lnSpc>
              <a:spcAft>
                <a:spcPts val="1000"/>
              </a:spcAft>
              <a:buClr>
                <a:srgbClr val="000000"/>
              </a:buClr>
              <a:buFont typeface="Wingdings" panose="05000000000000000000" pitchFamily="2"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Less Time Required: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In our proposed system, all the processes are carried   out by computer so naturally it will required less time than traditional center management system and in that sense, it will required less time to complete transactions can process data very fast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Clr>
                <a:srgbClr val="000000"/>
              </a:buClr>
              <a:buFont typeface="Wingdings" panose="05000000000000000000" pitchFamily="2"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High Amount of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In our new proposed system there are less amount of human activities are involved in that case it will have less effect on our work. The new system will perform all calculation and manipulation automatically, in that case the data that we will received will be accurate and much more reliable that the data that is generated previously.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931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2535D-B6EF-42DA-8E2E-599A8D060DAE}"/>
              </a:ext>
            </a:extLst>
          </p:cNvPr>
          <p:cNvSpPr txBox="1"/>
          <p:nvPr/>
        </p:nvSpPr>
        <p:spPr>
          <a:xfrm>
            <a:off x="1048871" y="2729642"/>
            <a:ext cx="10174941" cy="1102353"/>
          </a:xfrm>
          <a:prstGeom prst="rect">
            <a:avLst/>
          </a:prstGeom>
          <a:noFill/>
        </p:spPr>
        <p:txBody>
          <a:bodyPr wrap="square">
            <a:spAutoFit/>
          </a:bodyPr>
          <a:lstStyle/>
          <a:p>
            <a:pPr marL="342900" lvl="0" indent="-342900" algn="just">
              <a:lnSpc>
                <a:spcPct val="107000"/>
              </a:lnSpc>
              <a:spcAft>
                <a:spcPts val="800"/>
              </a:spcAft>
              <a:buClr>
                <a:srgbClr val="000000"/>
              </a:buClr>
              <a:buFont typeface="Wingdings" panose="05000000000000000000" pitchFamily="2" charset="2"/>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Low Expenditure: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The stationary maintenance will be reduced in the proposed system. This automatically decreases the total expenditure of the management.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650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26D2F-8A0C-4E76-AAD1-53D9D4629CF5}"/>
              </a:ext>
            </a:extLst>
          </p:cNvPr>
          <p:cNvSpPr txBox="1"/>
          <p:nvPr/>
        </p:nvSpPr>
        <p:spPr>
          <a:xfrm>
            <a:off x="999565" y="652374"/>
            <a:ext cx="10192870" cy="5942974"/>
          </a:xfrm>
          <a:prstGeom prst="rect">
            <a:avLst/>
          </a:prstGeom>
          <a:noFill/>
        </p:spPr>
        <p:txBody>
          <a:bodyPr wrap="square">
            <a:spAutoFit/>
          </a:bodyPr>
          <a:lstStyle/>
          <a:p>
            <a:pPr marL="228600">
              <a:spcAft>
                <a:spcPts val="1500"/>
              </a:spcAft>
            </a:pPr>
            <a:r>
              <a:rPr lang="en-US" sz="2400" b="1" kern="1400" spc="25" dirty="0">
                <a:solidFill>
                  <a:srgbClr val="323E4F"/>
                </a:solidFill>
                <a:latin typeface="Times New Roman" panose="02020603050405020304" pitchFamily="18" charset="0"/>
                <a:ea typeface="SimSun" panose="02010600030101010101" pitchFamily="2" charset="-122"/>
                <a:cs typeface="Times New Roman" panose="02020603050405020304" pitchFamily="18" charset="0"/>
              </a:rPr>
              <a:t>C</a:t>
            </a:r>
            <a:r>
              <a:rPr lang="en-US" sz="2400" b="1" kern="1400" spc="25" dirty="0">
                <a:solidFill>
                  <a:srgbClr val="323E4F"/>
                </a:solidFill>
                <a:effectLst/>
                <a:latin typeface="Times New Roman" panose="02020603050405020304" pitchFamily="18" charset="0"/>
                <a:ea typeface="SimSun" panose="02010600030101010101" pitchFamily="2" charset="-122"/>
                <a:cs typeface="Times New Roman" panose="02020603050405020304" pitchFamily="18" charset="0"/>
              </a:rPr>
              <a:t>urrent System </a:t>
            </a:r>
            <a:endParaRPr lang="en-IN" sz="4000" kern="1400" spc="25" dirty="0">
              <a:solidFill>
                <a:srgbClr val="323E4F"/>
              </a:solidFill>
              <a:effectLst/>
              <a:latin typeface="Calibri Light" panose="020F0302020204030204" pitchFamily="34" charset="0"/>
              <a:ea typeface="SimSun" panose="02010600030101010101" pitchFamily="2" charset="-122"/>
              <a:cs typeface="Times New Roman" panose="02020603050405020304" pitchFamily="18" charset="0"/>
            </a:endParaRPr>
          </a:p>
          <a:p>
            <a:pPr marL="800100" lvl="1" indent="-342900">
              <a:buFont typeface="Wingdings" panose="05000000000000000000" pitchFamily="2"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Features of current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1000"/>
              </a:spcAft>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User Registration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1000"/>
              </a:spcAft>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Dealer Registration.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1000"/>
              </a:spcAft>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Admin Login and manage category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1000"/>
              </a:spcAft>
              <a:buFont typeface="Wingdings" panose="05000000000000000000" pitchFamily="2" charset="2"/>
              <a:buChar char=""/>
            </a:pPr>
            <a:r>
              <a:rPr lang="en-US"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View and get details about Cars, Events, Dealer, Test-drive booking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20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page indicates all the clients and dealers list and they can shows that which client and dealers views in which category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All Categories are managed and shown in client and dealer side.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Also manage car company &amp; models and show in client and dealers side.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Can edit, delete, search and add  Cars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167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A5EAC-61CF-4F97-9AD6-5C21655B17AD}"/>
              </a:ext>
            </a:extLst>
          </p:cNvPr>
          <p:cNvSpPr txBox="1"/>
          <p:nvPr/>
        </p:nvSpPr>
        <p:spPr>
          <a:xfrm>
            <a:off x="1290918" y="1234136"/>
            <a:ext cx="9807388" cy="4071179"/>
          </a:xfrm>
          <a:prstGeom prst="rect">
            <a:avLst/>
          </a:prstGeom>
          <a:noFill/>
        </p:spPr>
        <p:txBody>
          <a:bodyPr wrap="square">
            <a:spAutoFit/>
          </a:bodyPr>
          <a:lstStyle/>
          <a:p>
            <a:pPr marL="342900" lvl="0" indent="-342900" algn="just">
              <a:lnSpc>
                <a:spcPct val="115000"/>
              </a:lnSpc>
              <a:spcAft>
                <a:spcPts val="1000"/>
              </a:spcAft>
              <a:buFont typeface="Wingdings" panose="05000000000000000000" pitchFamily="2" charset="2"/>
              <a:buChar char=""/>
            </a:pPr>
            <a:r>
              <a:rPr lang="en-US" sz="20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 can Compare cars, view cars details, Search cars, Book test-drive.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 can login and registered in website.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 can also search nearest Dealer.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20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20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Dealer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 can mange test-drive booking status.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 can login and registered in website.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Clr>
                <a:srgbClr val="000000"/>
              </a:buClr>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 can add new car models in its profile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41297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40</TotalTime>
  <Words>899</Words>
  <Application>Microsoft Office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Arno Pro Smbd Caption</vt:lpstr>
      <vt:lpstr>Calibri</vt:lpstr>
      <vt:lpstr>Calibri Light</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Fenil Navadiya</dc:creator>
  <cp:lastModifiedBy>Fenil Navadiya</cp:lastModifiedBy>
  <cp:revision>2</cp:revision>
  <dcterms:created xsi:type="dcterms:W3CDTF">2022-04-18T05:59:37Z</dcterms:created>
  <dcterms:modified xsi:type="dcterms:W3CDTF">2022-04-24T11:40:45Z</dcterms:modified>
</cp:coreProperties>
</file>