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4" r:id="rId9"/>
    <p:sldId id="262" r:id="rId10"/>
    <p:sldId id="267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8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7" autoAdjust="0"/>
  </p:normalViewPr>
  <p:slideViewPr>
    <p:cSldViewPr snapToGrid="0">
      <p:cViewPr>
        <p:scale>
          <a:sx n="121" d="100"/>
          <a:sy n="121" d="100"/>
        </p:scale>
        <p:origin x="-197" y="2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24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1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5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2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04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8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0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6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6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2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9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01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1E128E-BA6E-32DA-217F-AE66931F6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IFJ PROJEKT - VARIANTA TRP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421C371-65F9-AEF7-477F-9BEED4C35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/>
              <a:t>Tím</a:t>
            </a:r>
            <a:r>
              <a:rPr lang="en-US" dirty="0"/>
              <a:t> xharma05</a:t>
            </a:r>
          </a:p>
          <a:p>
            <a:r>
              <a:rPr lang="en-US" dirty="0" err="1"/>
              <a:t>Jasmína</a:t>
            </a:r>
            <a:r>
              <a:rPr lang="en-US" dirty="0"/>
              <a:t> </a:t>
            </a:r>
            <a:r>
              <a:rPr lang="en-US" dirty="0" err="1" smtClean="0"/>
              <a:t>cs</a:t>
            </a:r>
            <a:r>
              <a:rPr lang="sk-SK" dirty="0" smtClean="0"/>
              <a:t>A</a:t>
            </a:r>
            <a:r>
              <a:rPr lang="en-US" dirty="0" err="1" smtClean="0"/>
              <a:t>lová</a:t>
            </a:r>
            <a:r>
              <a:rPr lang="en-US" dirty="0"/>
              <a:t>, </a:t>
            </a:r>
            <a:r>
              <a:rPr lang="en-US" dirty="0" err="1"/>
              <a:t>Terézia</a:t>
            </a:r>
            <a:r>
              <a:rPr lang="en-US" dirty="0"/>
              <a:t> </a:t>
            </a:r>
            <a:r>
              <a:rPr lang="en-US" dirty="0" err="1"/>
              <a:t>hundákova</a:t>
            </a:r>
            <a:r>
              <a:rPr lang="en-US" dirty="0"/>
              <a:t>,</a:t>
            </a:r>
          </a:p>
          <a:p>
            <a:r>
              <a:rPr lang="en-US" dirty="0"/>
              <a:t>Richard </a:t>
            </a:r>
            <a:r>
              <a:rPr lang="en-US" dirty="0" err="1"/>
              <a:t>harman</a:t>
            </a:r>
            <a:r>
              <a:rPr lang="en-US" dirty="0"/>
              <a:t>, </a:t>
            </a:r>
            <a:r>
              <a:rPr lang="en-US" dirty="0" err="1"/>
              <a:t>marek</a:t>
            </a:r>
            <a:r>
              <a:rPr lang="en-US" dirty="0"/>
              <a:t> </a:t>
            </a:r>
            <a:r>
              <a:rPr lang="en-US" dirty="0" err="1"/>
              <a:t>špirka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19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Výrazy – sémantická analýza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72056" y="1826816"/>
            <a:ext cx="9503453" cy="2732572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Sémantická kontrola výrazov </a:t>
            </a:r>
            <a:r>
              <a:rPr lang="sk-SK" dirty="0" err="1" smtClean="0"/>
              <a:t>priebieha</a:t>
            </a:r>
            <a:r>
              <a:rPr lang="sk-SK" dirty="0" smtClean="0"/>
              <a:t> v osobitnom module </a:t>
            </a:r>
            <a:r>
              <a:rPr lang="sk-SK" dirty="0" err="1" smtClean="0"/>
              <a:t>expr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Funkcie:</a:t>
            </a:r>
          </a:p>
          <a:p>
            <a:r>
              <a:rPr lang="sk-SK" dirty="0" err="1"/>
              <a:t>Token</a:t>
            </a:r>
            <a:r>
              <a:rPr lang="sk-SK" dirty="0"/>
              <a:t> </a:t>
            </a:r>
            <a:r>
              <a:rPr lang="sk-SK" dirty="0" err="1">
                <a:solidFill>
                  <a:srgbClr val="D38C50"/>
                </a:solidFill>
              </a:rPr>
              <a:t>exp_sem_var</a:t>
            </a:r>
            <a:r>
              <a:rPr lang="sk-SK" dirty="0"/>
              <a:t>(element *e, </a:t>
            </a:r>
            <a:r>
              <a:rPr lang="sk-SK" dirty="0" err="1"/>
              <a:t>bool</a:t>
            </a:r>
            <a:r>
              <a:rPr lang="sk-SK" dirty="0"/>
              <a:t> </a:t>
            </a:r>
            <a:r>
              <a:rPr lang="sk-SK" dirty="0" err="1"/>
              <a:t>in_func</a:t>
            </a:r>
            <a:r>
              <a:rPr lang="sk-SK" dirty="0"/>
              <a:t>);</a:t>
            </a:r>
          </a:p>
          <a:p>
            <a:r>
              <a:rPr lang="sk-SK" dirty="0" err="1"/>
              <a:t>Token</a:t>
            </a:r>
            <a:r>
              <a:rPr lang="sk-SK" dirty="0"/>
              <a:t> </a:t>
            </a:r>
            <a:r>
              <a:rPr lang="sk-SK" dirty="0" err="1">
                <a:solidFill>
                  <a:srgbClr val="D38C50"/>
                </a:solidFill>
              </a:rPr>
              <a:t>exp_sem_return</a:t>
            </a:r>
            <a:r>
              <a:rPr lang="sk-SK" dirty="0"/>
              <a:t>(element *e, </a:t>
            </a:r>
            <a:r>
              <a:rPr lang="sk-SK" dirty="0" err="1"/>
              <a:t>bool</a:t>
            </a:r>
            <a:r>
              <a:rPr lang="sk-SK" dirty="0"/>
              <a:t> </a:t>
            </a:r>
            <a:r>
              <a:rPr lang="sk-SK" dirty="0" err="1"/>
              <a:t>in_func</a:t>
            </a:r>
            <a:r>
              <a:rPr lang="sk-SK" dirty="0"/>
              <a:t>);</a:t>
            </a:r>
          </a:p>
          <a:p>
            <a:r>
              <a:rPr lang="sk-SK" dirty="0" err="1"/>
              <a:t>Token</a:t>
            </a:r>
            <a:r>
              <a:rPr lang="sk-SK" dirty="0"/>
              <a:t> </a:t>
            </a:r>
            <a:r>
              <a:rPr lang="sk-SK" dirty="0" err="1">
                <a:solidFill>
                  <a:srgbClr val="D38C50"/>
                </a:solidFill>
              </a:rPr>
              <a:t>exp_sem_ifwhile</a:t>
            </a:r>
            <a:r>
              <a:rPr lang="sk-SK" dirty="0"/>
              <a:t>(element *e, </a:t>
            </a:r>
            <a:r>
              <a:rPr lang="sk-SK" dirty="0" err="1"/>
              <a:t>bool</a:t>
            </a:r>
            <a:r>
              <a:rPr lang="sk-SK" dirty="0"/>
              <a:t> </a:t>
            </a:r>
            <a:r>
              <a:rPr lang="sk-SK" dirty="0" err="1"/>
              <a:t>in_func</a:t>
            </a:r>
            <a:r>
              <a:rPr lang="sk-SK" dirty="0" smtClean="0"/>
              <a:t>);</a:t>
            </a:r>
          </a:p>
          <a:p>
            <a:pPr marL="0" indent="0">
              <a:buNone/>
            </a:pPr>
            <a:r>
              <a:rPr lang="sk-SK" dirty="0" smtClean="0"/>
              <a:t>	sú volané v jednotlivých častiach sémantiky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Vracajú </a:t>
            </a:r>
            <a:r>
              <a:rPr lang="sk-SK" dirty="0" err="1" smtClean="0"/>
              <a:t>token</a:t>
            </a:r>
            <a:r>
              <a:rPr lang="sk-SK" dirty="0" smtClean="0"/>
              <a:t> obsahujúci výsledný typ výrazu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Na uloženie existujúcich premenných a funkcií je </a:t>
            </a:r>
            <a:r>
              <a:rPr lang="sk-SK" dirty="0" err="1" smtClean="0"/>
              <a:t>implemetovaný</a:t>
            </a:r>
            <a:r>
              <a:rPr lang="sk-SK" dirty="0" smtClean="0"/>
              <a:t> </a:t>
            </a:r>
            <a:r>
              <a:rPr lang="sk-SK" dirty="0" err="1" smtClean="0"/>
              <a:t>linked</a:t>
            </a:r>
            <a:r>
              <a:rPr lang="sk-SK" dirty="0" smtClean="0"/>
              <a:t> list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325843" y="4503341"/>
            <a:ext cx="24137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>
                <a:solidFill>
                  <a:srgbClr val="D38C50"/>
                </a:solidFill>
              </a:rPr>
              <a:t>variables</a:t>
            </a:r>
            <a:r>
              <a:rPr lang="en-US" dirty="0"/>
              <a:t> {</a:t>
            </a:r>
          </a:p>
          <a:p>
            <a:r>
              <a:rPr lang="en-US" dirty="0"/>
              <a:t>   char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*data</a:t>
            </a:r>
            <a:r>
              <a:rPr lang="en-US" dirty="0"/>
              <a:t>;</a:t>
            </a:r>
          </a:p>
          <a:p>
            <a:r>
              <a:rPr lang="en-US" dirty="0"/>
              <a:t>   </a:t>
            </a:r>
            <a:r>
              <a:rPr lang="en-US" dirty="0" err="1"/>
              <a:t>d_list_types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type</a:t>
            </a:r>
            <a:r>
              <a:rPr lang="en-US" dirty="0"/>
              <a:t>;</a:t>
            </a:r>
          </a:p>
          <a:p>
            <a:r>
              <a:rPr lang="en-US" dirty="0"/>
              <a:t>   </a:t>
            </a:r>
            <a:r>
              <a:rPr lang="en-US" dirty="0" err="1"/>
              <a:t>struct</a:t>
            </a:r>
            <a:r>
              <a:rPr lang="en-US" dirty="0"/>
              <a:t> variables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*next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  <a:p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3739581" y="4478116"/>
            <a:ext cx="27154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struct</a:t>
            </a:r>
            <a:r>
              <a:rPr lang="en-US" dirty="0">
                <a:solidFill>
                  <a:srgbClr val="D38C50"/>
                </a:solidFill>
              </a:rPr>
              <a:t> functions </a:t>
            </a:r>
            <a:r>
              <a:rPr lang="en-US" dirty="0"/>
              <a:t>{</a:t>
            </a:r>
          </a:p>
          <a:p>
            <a:r>
              <a:rPr lang="en-US" dirty="0"/>
              <a:t>   char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fce_name</a:t>
            </a:r>
            <a:r>
              <a:rPr lang="en-US" dirty="0"/>
              <a:t>;</a:t>
            </a:r>
          </a:p>
          <a:p>
            <a:r>
              <a:rPr lang="en-US" dirty="0"/>
              <a:t>   </a:t>
            </a:r>
            <a:r>
              <a:rPr lang="en-US" dirty="0" err="1"/>
              <a:t>d_list_types</a:t>
            </a:r>
            <a:r>
              <a:rPr lang="en-US" dirty="0"/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return_type</a:t>
            </a:r>
            <a:r>
              <a:rPr lang="en-US" dirty="0"/>
              <a:t>;</a:t>
            </a:r>
          </a:p>
          <a:p>
            <a:r>
              <a:rPr lang="en-US" dirty="0"/>
              <a:t>   </a:t>
            </a:r>
            <a:r>
              <a:rPr lang="en-US" dirty="0">
                <a:solidFill>
                  <a:srgbClr val="D38C50"/>
                </a:solidFill>
              </a:rPr>
              <a:t>bool</a:t>
            </a:r>
            <a:r>
              <a:rPr lang="en-US" dirty="0"/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can_be_null</a:t>
            </a:r>
            <a:r>
              <a:rPr lang="en-US" dirty="0"/>
              <a:t>;</a:t>
            </a:r>
          </a:p>
          <a:p>
            <a:r>
              <a:rPr lang="en-US" dirty="0"/>
              <a:t>   </a:t>
            </a:r>
            <a:r>
              <a:rPr lang="en-US" dirty="0" err="1"/>
              <a:t>struct</a:t>
            </a:r>
            <a:r>
              <a:rPr lang="en-US" dirty="0"/>
              <a:t> functions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*next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92914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B9EED8-1E93-6A72-5DDB-7A4D2C33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820" y="286603"/>
            <a:ext cx="7968860" cy="1450757"/>
          </a:xfrm>
        </p:spPr>
        <p:txBody>
          <a:bodyPr/>
          <a:lstStyle/>
          <a:p>
            <a:r>
              <a:rPr lang="en-US" dirty="0" err="1"/>
              <a:t>Generátor</a:t>
            </a:r>
            <a:r>
              <a:rPr lang="en-US" dirty="0"/>
              <a:t> </a:t>
            </a:r>
            <a:r>
              <a:rPr lang="en-US" dirty="0" err="1"/>
              <a:t>kódu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CCB7A1-E299-6307-08C6-665ACD5CD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6820" y="1845734"/>
            <a:ext cx="796886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Postupnosť</a:t>
            </a:r>
            <a:r>
              <a:rPr lang="en-US" dirty="0"/>
              <a:t> </a:t>
            </a:r>
            <a:r>
              <a:rPr lang="en-US" dirty="0" err="1"/>
              <a:t>generátora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Stringy </a:t>
            </a:r>
            <a:r>
              <a:rPr lang="en-US" dirty="0" err="1"/>
              <a:t>upravujeme</a:t>
            </a:r>
            <a:r>
              <a:rPr lang="en-US" dirty="0"/>
              <a:t> </a:t>
            </a:r>
            <a:r>
              <a:rPr lang="en-US" dirty="0" err="1"/>
              <a:t>pomocou</a:t>
            </a:r>
            <a:r>
              <a:rPr lang="en-US" dirty="0"/>
              <a:t>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CEF8A04-9F6B-C1C1-DFB7-80A0C43A59FB}"/>
              </a:ext>
            </a:extLst>
          </p:cNvPr>
          <p:cNvCxnSpPr>
            <a:cxnSpLocks/>
          </p:cNvCxnSpPr>
          <p:nvPr/>
        </p:nvCxnSpPr>
        <p:spPr>
          <a:xfrm>
            <a:off x="1734485" y="0"/>
            <a:ext cx="0" cy="215808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xmlns="" id="{7303A2D1-9EB0-B24C-B8B0-00A3D563E6D4}"/>
              </a:ext>
            </a:extLst>
          </p:cNvPr>
          <p:cNvSpPr/>
          <p:nvPr/>
        </p:nvSpPr>
        <p:spPr>
          <a:xfrm>
            <a:off x="582859" y="2158086"/>
            <a:ext cx="2303252" cy="1948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GENERÁTOR KÓDU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4FB36C7D-46FA-003F-1C15-065D5CAD1127}"/>
              </a:ext>
            </a:extLst>
          </p:cNvPr>
          <p:cNvSpPr/>
          <p:nvPr/>
        </p:nvSpPr>
        <p:spPr>
          <a:xfrm>
            <a:off x="1216901" y="5134681"/>
            <a:ext cx="1035168" cy="5540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STDOUT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4B98877C-E560-30A7-38DE-DE76ABC6A7F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734485" y="4106174"/>
            <a:ext cx="0" cy="102850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">
            <a:extLst>
              <a:ext uri="{FF2B5EF4-FFF2-40B4-BE49-F238E27FC236}">
                <a16:creationId xmlns:a16="http://schemas.microsoft.com/office/drawing/2014/main" xmlns="" id="{4D3C2D79-2485-7106-B2B4-52D6C8D7C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873" y="2158086"/>
            <a:ext cx="6597093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gen_program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no_build_in_func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start_program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gen_built_in_functions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(table,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no_build_in_func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function_gen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(table)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gen_main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(table,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no_build_in_func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xmlns="" id="{809600B0-8027-5AB5-1013-97C5EA239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943" y="4060841"/>
            <a:ext cx="324800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retype_string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(Token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hexa_to_octal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hex[])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769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4B8AAF-6427-927F-E634-9D054010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527C0E-9B4F-A94B-BAAD-A8C6DCAC1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9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5E0CA4-2D97-E1BE-D7F7-FC983FDAE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8115726" cy="1450757"/>
          </a:xfrm>
        </p:spPr>
        <p:txBody>
          <a:bodyPr/>
          <a:lstStyle/>
          <a:p>
            <a:r>
              <a:rPr lang="en-US" dirty="0" err="1"/>
              <a:t>Zoznam</a:t>
            </a:r>
            <a:r>
              <a:rPr lang="en-US" dirty="0"/>
              <a:t> </a:t>
            </a:r>
            <a:r>
              <a:rPr lang="en-US" dirty="0" err="1"/>
              <a:t>tokenov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06730D-8CC9-388E-88EB-F1F4CE8A0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11573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Volanie</a:t>
            </a:r>
            <a:r>
              <a:rPr lang="en-US" dirty="0"/>
              <a:t> </a:t>
            </a:r>
            <a:r>
              <a:rPr lang="en-US" dirty="0" err="1"/>
              <a:t>vytvorenia</a:t>
            </a:r>
            <a:r>
              <a:rPr lang="en-US" dirty="0"/>
              <a:t> </a:t>
            </a:r>
            <a:r>
              <a:rPr lang="en-US" dirty="0" err="1"/>
              <a:t>zoznamu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Inicializuje</a:t>
            </a:r>
            <a:r>
              <a:rPr lang="en-US" dirty="0"/>
              <a:t> </a:t>
            </a:r>
            <a:r>
              <a:rPr lang="en-US" dirty="0" err="1"/>
              <a:t>zoznam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Požiada</a:t>
            </a:r>
            <a:r>
              <a:rPr lang="en-US" dirty="0"/>
              <a:t> </a:t>
            </a:r>
            <a:r>
              <a:rPr lang="en-US" dirty="0" err="1"/>
              <a:t>lexikálnu</a:t>
            </a:r>
            <a:r>
              <a:rPr lang="en-US" dirty="0"/>
              <a:t> </a:t>
            </a:r>
            <a:r>
              <a:rPr lang="en-US" dirty="0" err="1"/>
              <a:t>analýzu</a:t>
            </a:r>
            <a:r>
              <a:rPr lang="en-US" dirty="0"/>
              <a:t> o </a:t>
            </a:r>
            <a:r>
              <a:rPr lang="en-US" dirty="0" err="1"/>
              <a:t>vyhodnotenie</a:t>
            </a:r>
            <a:r>
              <a:rPr lang="en-US" dirty="0"/>
              <a:t> </a:t>
            </a:r>
            <a:r>
              <a:rPr lang="en-US" dirty="0" err="1"/>
              <a:t>nasledujúceho</a:t>
            </a:r>
            <a:r>
              <a:rPr lang="en-US" dirty="0"/>
              <a:t> </a:t>
            </a:r>
            <a:r>
              <a:rPr lang="en-US" dirty="0" err="1"/>
              <a:t>tokenu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8A2A3425-C473-89EC-D20F-0408C3889558}"/>
              </a:ext>
            </a:extLst>
          </p:cNvPr>
          <p:cNvSpPr/>
          <p:nvPr/>
        </p:nvSpPr>
        <p:spPr>
          <a:xfrm>
            <a:off x="9213012" y="2425430"/>
            <a:ext cx="2364788" cy="1680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VYTVORENIE ZOZNAMU TOKENOV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54D93DA3-6F63-87A4-1BB9-BF445D0ACFD3}"/>
              </a:ext>
            </a:extLst>
          </p:cNvPr>
          <p:cNvCxnSpPr>
            <a:endCxn id="4" idx="0"/>
          </p:cNvCxnSpPr>
          <p:nvPr/>
        </p:nvCxnSpPr>
        <p:spPr>
          <a:xfrm>
            <a:off x="10395406" y="709296"/>
            <a:ext cx="0" cy="1728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A6988993-F084-6273-014E-A664414573CE}"/>
              </a:ext>
            </a:extLst>
          </p:cNvPr>
          <p:cNvSpPr/>
          <p:nvPr/>
        </p:nvSpPr>
        <p:spPr>
          <a:xfrm>
            <a:off x="9868619" y="155275"/>
            <a:ext cx="1035168" cy="5540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ŠTART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5A735618-7ED7-CAC8-F70E-25F4F794B31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1577800" y="3265802"/>
            <a:ext cx="6142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2BDB3D8C-86A4-0F02-3EAE-BDAFC92B08FD}"/>
              </a:ext>
            </a:extLst>
          </p:cNvPr>
          <p:cNvCxnSpPr>
            <a:cxnSpLocks/>
          </p:cNvCxnSpPr>
          <p:nvPr/>
        </p:nvCxnSpPr>
        <p:spPr>
          <a:xfrm>
            <a:off x="10395406" y="4106174"/>
            <a:ext cx="0" cy="275182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59602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74624B-4E7E-96D5-2952-0D73E5DC3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358" y="286603"/>
            <a:ext cx="8589322" cy="1450757"/>
          </a:xfrm>
        </p:spPr>
        <p:txBody>
          <a:bodyPr/>
          <a:lstStyle/>
          <a:p>
            <a:r>
              <a:rPr lang="en-US" dirty="0" err="1"/>
              <a:t>Lexikálna</a:t>
            </a:r>
            <a:r>
              <a:rPr lang="en-US" dirty="0"/>
              <a:t> </a:t>
            </a:r>
            <a:r>
              <a:rPr lang="en-US" dirty="0" err="1"/>
              <a:t>analýza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7477BB-DED7-ABD3-6AF6-978EBE779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0240" y="1845734"/>
            <a:ext cx="8575439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Podľa</a:t>
            </a:r>
            <a:r>
              <a:rPr lang="en-US" dirty="0"/>
              <a:t> diagram </a:t>
            </a:r>
            <a:r>
              <a:rPr lang="en-US" dirty="0" err="1"/>
              <a:t>konečného</a:t>
            </a:r>
            <a:r>
              <a:rPr lang="en-US" dirty="0"/>
              <a:t> </a:t>
            </a:r>
            <a:r>
              <a:rPr lang="en-US" dirty="0" err="1"/>
              <a:t>automatu</a:t>
            </a:r>
            <a:r>
              <a:rPr lang="en-US" dirty="0"/>
              <a:t> </a:t>
            </a:r>
            <a:r>
              <a:rPr lang="en-US" sz="1800" i="1" dirty="0"/>
              <a:t>(</a:t>
            </a:r>
            <a:r>
              <a:rPr lang="en-US" sz="1800" i="1" dirty="0" err="1"/>
              <a:t>Dokumentácia</a:t>
            </a:r>
            <a:r>
              <a:rPr lang="en-US" sz="1800" i="1" dirty="0"/>
              <a:t>, </a:t>
            </a:r>
            <a:r>
              <a:rPr lang="en-US" sz="1800" i="1" dirty="0" err="1"/>
              <a:t>Strana</a:t>
            </a:r>
            <a:r>
              <a:rPr lang="en-US" sz="1800" i="1" dirty="0"/>
              <a:t> 5, </a:t>
            </a:r>
            <a:r>
              <a:rPr lang="en-US" sz="1800" i="1" dirty="0" err="1"/>
              <a:t>Príloha</a:t>
            </a:r>
            <a:r>
              <a:rPr lang="en-US" sz="1800" i="1" dirty="0"/>
              <a:t> 5.1) </a:t>
            </a:r>
            <a:r>
              <a:rPr lang="en-US" dirty="0" err="1"/>
              <a:t>vyhodnocuje</a:t>
            </a:r>
            <a:r>
              <a:rPr lang="en-US" dirty="0"/>
              <a:t> </a:t>
            </a:r>
            <a:r>
              <a:rPr lang="en-US" dirty="0" err="1"/>
              <a:t>charaktery</a:t>
            </a:r>
            <a:r>
              <a:rPr lang="en-US" dirty="0"/>
              <a:t> zo </a:t>
            </a:r>
            <a:r>
              <a:rPr lang="en-US" dirty="0" err="1"/>
              <a:t>štandardného</a:t>
            </a:r>
            <a:r>
              <a:rPr lang="en-US" dirty="0"/>
              <a:t> </a:t>
            </a:r>
            <a:r>
              <a:rPr lang="en-US" dirty="0" err="1"/>
              <a:t>vstupu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zastavení</a:t>
            </a:r>
            <a:r>
              <a:rPr lang="en-US" dirty="0"/>
              <a:t> </a:t>
            </a:r>
            <a:r>
              <a:rPr lang="en-US" dirty="0" err="1"/>
              <a:t>automatu</a:t>
            </a:r>
            <a:r>
              <a:rPr lang="en-US" dirty="0"/>
              <a:t> v </a:t>
            </a:r>
            <a:r>
              <a:rPr lang="en-US" dirty="0" err="1"/>
              <a:t>niektorom</a:t>
            </a:r>
            <a:r>
              <a:rPr lang="en-US" dirty="0"/>
              <a:t> z </a:t>
            </a:r>
            <a:r>
              <a:rPr lang="en-US" dirty="0" err="1"/>
              <a:t>koncových</a:t>
            </a:r>
            <a:r>
              <a:rPr lang="en-US" dirty="0"/>
              <a:t> </a:t>
            </a:r>
            <a:r>
              <a:rPr lang="en-US" dirty="0" err="1"/>
              <a:t>stavov</a:t>
            </a:r>
            <a:r>
              <a:rPr lang="en-US" dirty="0"/>
              <a:t> </a:t>
            </a:r>
            <a:r>
              <a:rPr lang="en-US" dirty="0" err="1"/>
              <a:t>volá</a:t>
            </a:r>
            <a:r>
              <a:rPr lang="en-US" dirty="0"/>
              <a:t> </a:t>
            </a:r>
            <a:r>
              <a:rPr lang="en-US" dirty="0" err="1"/>
              <a:t>vytvorenie</a:t>
            </a:r>
            <a:r>
              <a:rPr lang="en-US" dirty="0"/>
              <a:t> </a:t>
            </a:r>
            <a:r>
              <a:rPr lang="en-US" dirty="0" err="1"/>
              <a:t>tokenu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Vytvorí</a:t>
            </a:r>
            <a:r>
              <a:rPr lang="en-US" dirty="0"/>
              <a:t> token </a:t>
            </a:r>
            <a:r>
              <a:rPr lang="en-US" dirty="0" err="1"/>
              <a:t>podľa</a:t>
            </a:r>
            <a:r>
              <a:rPr lang="en-US" dirty="0"/>
              <a:t> </a:t>
            </a:r>
            <a:r>
              <a:rPr lang="en-US" dirty="0" err="1"/>
              <a:t>textu</a:t>
            </a:r>
            <a:r>
              <a:rPr lang="en-US" dirty="0"/>
              <a:t>, </a:t>
            </a:r>
            <a:r>
              <a:rPr lang="en-US" dirty="0" err="1"/>
              <a:t>ktorý</a:t>
            </a:r>
            <a:r>
              <a:rPr lang="en-US" dirty="0"/>
              <a:t> ho </a:t>
            </a:r>
            <a:r>
              <a:rPr lang="en-US" dirty="0" err="1"/>
              <a:t>reprezentuje</a:t>
            </a:r>
            <a:r>
              <a:rPr lang="en-US" dirty="0"/>
              <a:t> a </a:t>
            </a:r>
            <a:r>
              <a:rPr lang="en-US" dirty="0" err="1"/>
              <a:t>podľa</a:t>
            </a:r>
            <a:r>
              <a:rPr lang="en-US" dirty="0"/>
              <a:t> </a:t>
            </a:r>
            <a:r>
              <a:rPr lang="en-US" dirty="0" err="1"/>
              <a:t>koncového</a:t>
            </a:r>
            <a:r>
              <a:rPr lang="en-US" dirty="0"/>
              <a:t> </a:t>
            </a:r>
            <a:r>
              <a:rPr lang="en-US" dirty="0" err="1"/>
              <a:t>stavu</a:t>
            </a:r>
            <a:r>
              <a:rPr lang="en-US" dirty="0"/>
              <a:t> </a:t>
            </a:r>
            <a:r>
              <a:rPr lang="en-US" dirty="0" err="1"/>
              <a:t>automatu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E14133DD-FD04-CA5A-686C-43C19B0B3329}"/>
              </a:ext>
            </a:extLst>
          </p:cNvPr>
          <p:cNvCxnSpPr>
            <a:cxnSpLocks/>
          </p:cNvCxnSpPr>
          <p:nvPr/>
        </p:nvCxnSpPr>
        <p:spPr>
          <a:xfrm>
            <a:off x="0" y="3265802"/>
            <a:ext cx="55209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xmlns="" id="{FA121755-1C86-3A6F-D51E-18F3B83BFCF5}"/>
              </a:ext>
            </a:extLst>
          </p:cNvPr>
          <p:cNvSpPr/>
          <p:nvPr/>
        </p:nvSpPr>
        <p:spPr>
          <a:xfrm>
            <a:off x="552091" y="2383779"/>
            <a:ext cx="1958196" cy="17640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LEXIKÁLNA ANALÝZA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AC895D26-C022-AFFD-2D5A-6417E817252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531189" y="840615"/>
            <a:ext cx="0" cy="154316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7AA0EC1B-9812-6382-687A-A45E128F1843}"/>
              </a:ext>
            </a:extLst>
          </p:cNvPr>
          <p:cNvSpPr/>
          <p:nvPr/>
        </p:nvSpPr>
        <p:spPr>
          <a:xfrm>
            <a:off x="1036321" y="339822"/>
            <a:ext cx="1035168" cy="5540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STDIN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xmlns="" id="{8D16478A-1DE7-1A97-AD91-E735A05ED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249" y="3684533"/>
            <a:ext cx="1892175" cy="24622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typedef struct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VAR_ID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…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EOF_T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info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bool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isKeyword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KeywordType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kwt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bool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canBeNull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 Token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1633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5E0CA4-2D97-E1BE-D7F7-FC983FDAE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8115726" cy="1450757"/>
          </a:xfrm>
        </p:spPr>
        <p:txBody>
          <a:bodyPr/>
          <a:lstStyle/>
          <a:p>
            <a:r>
              <a:rPr lang="en-US" dirty="0" err="1"/>
              <a:t>Zoznam</a:t>
            </a:r>
            <a:r>
              <a:rPr lang="en-US" dirty="0"/>
              <a:t> </a:t>
            </a:r>
            <a:r>
              <a:rPr lang="en-US" dirty="0" err="1"/>
              <a:t>tokenov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06730D-8CC9-388E-88EB-F1F4CE8A0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11573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Pridá</a:t>
            </a:r>
            <a:r>
              <a:rPr lang="en-US" dirty="0"/>
              <a:t> token do </a:t>
            </a:r>
            <a:r>
              <a:rPr lang="en-US" dirty="0" err="1"/>
              <a:t>zoznamu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Volá</a:t>
            </a:r>
            <a:r>
              <a:rPr lang="en-US" dirty="0"/>
              <a:t> </a:t>
            </a:r>
            <a:r>
              <a:rPr lang="en-US" dirty="0" err="1"/>
              <a:t>další</a:t>
            </a:r>
            <a:r>
              <a:rPr lang="en-US" dirty="0"/>
              <a:t> token </a:t>
            </a:r>
            <a:r>
              <a:rPr lang="en-US" dirty="0" err="1"/>
              <a:t>až</a:t>
            </a:r>
            <a:r>
              <a:rPr lang="en-US" dirty="0"/>
              <a:t> </a:t>
            </a:r>
            <a:r>
              <a:rPr lang="en-US" dirty="0" err="1"/>
              <a:t>kým</a:t>
            </a:r>
            <a:r>
              <a:rPr lang="en-US" dirty="0"/>
              <a:t> </a:t>
            </a:r>
            <a:r>
              <a:rPr lang="en-US" dirty="0" err="1"/>
              <a:t>nenájde</a:t>
            </a:r>
            <a:r>
              <a:rPr lang="en-US" dirty="0"/>
              <a:t> </a:t>
            </a:r>
            <a:r>
              <a:rPr lang="en-US" dirty="0" err="1"/>
              <a:t>typ</a:t>
            </a:r>
            <a:r>
              <a:rPr lang="en-US" dirty="0"/>
              <a:t> </a:t>
            </a:r>
            <a:r>
              <a:rPr lang="en-US" dirty="0" err="1"/>
              <a:t>tokenu</a:t>
            </a:r>
            <a:r>
              <a:rPr lang="en-US" dirty="0"/>
              <a:t> </a:t>
            </a:r>
            <a:r>
              <a:rPr lang="en-US" i="1" dirty="0"/>
              <a:t>“EOF_T”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8A2A3425-C473-89EC-D20F-0408C3889558}"/>
              </a:ext>
            </a:extLst>
          </p:cNvPr>
          <p:cNvSpPr/>
          <p:nvPr/>
        </p:nvSpPr>
        <p:spPr>
          <a:xfrm>
            <a:off x="9213012" y="2425430"/>
            <a:ext cx="2364788" cy="1680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VYTVORENIE ZOZNAMU TOKENOV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54D93DA3-6F63-87A4-1BB9-BF445D0ACFD3}"/>
              </a:ext>
            </a:extLst>
          </p:cNvPr>
          <p:cNvCxnSpPr>
            <a:endCxn id="4" idx="0"/>
          </p:cNvCxnSpPr>
          <p:nvPr/>
        </p:nvCxnSpPr>
        <p:spPr>
          <a:xfrm>
            <a:off x="10395406" y="709296"/>
            <a:ext cx="0" cy="1728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A6988993-F084-6273-014E-A664414573CE}"/>
              </a:ext>
            </a:extLst>
          </p:cNvPr>
          <p:cNvSpPr/>
          <p:nvPr/>
        </p:nvSpPr>
        <p:spPr>
          <a:xfrm>
            <a:off x="9868619" y="155275"/>
            <a:ext cx="1035168" cy="5540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ŠTART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5A735618-7ED7-CAC8-F70E-25F4F794B31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1577800" y="3265802"/>
            <a:ext cx="6142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7E47B41F-6F8B-23B9-E5E2-927EE3DBC32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395406" y="4106174"/>
            <a:ext cx="0" cy="275182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B6822BD-5475-95B9-F84B-98DFA9643A91}"/>
              </a:ext>
            </a:extLst>
          </p:cNvPr>
          <p:cNvSpPr txBox="1"/>
          <p:nvPr/>
        </p:nvSpPr>
        <p:spPr>
          <a:xfrm>
            <a:off x="1221982" y="2380086"/>
            <a:ext cx="61156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8C50"/>
                </a:solidFill>
                <a:effectLst/>
                <a:latin typeface="JetBrains Mono"/>
              </a:rPr>
              <a:t>typedef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struct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allTokens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index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allTokens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38124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BF5D99-5F02-7852-515A-305FFEAE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Syntaktická</a:t>
            </a:r>
            <a:r>
              <a:rPr lang="en-US" dirty="0"/>
              <a:t> </a:t>
            </a:r>
            <a:r>
              <a:rPr lang="en-US" dirty="0" err="1"/>
              <a:t>analýza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A3624D-5A74-CDAE-C9F2-021055620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064826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Podľa</a:t>
            </a:r>
            <a:r>
              <a:rPr lang="en-US" dirty="0"/>
              <a:t> </a:t>
            </a:r>
            <a:r>
              <a:rPr lang="en-US" dirty="0" err="1"/>
              <a:t>pravidiel</a:t>
            </a:r>
            <a:r>
              <a:rPr lang="en-US" dirty="0"/>
              <a:t> </a:t>
            </a:r>
            <a:r>
              <a:rPr lang="en-US" dirty="0" err="1"/>
              <a:t>nami</a:t>
            </a:r>
            <a:r>
              <a:rPr lang="en-US" dirty="0"/>
              <a:t> </a:t>
            </a:r>
            <a:r>
              <a:rPr lang="en-US" dirty="0" err="1"/>
              <a:t>navrhnutej</a:t>
            </a:r>
            <a:r>
              <a:rPr lang="en-US" dirty="0"/>
              <a:t> </a:t>
            </a:r>
            <a:r>
              <a:rPr lang="en-US" dirty="0" err="1"/>
              <a:t>gramatiky</a:t>
            </a:r>
            <a:r>
              <a:rPr lang="en-US" dirty="0"/>
              <a:t> </a:t>
            </a:r>
            <a:r>
              <a:rPr lang="en-US" sz="2000" i="1" dirty="0"/>
              <a:t>(</a:t>
            </a:r>
            <a:r>
              <a:rPr lang="en-US" sz="2000" i="1" dirty="0" err="1"/>
              <a:t>Dokumentácia</a:t>
            </a:r>
            <a:r>
              <a:rPr lang="en-US" sz="2000" i="1" dirty="0"/>
              <a:t>, </a:t>
            </a:r>
            <a:r>
              <a:rPr lang="en-US" sz="2000" i="1" dirty="0" err="1"/>
              <a:t>Strana</a:t>
            </a:r>
            <a:r>
              <a:rPr lang="en-US" sz="2000" i="1" dirty="0"/>
              <a:t> 6, </a:t>
            </a:r>
            <a:r>
              <a:rPr lang="en-US" sz="2000" i="1" dirty="0" err="1"/>
              <a:t>Príloha</a:t>
            </a:r>
            <a:r>
              <a:rPr lang="en-US" sz="2000" i="1" dirty="0"/>
              <a:t> 5.2)</a:t>
            </a:r>
            <a:r>
              <a:rPr lang="en-US" dirty="0"/>
              <a:t> </a:t>
            </a:r>
            <a:r>
              <a:rPr lang="en-US" dirty="0" err="1"/>
              <a:t>postupne</a:t>
            </a:r>
            <a:r>
              <a:rPr lang="en-US" dirty="0"/>
              <a:t> </a:t>
            </a:r>
            <a:r>
              <a:rPr lang="en-US" dirty="0" err="1"/>
              <a:t>vyhodnocujeme</a:t>
            </a:r>
            <a:r>
              <a:rPr lang="en-US" dirty="0"/>
              <a:t> </a:t>
            </a:r>
            <a:r>
              <a:rPr lang="en-US" dirty="0" err="1"/>
              <a:t>syntaktickú</a:t>
            </a:r>
            <a:r>
              <a:rPr lang="en-US" dirty="0"/>
              <a:t> </a:t>
            </a:r>
            <a:r>
              <a:rPr lang="en-US" dirty="0" err="1"/>
              <a:t>pravdivosť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Tokeny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voláme</a:t>
            </a:r>
            <a:r>
              <a:rPr lang="en-US" dirty="0"/>
              <a:t> zo </a:t>
            </a:r>
            <a:r>
              <a:rPr lang="en-US" dirty="0" err="1"/>
              <a:t>zoznamu</a:t>
            </a:r>
            <a:r>
              <a:rPr lang="en-US" dirty="0"/>
              <a:t> </a:t>
            </a:r>
            <a:r>
              <a:rPr lang="en-US" dirty="0" err="1"/>
              <a:t>všetkých</a:t>
            </a:r>
            <a:r>
              <a:rPr lang="en-US" dirty="0"/>
              <a:t> </a:t>
            </a:r>
            <a:r>
              <a:rPr lang="en-US" dirty="0" err="1"/>
              <a:t>tokenov</a:t>
            </a:r>
            <a:r>
              <a:rPr lang="en-US" dirty="0"/>
              <a:t> po </a:t>
            </a:r>
            <a:r>
              <a:rPr lang="en-US" dirty="0" err="1"/>
              <a:t>jednom</a:t>
            </a:r>
            <a:r>
              <a:rPr lang="en-US" dirty="0"/>
              <a:t> </a:t>
            </a:r>
            <a:r>
              <a:rPr lang="en-US" dirty="0" err="1"/>
              <a:t>pomocou</a:t>
            </a:r>
            <a:r>
              <a:rPr lang="en-US" dirty="0"/>
              <a:t> </a:t>
            </a:r>
            <a:r>
              <a:rPr lang="en-US" dirty="0" err="1"/>
              <a:t>funkcií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7D6CF85A-D2B2-5D62-B9D7-91E4E58E8E5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0395406" y="0"/>
            <a:ext cx="0" cy="240677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xmlns="" id="{29DE240B-F992-A6C1-08B7-20BC5715CDB9}"/>
              </a:ext>
            </a:extLst>
          </p:cNvPr>
          <p:cNvSpPr/>
          <p:nvPr/>
        </p:nvSpPr>
        <p:spPr>
          <a:xfrm>
            <a:off x="9232350" y="2406770"/>
            <a:ext cx="2326112" cy="20198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SYNTAKTICKÁ ANALÝZA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96A120E1-45CF-3445-9C2E-683FC7F28AF4}"/>
              </a:ext>
            </a:extLst>
          </p:cNvPr>
          <p:cNvCxnSpPr>
            <a:cxnSpLocks/>
          </p:cNvCxnSpPr>
          <p:nvPr/>
        </p:nvCxnSpPr>
        <p:spPr>
          <a:xfrm>
            <a:off x="10395406" y="4426667"/>
            <a:ext cx="0" cy="243133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3">
            <a:extLst>
              <a:ext uri="{FF2B5EF4-FFF2-40B4-BE49-F238E27FC236}">
                <a16:creationId xmlns:a16="http://schemas.microsoft.com/office/drawing/2014/main" xmlns="" id="{ADD13721-56B1-46A5-60B9-6A2D67847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111" y="2945857"/>
            <a:ext cx="2679825" cy="11695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getTokenFromList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getListIndex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changeTokenListIndex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index)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previousTokenListIndex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975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C036FE-E0BA-0693-2425-92DEEE63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30" y="119818"/>
            <a:ext cx="10058400" cy="829266"/>
          </a:xfrm>
        </p:spPr>
        <p:txBody>
          <a:bodyPr/>
          <a:lstStyle/>
          <a:p>
            <a:r>
              <a:rPr lang="en-US" dirty="0" err="1"/>
              <a:t>Výrazy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EBEC67-21B1-751A-D373-39E7E5D33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985" y="1038538"/>
            <a:ext cx="10827757" cy="510370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Kontrola postupnosti </a:t>
            </a:r>
            <a:r>
              <a:rPr lang="sk-SK" dirty="0" err="1" smtClean="0"/>
              <a:t>tokenov</a:t>
            </a:r>
            <a:r>
              <a:rPr lang="sk-SK" dirty="0" smtClean="0"/>
              <a:t> vo výraze kontroluje osobitný modul </a:t>
            </a:r>
            <a:r>
              <a:rPr lang="sk-SK" dirty="0" err="1" smtClean="0"/>
              <a:t>expr</a:t>
            </a:r>
            <a:r>
              <a:rPr lang="sk-SK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Funkcia </a:t>
            </a:r>
            <a:r>
              <a:rPr lang="sk-SK" dirty="0" err="1" smtClean="0"/>
              <a:t>expression</a:t>
            </a:r>
            <a:r>
              <a:rPr lang="sk-SK" dirty="0" smtClean="0"/>
              <a:t>() spúšťa celý proces kontroly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Zásobník pre ukladanie spracovaných </a:t>
            </a:r>
            <a:r>
              <a:rPr lang="sk-SK" dirty="0" err="1" smtClean="0"/>
              <a:t>tokenov</a:t>
            </a:r>
            <a:endParaRPr lang="sk-SK" dirty="0" smtClean="0"/>
          </a:p>
          <a:p>
            <a:r>
              <a:rPr lang="sk-SK" sz="1600" dirty="0" err="1">
                <a:solidFill>
                  <a:schemeClr val="tx1"/>
                </a:solidFill>
              </a:rPr>
              <a:t>typedef</a:t>
            </a:r>
            <a:r>
              <a:rPr lang="sk-SK" sz="1600" dirty="0">
                <a:solidFill>
                  <a:schemeClr val="tx1"/>
                </a:solidFill>
              </a:rPr>
              <a:t> </a:t>
            </a:r>
            <a:r>
              <a:rPr lang="sk-SK" sz="1600" dirty="0" err="1">
                <a:solidFill>
                  <a:srgbClr val="D38C50"/>
                </a:solidFill>
              </a:rPr>
              <a:t>struct</a:t>
            </a:r>
            <a:r>
              <a:rPr lang="sk-SK" sz="1600" dirty="0">
                <a:solidFill>
                  <a:srgbClr val="D38C50"/>
                </a:solidFill>
              </a:rPr>
              <a:t> </a:t>
            </a:r>
            <a:r>
              <a:rPr lang="sk-SK" sz="1600" dirty="0" err="1">
                <a:solidFill>
                  <a:srgbClr val="D38C50"/>
                </a:solidFill>
              </a:rPr>
              <a:t>stack_item</a:t>
            </a:r>
            <a:r>
              <a:rPr lang="sk-SK" sz="1600" dirty="0">
                <a:solidFill>
                  <a:schemeClr val="tx1"/>
                </a:solidFill>
              </a:rPr>
              <a:t>{</a:t>
            </a:r>
          </a:p>
          <a:p>
            <a:r>
              <a:rPr lang="sk-SK" sz="1600" dirty="0">
                <a:solidFill>
                  <a:schemeClr val="tx1"/>
                </a:solidFill>
              </a:rPr>
              <a:t>    </a:t>
            </a:r>
            <a:r>
              <a:rPr lang="sk-SK" sz="1600" dirty="0" err="1">
                <a:solidFill>
                  <a:schemeClr val="tx1"/>
                </a:solidFill>
              </a:rPr>
              <a:t>Token</a:t>
            </a:r>
            <a:r>
              <a:rPr lang="sk-SK" sz="1600" dirty="0">
                <a:solidFill>
                  <a:schemeClr val="tx1"/>
                </a:solidFill>
              </a:rPr>
              <a:t> </a:t>
            </a:r>
            <a:r>
              <a:rPr lang="sk-SK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token</a:t>
            </a:r>
            <a:r>
              <a:rPr lang="sk-SK" sz="1600" dirty="0">
                <a:solidFill>
                  <a:schemeClr val="tx1"/>
                </a:solidFill>
              </a:rPr>
              <a:t>;</a:t>
            </a:r>
          </a:p>
          <a:p>
            <a:r>
              <a:rPr lang="sk-SK" sz="1600" dirty="0">
                <a:solidFill>
                  <a:schemeClr val="tx1"/>
                </a:solidFill>
              </a:rPr>
              <a:t>    </a:t>
            </a:r>
            <a:r>
              <a:rPr lang="sk-SK" sz="1600" dirty="0" err="1">
                <a:solidFill>
                  <a:schemeClr val="tx1"/>
                </a:solidFill>
              </a:rPr>
              <a:t>expr_symb</a:t>
            </a:r>
            <a:r>
              <a:rPr lang="sk-SK" sz="1600" dirty="0">
                <a:solidFill>
                  <a:schemeClr val="tx1"/>
                </a:solidFill>
              </a:rPr>
              <a:t> </a:t>
            </a:r>
            <a:r>
              <a:rPr lang="sk-SK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symbol</a:t>
            </a:r>
            <a:r>
              <a:rPr lang="sk-SK" sz="1600" dirty="0">
                <a:solidFill>
                  <a:schemeClr val="tx1"/>
                </a:solidFill>
              </a:rPr>
              <a:t>;</a:t>
            </a:r>
          </a:p>
          <a:p>
            <a:r>
              <a:rPr lang="sk-SK" sz="1600" dirty="0">
                <a:solidFill>
                  <a:schemeClr val="tx1"/>
                </a:solidFill>
              </a:rPr>
              <a:t>    </a:t>
            </a:r>
            <a:r>
              <a:rPr lang="sk-SK" sz="1600" dirty="0" err="1">
                <a:solidFill>
                  <a:schemeClr val="tx1"/>
                </a:solidFill>
              </a:rPr>
              <a:t>struct</a:t>
            </a:r>
            <a:r>
              <a:rPr lang="sk-SK" sz="1600" dirty="0">
                <a:solidFill>
                  <a:schemeClr val="tx1"/>
                </a:solidFill>
              </a:rPr>
              <a:t> </a:t>
            </a:r>
            <a:r>
              <a:rPr lang="sk-SK" sz="1600" dirty="0" err="1">
                <a:solidFill>
                  <a:schemeClr val="tx1"/>
                </a:solidFill>
              </a:rPr>
              <a:t>stack_item</a:t>
            </a:r>
            <a:r>
              <a:rPr lang="sk-SK" sz="1600" dirty="0">
                <a:solidFill>
                  <a:schemeClr val="tx1"/>
                </a:solidFill>
              </a:rPr>
              <a:t> </a:t>
            </a:r>
            <a:r>
              <a:rPr lang="sk-SK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</a:t>
            </a:r>
            <a:r>
              <a:rPr lang="sk-SK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next</a:t>
            </a:r>
            <a:r>
              <a:rPr lang="sk-SK" sz="1600" dirty="0">
                <a:solidFill>
                  <a:schemeClr val="tx1"/>
                </a:solidFill>
              </a:rPr>
              <a:t>;</a:t>
            </a:r>
          </a:p>
          <a:p>
            <a:r>
              <a:rPr lang="sk-SK" sz="1600" dirty="0">
                <a:solidFill>
                  <a:schemeClr val="tx1"/>
                </a:solidFill>
              </a:rPr>
              <a:t>} </a:t>
            </a:r>
            <a:r>
              <a:rPr lang="sk-SK" sz="1600" dirty="0" err="1">
                <a:solidFill>
                  <a:schemeClr val="tx1"/>
                </a:solidFill>
              </a:rPr>
              <a:t>stack_item_t</a:t>
            </a:r>
            <a:r>
              <a:rPr lang="sk-SK" sz="1600" dirty="0">
                <a:solidFill>
                  <a:schemeClr val="tx1"/>
                </a:solidFill>
              </a:rPr>
              <a:t>;</a:t>
            </a:r>
          </a:p>
          <a:p>
            <a:r>
              <a:rPr lang="sk-SK" sz="1600" dirty="0">
                <a:solidFill>
                  <a:schemeClr val="tx1"/>
                </a:solidFill>
              </a:rPr>
              <a:t/>
            </a:r>
            <a:br>
              <a:rPr lang="sk-SK" sz="1600" dirty="0">
                <a:solidFill>
                  <a:schemeClr val="tx1"/>
                </a:solidFill>
              </a:rPr>
            </a:br>
            <a:r>
              <a:rPr lang="sk-SK" sz="1600" dirty="0" err="1">
                <a:solidFill>
                  <a:schemeClr val="tx1"/>
                </a:solidFill>
              </a:rPr>
              <a:t>struct</a:t>
            </a:r>
            <a:r>
              <a:rPr lang="sk-SK" sz="1600" dirty="0">
                <a:solidFill>
                  <a:schemeClr val="tx1"/>
                </a:solidFill>
              </a:rPr>
              <a:t> </a:t>
            </a:r>
            <a:r>
              <a:rPr lang="sk-SK" sz="1600" dirty="0" err="1">
                <a:solidFill>
                  <a:srgbClr val="D38C50"/>
                </a:solidFill>
              </a:rPr>
              <a:t>stack_t</a:t>
            </a:r>
            <a:r>
              <a:rPr lang="sk-SK" sz="1600" dirty="0">
                <a:solidFill>
                  <a:schemeClr val="tx1"/>
                </a:solidFill>
              </a:rPr>
              <a:t> {</a:t>
            </a:r>
          </a:p>
          <a:p>
            <a:r>
              <a:rPr lang="sk-SK" sz="1600" dirty="0">
                <a:solidFill>
                  <a:schemeClr val="tx1"/>
                </a:solidFill>
              </a:rPr>
              <a:t>    </a:t>
            </a:r>
            <a:r>
              <a:rPr lang="sk-SK" sz="1600" dirty="0" err="1">
                <a:solidFill>
                  <a:schemeClr val="tx1"/>
                </a:solidFill>
              </a:rPr>
              <a:t>stack_item_t</a:t>
            </a:r>
            <a:r>
              <a:rPr lang="sk-SK" sz="1600" dirty="0">
                <a:solidFill>
                  <a:schemeClr val="tx1"/>
                </a:solidFill>
              </a:rPr>
              <a:t> </a:t>
            </a:r>
            <a:r>
              <a:rPr lang="sk-SK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</a:t>
            </a:r>
            <a:r>
              <a:rPr lang="sk-SK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head</a:t>
            </a:r>
            <a:r>
              <a:rPr lang="sk-SK" sz="1600" dirty="0">
                <a:solidFill>
                  <a:schemeClr val="tx1"/>
                </a:solidFill>
              </a:rPr>
              <a:t>;</a:t>
            </a:r>
          </a:p>
          <a:p>
            <a:r>
              <a:rPr lang="sk-SK" sz="1600" dirty="0">
                <a:solidFill>
                  <a:schemeClr val="tx1"/>
                </a:solidFill>
              </a:rPr>
              <a:t>    </a:t>
            </a:r>
            <a:r>
              <a:rPr lang="sk-SK" sz="1600" dirty="0" err="1">
                <a:solidFill>
                  <a:schemeClr val="tx1"/>
                </a:solidFill>
              </a:rPr>
              <a:t>size_t</a:t>
            </a:r>
            <a:r>
              <a:rPr lang="sk-SK" sz="1600" dirty="0">
                <a:solidFill>
                  <a:schemeClr val="tx1"/>
                </a:solidFill>
              </a:rPr>
              <a:t> </a:t>
            </a:r>
            <a:r>
              <a:rPr lang="sk-SK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stack_size</a:t>
            </a:r>
            <a:r>
              <a:rPr lang="sk-SK" sz="1600" dirty="0">
                <a:solidFill>
                  <a:schemeClr val="tx1"/>
                </a:solidFill>
              </a:rPr>
              <a:t>;</a:t>
            </a:r>
          </a:p>
          <a:p>
            <a:r>
              <a:rPr lang="sk-SK" sz="1600" dirty="0">
                <a:solidFill>
                  <a:schemeClr val="tx1"/>
                </a:solidFill>
              </a:rPr>
              <a:t>};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941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E21040-7B6B-FDC1-FEA3-92A9394E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956183" cy="1450757"/>
          </a:xfrm>
        </p:spPr>
        <p:txBody>
          <a:bodyPr/>
          <a:lstStyle/>
          <a:p>
            <a:r>
              <a:rPr lang="en-US" dirty="0" err="1"/>
              <a:t>Vytvorenie</a:t>
            </a:r>
            <a:r>
              <a:rPr lang="en-US" dirty="0"/>
              <a:t> </a:t>
            </a:r>
            <a:r>
              <a:rPr lang="en-US" dirty="0" err="1"/>
              <a:t>elementov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A6C9FE-2961-A1CC-41E8-91623E2D3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95618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Vytvaráme</a:t>
            </a:r>
            <a:r>
              <a:rPr lang="en-US" dirty="0"/>
              <a:t> </a:t>
            </a:r>
            <a:r>
              <a:rPr lang="en-US" dirty="0" err="1"/>
              <a:t>elementy</a:t>
            </a:r>
            <a:r>
              <a:rPr lang="en-US" dirty="0"/>
              <a:t> </a:t>
            </a:r>
            <a:r>
              <a:rPr lang="en-US" dirty="0" err="1"/>
              <a:t>pomocou</a:t>
            </a:r>
            <a:r>
              <a:rPr lang="en-US" dirty="0"/>
              <a:t> </a:t>
            </a:r>
            <a:r>
              <a:rPr lang="en-US" dirty="0" err="1"/>
              <a:t>funkcií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Štruktúra</a:t>
            </a:r>
            <a:r>
              <a:rPr lang="en-US" dirty="0"/>
              <a:t> </a:t>
            </a:r>
            <a:r>
              <a:rPr lang="en-US" dirty="0" err="1"/>
              <a:t>elementu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06A22AB0-017B-AB7A-BB15-AE016D6B1607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0395406" y="0"/>
            <a:ext cx="0" cy="242543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B00BF04B-39A6-B2DC-1C67-BC7D9940876C}"/>
              </a:ext>
            </a:extLst>
          </p:cNvPr>
          <p:cNvSpPr/>
          <p:nvPr/>
        </p:nvSpPr>
        <p:spPr>
          <a:xfrm>
            <a:off x="9213012" y="2425430"/>
            <a:ext cx="2364788" cy="1680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VYTVORENIE ELEMENTOV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57ADB25A-6683-E90F-0F66-16E933837C48}"/>
              </a:ext>
            </a:extLst>
          </p:cNvPr>
          <p:cNvCxnSpPr>
            <a:cxnSpLocks/>
          </p:cNvCxnSpPr>
          <p:nvPr/>
        </p:nvCxnSpPr>
        <p:spPr>
          <a:xfrm>
            <a:off x="11577800" y="3265802"/>
            <a:ext cx="6142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CD485443-55A2-7B47-3F02-29792DDB8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272" y="2205813"/>
            <a:ext cx="3023857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sem_func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sem_return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bool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in_fce</a:t>
            </a:r>
            <a:r>
              <a:rPr lang="en-US" altLang="en-US" sz="1400" dirty="0"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sem_if_while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bool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in_fce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sem_else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sem_var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bool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in_fce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sem_identif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0A514573-5007-73C6-0E77-308A84067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380" y="3945121"/>
            <a:ext cx="1520981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typedef struct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argList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*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argslist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ret_type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expr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bool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nullRet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 element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5D0ED91C-C8DF-85C5-1B1E-2354185CF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9908" y="3945121"/>
            <a:ext cx="1557196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typedef struct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argList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*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len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argList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6F690265-0DF5-ABFA-F2EF-7F4304C35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122" y="3945121"/>
            <a:ext cx="1403283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typedef struct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arg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300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4969AA-B4A2-5E53-CFB6-920CB9C6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658" y="286603"/>
            <a:ext cx="7996022" cy="1450757"/>
          </a:xfrm>
        </p:spPr>
        <p:txBody>
          <a:bodyPr/>
          <a:lstStyle/>
          <a:p>
            <a:r>
              <a:rPr lang="en-US" dirty="0" err="1"/>
              <a:t>Vkladanie</a:t>
            </a:r>
            <a:r>
              <a:rPr lang="en-US" dirty="0"/>
              <a:t> do TRP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4581DF-EB3B-6A12-91AB-A1E43297C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9658" y="1845734"/>
            <a:ext cx="799602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Vkladáme</a:t>
            </a:r>
            <a:r>
              <a:rPr lang="en-US" dirty="0"/>
              <a:t> </a:t>
            </a:r>
            <a:r>
              <a:rPr lang="en-US" dirty="0" err="1"/>
              <a:t>elementy</a:t>
            </a:r>
            <a:r>
              <a:rPr lang="en-US" dirty="0"/>
              <a:t> v </a:t>
            </a:r>
            <a:r>
              <a:rPr lang="en-US" dirty="0" err="1"/>
              <a:t>poradí</a:t>
            </a:r>
            <a:r>
              <a:rPr lang="en-US" dirty="0"/>
              <a:t> do </a:t>
            </a:r>
            <a:r>
              <a:rPr lang="en-US" dirty="0" err="1"/>
              <a:t>tabuľky</a:t>
            </a:r>
            <a:r>
              <a:rPr lang="en-US" dirty="0"/>
              <a:t> </a:t>
            </a:r>
            <a:r>
              <a:rPr lang="en-US" dirty="0" err="1"/>
              <a:t>rozptýlených</a:t>
            </a:r>
            <a:r>
              <a:rPr lang="en-US" dirty="0"/>
              <a:t> </a:t>
            </a:r>
            <a:r>
              <a:rPr lang="en-US" dirty="0" err="1"/>
              <a:t>prvkov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Vložíme</a:t>
            </a:r>
            <a:r>
              <a:rPr lang="en-US" dirty="0"/>
              <a:t> </a:t>
            </a:r>
            <a:r>
              <a:rPr lang="en-US" dirty="0" err="1"/>
              <a:t>predrobené</a:t>
            </a:r>
            <a:r>
              <a:rPr lang="en-US" dirty="0"/>
              <a:t> </a:t>
            </a:r>
            <a:r>
              <a:rPr lang="en-US" dirty="0" err="1"/>
              <a:t>vstavané</a:t>
            </a:r>
            <a:r>
              <a:rPr lang="en-US" dirty="0"/>
              <a:t> </a:t>
            </a:r>
            <a:r>
              <a:rPr lang="en-US" dirty="0" err="1"/>
              <a:t>funkcie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D87F243F-F39B-AF2D-A320-5415C01BBABA}"/>
              </a:ext>
            </a:extLst>
          </p:cNvPr>
          <p:cNvCxnSpPr>
            <a:cxnSpLocks/>
          </p:cNvCxnSpPr>
          <p:nvPr/>
        </p:nvCxnSpPr>
        <p:spPr>
          <a:xfrm>
            <a:off x="0" y="3265802"/>
            <a:ext cx="55209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AE20852-F46F-86B9-DEA7-1FED905130B2}"/>
              </a:ext>
            </a:extLst>
          </p:cNvPr>
          <p:cNvSpPr/>
          <p:nvPr/>
        </p:nvSpPr>
        <p:spPr>
          <a:xfrm>
            <a:off x="552091" y="2425430"/>
            <a:ext cx="2364788" cy="1680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VKLADANIE DO TABUĽKY ROZPTÝLENÝCH PRVKOV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0FB16E30-E0FC-CB58-3A3D-CC5A1CF2A8C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734485" y="4106174"/>
            <a:ext cx="0" cy="275182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EF2D3D1E-800F-DA8A-7081-DBD64A37D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621" y="2707267"/>
            <a:ext cx="2364788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typedef struct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ht_item_t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3239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C88135-4E2C-2B3D-5800-C6137FC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378" y="286603"/>
            <a:ext cx="8213302" cy="1450757"/>
          </a:xfrm>
        </p:spPr>
        <p:txBody>
          <a:bodyPr/>
          <a:lstStyle/>
          <a:p>
            <a:r>
              <a:rPr lang="en-US" dirty="0" err="1"/>
              <a:t>Sémantická</a:t>
            </a:r>
            <a:r>
              <a:rPr lang="en-US" dirty="0"/>
              <a:t> </a:t>
            </a:r>
            <a:r>
              <a:rPr lang="en-US" dirty="0" err="1"/>
              <a:t>analýza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F10E60-1972-8373-0966-0C63323D8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378" y="1845734"/>
            <a:ext cx="821330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Z TRP </a:t>
            </a:r>
            <a:r>
              <a:rPr lang="en-US" dirty="0" err="1"/>
              <a:t>berieme</a:t>
            </a:r>
            <a:r>
              <a:rPr lang="en-US" dirty="0"/>
              <a:t> element a </a:t>
            </a:r>
            <a:r>
              <a:rPr lang="en-US" dirty="0" err="1"/>
              <a:t>robíme</a:t>
            </a:r>
            <a:r>
              <a:rPr lang="en-US" dirty="0"/>
              <a:t> </a:t>
            </a:r>
            <a:r>
              <a:rPr lang="en-US" dirty="0" err="1"/>
              <a:t>sémantikcú</a:t>
            </a:r>
            <a:r>
              <a:rPr lang="en-US" dirty="0"/>
              <a:t> </a:t>
            </a:r>
            <a:r>
              <a:rPr lang="en-US" dirty="0" err="1"/>
              <a:t>analýzu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každú</a:t>
            </a:r>
            <a:r>
              <a:rPr lang="en-US" dirty="0"/>
              <a:t>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časť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 </a:t>
            </a:r>
            <a:r>
              <a:rPr lang="en-US" dirty="0" err="1"/>
              <a:t>prípade</a:t>
            </a:r>
            <a:r>
              <a:rPr lang="en-US" dirty="0"/>
              <a:t> </a:t>
            </a:r>
            <a:r>
              <a:rPr lang="en-US" dirty="0" err="1"/>
              <a:t>potreby</a:t>
            </a:r>
            <a:r>
              <a:rPr lang="en-US" dirty="0"/>
              <a:t> </a:t>
            </a:r>
            <a:r>
              <a:rPr lang="en-US" dirty="0" err="1"/>
              <a:t>používame</a:t>
            </a:r>
            <a:r>
              <a:rPr lang="en-US" dirty="0"/>
              <a:t> </a:t>
            </a:r>
            <a:r>
              <a:rPr lang="en-US" dirty="0" err="1"/>
              <a:t>pomocné</a:t>
            </a:r>
            <a:r>
              <a:rPr lang="en-US" dirty="0"/>
              <a:t> </a:t>
            </a:r>
            <a:r>
              <a:rPr lang="en-US" dirty="0" err="1"/>
              <a:t>funkcie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DAB6F210-A74D-FCA9-9374-05BFF4295FA5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734485" y="0"/>
            <a:ext cx="0" cy="215808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xmlns="" id="{9035F389-FBCA-7C3F-9485-4800DDBD67C4}"/>
              </a:ext>
            </a:extLst>
          </p:cNvPr>
          <p:cNvSpPr/>
          <p:nvPr/>
        </p:nvSpPr>
        <p:spPr>
          <a:xfrm>
            <a:off x="582859" y="2158086"/>
            <a:ext cx="2303252" cy="1948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SÉMANTICKÁ ANALÝZA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2ADD085C-2AD1-3647-0FEE-04A6798A8758}"/>
              </a:ext>
            </a:extLst>
          </p:cNvPr>
          <p:cNvCxnSpPr>
            <a:cxnSpLocks/>
          </p:cNvCxnSpPr>
          <p:nvPr/>
        </p:nvCxnSpPr>
        <p:spPr>
          <a:xfrm>
            <a:off x="1734485" y="4106174"/>
            <a:ext cx="0" cy="275182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">
            <a:extLst>
              <a:ext uri="{FF2B5EF4-FFF2-40B4-BE49-F238E27FC236}">
                <a16:creationId xmlns:a16="http://schemas.microsoft.com/office/drawing/2014/main" xmlns="" id="{5CC5A937-B23E-29C5-0B29-79267BA6F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070" y="2224379"/>
            <a:ext cx="5450185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check_var_calls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 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key)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check_args_name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(element e)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semControl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key)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check_sem_return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(element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func_e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ret_e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check_global_return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(element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ret_e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check_defined_functions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progdata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char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* name)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see_call_defined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 call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key)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see_call_arguments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func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 call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key)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xmlns="" id="{63B2997A-7302-ACCD-CD74-1FE854ABC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070" y="4554567"/>
            <a:ext cx="493414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get_variable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element* 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 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key)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064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</TotalTime>
  <Words>358</Words>
  <Application>Microsoft Office PowerPoint</Application>
  <PresentationFormat>Vlastná</PresentationFormat>
  <Paragraphs>101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Retrospect</vt:lpstr>
      <vt:lpstr>IFJ PROJEKT - VARIANTA TRP</vt:lpstr>
      <vt:lpstr>Zoznam tokenov</vt:lpstr>
      <vt:lpstr>Lexikálna analýza</vt:lpstr>
      <vt:lpstr>Zoznam tokenov</vt:lpstr>
      <vt:lpstr>Syntaktická analýza</vt:lpstr>
      <vt:lpstr>Výrazy</vt:lpstr>
      <vt:lpstr>Vytvorenie elementov</vt:lpstr>
      <vt:lpstr>Vkladanie do TRP</vt:lpstr>
      <vt:lpstr>Sémantická analýza</vt:lpstr>
      <vt:lpstr>Výrazy – sémantická analýza</vt:lpstr>
      <vt:lpstr>Generátor kódu</vt:lpstr>
      <vt:lpstr>Prezentácia programu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IFJ PROJEKT - VARIANTA TRP</dc:title>
  <dc:creator>Harman Richard (230969)</dc:creator>
  <cp:lastModifiedBy>Terka</cp:lastModifiedBy>
  <cp:revision>51</cp:revision>
  <dcterms:created xsi:type="dcterms:W3CDTF">2022-12-10T12:33:09Z</dcterms:created>
  <dcterms:modified xsi:type="dcterms:W3CDTF">2022-12-11T17:01:33Z</dcterms:modified>
</cp:coreProperties>
</file>