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1" r:id="rId9"/>
    <p:sldId id="264" r:id="rId10"/>
    <p:sldId id="262" r:id="rId11"/>
    <p:sldId id="267" r:id="rId12"/>
    <p:sldId id="268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FF9900"/>
    <a:srgbClr val="D38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4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1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5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2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4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8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0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6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6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2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9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1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128E-BA6E-32DA-217F-AE66931F6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IFJ PROJEKT - VARIANTA TRP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1C371-65F9-AEF7-477F-9BEED4C35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Tím</a:t>
            </a:r>
            <a:r>
              <a:rPr lang="en-US" dirty="0"/>
              <a:t> xharma05</a:t>
            </a:r>
          </a:p>
          <a:p>
            <a:r>
              <a:rPr lang="en-US" dirty="0" err="1"/>
              <a:t>Jasmína</a:t>
            </a:r>
            <a:r>
              <a:rPr lang="en-US" dirty="0"/>
              <a:t> </a:t>
            </a:r>
            <a:r>
              <a:rPr lang="en-US" dirty="0" err="1"/>
              <a:t>cs</a:t>
            </a:r>
            <a:r>
              <a:rPr lang="sk-SK" dirty="0"/>
              <a:t>A</a:t>
            </a:r>
            <a:r>
              <a:rPr lang="en-US" dirty="0" err="1"/>
              <a:t>lová</a:t>
            </a:r>
            <a:r>
              <a:rPr lang="en-US" dirty="0"/>
              <a:t>, </a:t>
            </a:r>
            <a:r>
              <a:rPr lang="en-US" dirty="0" err="1"/>
              <a:t>Terézia</a:t>
            </a:r>
            <a:r>
              <a:rPr lang="en-US" dirty="0"/>
              <a:t> </a:t>
            </a:r>
            <a:r>
              <a:rPr lang="en-US" dirty="0" err="1"/>
              <a:t>hundákova</a:t>
            </a:r>
            <a:r>
              <a:rPr lang="en-US" dirty="0"/>
              <a:t>,</a:t>
            </a:r>
          </a:p>
          <a:p>
            <a:r>
              <a:rPr lang="en-US" dirty="0"/>
              <a:t>Richard </a:t>
            </a:r>
            <a:r>
              <a:rPr lang="en-US" dirty="0" err="1"/>
              <a:t>harman</a:t>
            </a:r>
            <a:r>
              <a:rPr lang="en-US" dirty="0"/>
              <a:t>, </a:t>
            </a:r>
            <a:r>
              <a:rPr lang="en-US" dirty="0" err="1"/>
              <a:t>marek</a:t>
            </a:r>
            <a:r>
              <a:rPr lang="en-US" dirty="0"/>
              <a:t> </a:t>
            </a:r>
            <a:r>
              <a:rPr lang="en-US" dirty="0" err="1"/>
              <a:t>špirka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75EBE64-B7D9-7268-7CF1-19EAA72B9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1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8135-4E2C-2B3D-5800-C6137FC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378" y="286603"/>
            <a:ext cx="8213302" cy="1450757"/>
          </a:xfrm>
        </p:spPr>
        <p:txBody>
          <a:bodyPr/>
          <a:lstStyle/>
          <a:p>
            <a:r>
              <a:rPr lang="en-US" dirty="0" err="1"/>
              <a:t>Sémantická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0E60-1972-8373-0966-0C63323D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378" y="1845734"/>
            <a:ext cx="821330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Z TRP </a:t>
            </a:r>
            <a:r>
              <a:rPr lang="en-US" dirty="0" err="1"/>
              <a:t>berieme</a:t>
            </a:r>
            <a:r>
              <a:rPr lang="en-US" dirty="0"/>
              <a:t> element a </a:t>
            </a:r>
            <a:r>
              <a:rPr lang="en-US" dirty="0" err="1"/>
              <a:t>robíme</a:t>
            </a:r>
            <a:r>
              <a:rPr lang="en-US" dirty="0"/>
              <a:t> </a:t>
            </a:r>
            <a:r>
              <a:rPr lang="en-US" dirty="0" err="1"/>
              <a:t>sémantikcú</a:t>
            </a:r>
            <a:r>
              <a:rPr lang="en-US" dirty="0"/>
              <a:t> </a:t>
            </a:r>
            <a:r>
              <a:rPr lang="en-US" dirty="0" err="1"/>
              <a:t>analýzu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každú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časť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 </a:t>
            </a:r>
            <a:r>
              <a:rPr lang="en-US" dirty="0" err="1"/>
              <a:t>prípade</a:t>
            </a:r>
            <a:r>
              <a:rPr lang="en-US" dirty="0"/>
              <a:t> </a:t>
            </a:r>
            <a:r>
              <a:rPr lang="en-US" dirty="0" err="1"/>
              <a:t>potreby</a:t>
            </a:r>
            <a:r>
              <a:rPr lang="en-US" dirty="0"/>
              <a:t> </a:t>
            </a:r>
            <a:r>
              <a:rPr lang="en-US" dirty="0" err="1"/>
              <a:t>používame</a:t>
            </a:r>
            <a:r>
              <a:rPr lang="en-US" dirty="0"/>
              <a:t> </a:t>
            </a:r>
            <a:r>
              <a:rPr lang="en-US" dirty="0" err="1"/>
              <a:t>pomocné</a:t>
            </a:r>
            <a:r>
              <a:rPr lang="en-US" dirty="0"/>
              <a:t> </a:t>
            </a:r>
            <a:r>
              <a:rPr lang="en-US" dirty="0" err="1"/>
              <a:t>funkcie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B6F210-A74D-FCA9-9374-05BFF4295FA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34485" y="0"/>
            <a:ext cx="0" cy="21580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035F389-FBCA-7C3F-9485-4800DDBD67C4}"/>
              </a:ext>
            </a:extLst>
          </p:cNvPr>
          <p:cNvSpPr/>
          <p:nvPr/>
        </p:nvSpPr>
        <p:spPr>
          <a:xfrm>
            <a:off x="582859" y="2158086"/>
            <a:ext cx="2303252" cy="1948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SÉMANTICKÁ ANALÝZA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DD085C-2AD1-3647-0FEE-04A6798A8758}"/>
              </a:ext>
            </a:extLst>
          </p:cNvPr>
          <p:cNvCxnSpPr>
            <a:cxnSpLocks/>
          </p:cNvCxnSpPr>
          <p:nvPr/>
        </p:nvCxnSpPr>
        <p:spPr>
          <a:xfrm>
            <a:off x="1734485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id="{5CC5A937-B23E-29C5-0B29-79267BA6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70" y="2224379"/>
            <a:ext cx="5450185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check_var_calls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check_args_name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semControl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check_sem_return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check_global_return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check_defined_functions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progdata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 name)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see_call_defined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see_call_arguments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3B2997A-7302-ACCD-CD74-1FE854AB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70" y="4554567"/>
            <a:ext cx="493414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get_variable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element* 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 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6E03C95-4B15-1E89-A712-4006866B5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6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Výrazy –</a:t>
            </a:r>
            <a:r>
              <a:rPr lang="en-US" dirty="0"/>
              <a:t> </a:t>
            </a:r>
            <a:r>
              <a:rPr lang="en-US" dirty="0" err="1"/>
              <a:t>sémantická</a:t>
            </a:r>
            <a:r>
              <a:rPr lang="en-US" dirty="0"/>
              <a:t> </a:t>
            </a:r>
            <a:r>
              <a:rPr lang="en-US" dirty="0" err="1"/>
              <a:t>časť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2056" y="1826816"/>
            <a:ext cx="9503453" cy="27325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Sémantická kontrola výrazov </a:t>
            </a:r>
            <a:r>
              <a:rPr lang="sk-SK" dirty="0" err="1"/>
              <a:t>priebieha</a:t>
            </a:r>
            <a:r>
              <a:rPr lang="sk-SK" dirty="0"/>
              <a:t> v </a:t>
            </a:r>
            <a:r>
              <a:rPr lang="sk-SK" i="1" dirty="0" err="1"/>
              <a:t>expr</a:t>
            </a:r>
            <a:r>
              <a:rPr lang="en-US" i="1" dirty="0"/>
              <a:t>.c</a:t>
            </a:r>
            <a:endParaRPr lang="sk-SK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Používané</a:t>
            </a:r>
            <a:r>
              <a:rPr lang="en-US" dirty="0"/>
              <a:t> </a:t>
            </a:r>
            <a:r>
              <a:rPr lang="en-US" dirty="0" err="1"/>
              <a:t>funkciami</a:t>
            </a:r>
            <a:r>
              <a:rPr lang="sk-SK" dirty="0"/>
              <a:t>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500" dirty="0"/>
              <a:t> </a:t>
            </a:r>
            <a:r>
              <a:rPr lang="sk-SK" sz="1500" dirty="0"/>
              <a:t>Token </a:t>
            </a:r>
            <a:r>
              <a:rPr lang="sk-SK" sz="1500" dirty="0" err="1">
                <a:solidFill>
                  <a:srgbClr val="E4002B"/>
                </a:solidFill>
              </a:rPr>
              <a:t>exp_sem_var</a:t>
            </a:r>
            <a:r>
              <a:rPr lang="sk-SK" sz="1500" dirty="0"/>
              <a:t>(element *e, </a:t>
            </a:r>
            <a:r>
              <a:rPr lang="sk-SK" sz="1500" dirty="0" err="1"/>
              <a:t>bool</a:t>
            </a:r>
            <a:r>
              <a:rPr lang="sk-SK" sz="1500" dirty="0"/>
              <a:t> </a:t>
            </a:r>
            <a:r>
              <a:rPr lang="sk-SK" sz="1500" dirty="0" err="1"/>
              <a:t>in_func</a:t>
            </a:r>
            <a:r>
              <a:rPr lang="sk-SK" sz="1500" dirty="0"/>
              <a:t>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500" dirty="0"/>
              <a:t> </a:t>
            </a:r>
            <a:r>
              <a:rPr lang="sk-SK" sz="1500" dirty="0"/>
              <a:t>Token </a:t>
            </a:r>
            <a:r>
              <a:rPr lang="sk-SK" sz="1500" dirty="0" err="1">
                <a:solidFill>
                  <a:srgbClr val="E4002B"/>
                </a:solidFill>
              </a:rPr>
              <a:t>exp_sem_return</a:t>
            </a:r>
            <a:r>
              <a:rPr lang="sk-SK" sz="1500" dirty="0"/>
              <a:t>(element *e, </a:t>
            </a:r>
            <a:r>
              <a:rPr lang="sk-SK" sz="1500" dirty="0" err="1"/>
              <a:t>bool</a:t>
            </a:r>
            <a:r>
              <a:rPr lang="sk-SK" sz="1500" dirty="0"/>
              <a:t> </a:t>
            </a:r>
            <a:r>
              <a:rPr lang="sk-SK" sz="1500" dirty="0" err="1"/>
              <a:t>in_func</a:t>
            </a:r>
            <a:r>
              <a:rPr lang="sk-SK" sz="1500" dirty="0"/>
              <a:t>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500" dirty="0"/>
              <a:t> </a:t>
            </a:r>
            <a:r>
              <a:rPr lang="sk-SK" sz="1500" dirty="0"/>
              <a:t>Token </a:t>
            </a:r>
            <a:r>
              <a:rPr lang="sk-SK" sz="1500" dirty="0" err="1">
                <a:solidFill>
                  <a:srgbClr val="E4002B"/>
                </a:solidFill>
              </a:rPr>
              <a:t>exp_sem_ifwhile</a:t>
            </a:r>
            <a:r>
              <a:rPr lang="sk-SK" sz="1500" dirty="0"/>
              <a:t>(element *e, </a:t>
            </a:r>
            <a:r>
              <a:rPr lang="sk-SK" sz="1500" dirty="0" err="1"/>
              <a:t>bool</a:t>
            </a:r>
            <a:r>
              <a:rPr lang="sk-SK" sz="1500" dirty="0"/>
              <a:t> </a:t>
            </a:r>
            <a:r>
              <a:rPr lang="sk-SK" sz="1500" dirty="0" err="1"/>
              <a:t>in_func</a:t>
            </a:r>
            <a:r>
              <a:rPr lang="sk-SK" sz="1500" dirty="0"/>
              <a:t>); 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Vracajú token obsahujúci výsledný typ výrazu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Na uloženie </a:t>
            </a:r>
            <a:r>
              <a:rPr lang="en-US" dirty="0" err="1"/>
              <a:t>aktívnych</a:t>
            </a:r>
            <a:r>
              <a:rPr lang="sk-SK" dirty="0"/>
              <a:t> premenných a funkcií je </a:t>
            </a:r>
            <a:r>
              <a:rPr lang="sk-SK" dirty="0" err="1"/>
              <a:t>implemetovaný</a:t>
            </a:r>
            <a:r>
              <a:rPr lang="sk-SK" dirty="0"/>
              <a:t> </a:t>
            </a:r>
            <a:r>
              <a:rPr lang="en-US" dirty="0" err="1"/>
              <a:t>viazaný</a:t>
            </a:r>
            <a:r>
              <a:rPr lang="en-US" dirty="0"/>
              <a:t> </a:t>
            </a:r>
            <a:r>
              <a:rPr lang="en-US" dirty="0" err="1"/>
              <a:t>zoznam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325843" y="4503341"/>
            <a:ext cx="19203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D38C50"/>
                </a:solidFill>
              </a:rPr>
              <a:t>variables</a:t>
            </a:r>
            <a:r>
              <a:rPr lang="en-US" sz="1400" dirty="0"/>
              <a:t> {</a:t>
            </a:r>
          </a:p>
          <a:p>
            <a:r>
              <a:rPr lang="en-US" sz="1400" dirty="0"/>
              <a:t>   char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*data</a:t>
            </a:r>
            <a:r>
              <a:rPr lang="en-US" sz="1400" dirty="0"/>
              <a:t>;</a:t>
            </a:r>
          </a:p>
          <a:p>
            <a:r>
              <a:rPr lang="en-US" sz="1400" dirty="0"/>
              <a:t>   </a:t>
            </a:r>
            <a:r>
              <a:rPr lang="en-US" sz="1400" dirty="0" err="1"/>
              <a:t>d_list_types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1400" dirty="0"/>
              <a:t>;</a:t>
            </a:r>
          </a:p>
          <a:p>
            <a:r>
              <a:rPr lang="en-US" sz="1400" dirty="0"/>
              <a:t>   </a:t>
            </a:r>
            <a:r>
              <a:rPr lang="en-US" sz="1400" dirty="0" err="1"/>
              <a:t>struct</a:t>
            </a:r>
            <a:r>
              <a:rPr lang="en-US" sz="1400" dirty="0"/>
              <a:t> variables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*next</a:t>
            </a:r>
            <a:r>
              <a:rPr lang="en-US" sz="1400" dirty="0"/>
              <a:t>;</a:t>
            </a:r>
          </a:p>
          <a:p>
            <a:r>
              <a:rPr lang="en-US" sz="1400" dirty="0"/>
              <a:t>};</a:t>
            </a:r>
          </a:p>
          <a:p>
            <a:endParaRPr lang="sk-SK" sz="1400" dirty="0"/>
          </a:p>
        </p:txBody>
      </p:sp>
      <p:sp>
        <p:nvSpPr>
          <p:cNvPr id="5" name="BlokTextu 4"/>
          <p:cNvSpPr txBox="1"/>
          <p:nvPr/>
        </p:nvSpPr>
        <p:spPr>
          <a:xfrm>
            <a:off x="3739581" y="4478116"/>
            <a:ext cx="21558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struct</a:t>
            </a:r>
            <a:r>
              <a:rPr lang="en-US" sz="1400" dirty="0">
                <a:solidFill>
                  <a:srgbClr val="D38C50"/>
                </a:solidFill>
              </a:rPr>
              <a:t> functions </a:t>
            </a:r>
            <a:r>
              <a:rPr lang="en-US" sz="1400" dirty="0"/>
              <a:t>{</a:t>
            </a:r>
          </a:p>
          <a:p>
            <a:r>
              <a:rPr lang="en-US" sz="1400" dirty="0"/>
              <a:t>   char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fce_name</a:t>
            </a:r>
            <a:r>
              <a:rPr lang="en-US" sz="1400" dirty="0"/>
              <a:t>;</a:t>
            </a:r>
          </a:p>
          <a:p>
            <a:r>
              <a:rPr lang="en-US" sz="1400" dirty="0"/>
              <a:t>   </a:t>
            </a:r>
            <a:r>
              <a:rPr lang="en-US" sz="1400" dirty="0" err="1"/>
              <a:t>d_list_types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return_type</a:t>
            </a:r>
            <a:r>
              <a:rPr lang="en-US" sz="1400" dirty="0"/>
              <a:t>;</a:t>
            </a:r>
          </a:p>
          <a:p>
            <a:r>
              <a:rPr lang="en-US" sz="1400" dirty="0"/>
              <a:t>   </a:t>
            </a:r>
            <a:r>
              <a:rPr lang="en-US" sz="1400" dirty="0">
                <a:solidFill>
                  <a:srgbClr val="D38C50"/>
                </a:solidFill>
              </a:rPr>
              <a:t>bool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can_be_null</a:t>
            </a:r>
            <a:r>
              <a:rPr lang="en-US" sz="1400" dirty="0"/>
              <a:t>;</a:t>
            </a:r>
          </a:p>
          <a:p>
            <a:r>
              <a:rPr lang="en-US" sz="1400" dirty="0"/>
              <a:t>   </a:t>
            </a:r>
            <a:r>
              <a:rPr lang="en-US" sz="1400" dirty="0" err="1"/>
              <a:t>struct</a:t>
            </a:r>
            <a:r>
              <a:rPr lang="en-US" sz="1400" dirty="0"/>
              <a:t> functions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*next</a:t>
            </a:r>
            <a:r>
              <a:rPr lang="en-US" sz="1400" dirty="0"/>
              <a:t>;</a:t>
            </a:r>
          </a:p>
          <a:p>
            <a:r>
              <a:rPr lang="en-US" sz="1400" dirty="0"/>
              <a:t>};</a:t>
            </a:r>
          </a:p>
          <a:p>
            <a:endParaRPr lang="sk-SK" sz="14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116616B-D2DA-CBB4-449A-D800FDC9D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8135-4E2C-2B3D-5800-C6137FC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378" y="286603"/>
            <a:ext cx="8213302" cy="1450757"/>
          </a:xfrm>
        </p:spPr>
        <p:txBody>
          <a:bodyPr/>
          <a:lstStyle/>
          <a:p>
            <a:r>
              <a:rPr lang="en-US" dirty="0" err="1"/>
              <a:t>Sémantická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0E60-1972-8373-0966-0C63323D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378" y="1845734"/>
            <a:ext cx="821330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Z TRP </a:t>
            </a:r>
            <a:r>
              <a:rPr lang="en-US" dirty="0" err="1"/>
              <a:t>berieme</a:t>
            </a:r>
            <a:r>
              <a:rPr lang="en-US" dirty="0"/>
              <a:t> element a </a:t>
            </a:r>
            <a:r>
              <a:rPr lang="en-US" dirty="0" err="1"/>
              <a:t>robíme</a:t>
            </a:r>
            <a:r>
              <a:rPr lang="en-US" dirty="0"/>
              <a:t> </a:t>
            </a:r>
            <a:r>
              <a:rPr lang="en-US" dirty="0" err="1"/>
              <a:t>sémantikcú</a:t>
            </a:r>
            <a:r>
              <a:rPr lang="en-US" dirty="0"/>
              <a:t> </a:t>
            </a:r>
            <a:r>
              <a:rPr lang="en-US" dirty="0" err="1"/>
              <a:t>analýzu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každú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časť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 </a:t>
            </a:r>
            <a:r>
              <a:rPr lang="en-US" dirty="0" err="1"/>
              <a:t>prípade</a:t>
            </a:r>
            <a:r>
              <a:rPr lang="en-US" dirty="0"/>
              <a:t> </a:t>
            </a:r>
            <a:r>
              <a:rPr lang="en-US" dirty="0" err="1"/>
              <a:t>potreby</a:t>
            </a:r>
            <a:r>
              <a:rPr lang="en-US" dirty="0"/>
              <a:t> </a:t>
            </a:r>
            <a:r>
              <a:rPr lang="en-US" dirty="0" err="1"/>
              <a:t>používame</a:t>
            </a:r>
            <a:r>
              <a:rPr lang="en-US" dirty="0"/>
              <a:t> </a:t>
            </a:r>
            <a:r>
              <a:rPr lang="en-US" dirty="0" err="1"/>
              <a:t>pomocné</a:t>
            </a:r>
            <a:r>
              <a:rPr lang="en-US" dirty="0"/>
              <a:t> </a:t>
            </a:r>
            <a:r>
              <a:rPr lang="en-US" dirty="0" err="1"/>
              <a:t>funkcie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B6F210-A74D-FCA9-9374-05BFF4295FA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34485" y="0"/>
            <a:ext cx="0" cy="21580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035F389-FBCA-7C3F-9485-4800DDBD67C4}"/>
              </a:ext>
            </a:extLst>
          </p:cNvPr>
          <p:cNvSpPr/>
          <p:nvPr/>
        </p:nvSpPr>
        <p:spPr>
          <a:xfrm>
            <a:off x="582859" y="2158086"/>
            <a:ext cx="2303252" cy="1948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SÉMANTICKÁ ANALÝZA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DD085C-2AD1-3647-0FEE-04A6798A8758}"/>
              </a:ext>
            </a:extLst>
          </p:cNvPr>
          <p:cNvCxnSpPr>
            <a:cxnSpLocks/>
          </p:cNvCxnSpPr>
          <p:nvPr/>
        </p:nvCxnSpPr>
        <p:spPr>
          <a:xfrm>
            <a:off x="1734485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id="{5CC5A937-B23E-29C5-0B29-79267BA6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70" y="2224379"/>
            <a:ext cx="5450185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check_var_calls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check_args_name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semControl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check_sem_return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check_global_return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check_defined_functions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progdata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 name)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see_call_defined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see_call_arguments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3B2997A-7302-ACCD-CD74-1FE854AB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70" y="4554567"/>
            <a:ext cx="493414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get_variable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element* 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 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5953F21-D285-7BE7-3486-37F4D5555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8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EED8-1E93-6A72-5DDB-7A4D2C33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820" y="286603"/>
            <a:ext cx="7968860" cy="1450757"/>
          </a:xfrm>
        </p:spPr>
        <p:txBody>
          <a:bodyPr/>
          <a:lstStyle/>
          <a:p>
            <a:r>
              <a:rPr lang="en-US" dirty="0" err="1"/>
              <a:t>Generátor</a:t>
            </a:r>
            <a:r>
              <a:rPr lang="en-US" dirty="0"/>
              <a:t> </a:t>
            </a:r>
            <a:r>
              <a:rPr lang="en-US" dirty="0" err="1"/>
              <a:t>kódu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B7A1-E299-6307-08C6-665ACD5C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820" y="1845734"/>
            <a:ext cx="796886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Postupnosť</a:t>
            </a:r>
            <a:r>
              <a:rPr lang="en-US" dirty="0"/>
              <a:t> </a:t>
            </a:r>
            <a:r>
              <a:rPr lang="en-US" dirty="0" err="1"/>
              <a:t>generátora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Stringy </a:t>
            </a:r>
            <a:r>
              <a:rPr lang="en-US" dirty="0" err="1"/>
              <a:t>upravujeme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EF8A04-9F6B-C1C1-DFB7-80A0C43A59FB}"/>
              </a:ext>
            </a:extLst>
          </p:cNvPr>
          <p:cNvCxnSpPr>
            <a:cxnSpLocks/>
          </p:cNvCxnSpPr>
          <p:nvPr/>
        </p:nvCxnSpPr>
        <p:spPr>
          <a:xfrm>
            <a:off x="1734485" y="0"/>
            <a:ext cx="0" cy="21580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303A2D1-9EB0-B24C-B8B0-00A3D563E6D4}"/>
              </a:ext>
            </a:extLst>
          </p:cNvPr>
          <p:cNvSpPr/>
          <p:nvPr/>
        </p:nvSpPr>
        <p:spPr>
          <a:xfrm>
            <a:off x="582859" y="2158086"/>
            <a:ext cx="2303252" cy="1948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GENERÁTOR KÓDU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B36C7D-46FA-003F-1C15-065D5CAD1127}"/>
              </a:ext>
            </a:extLst>
          </p:cNvPr>
          <p:cNvSpPr/>
          <p:nvPr/>
        </p:nvSpPr>
        <p:spPr>
          <a:xfrm>
            <a:off x="1216901" y="5134681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STDOUT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98877C-E560-30A7-38DE-DE76ABC6A7F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34485" y="4106174"/>
            <a:ext cx="0" cy="10285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4D3C2D79-2485-7106-B2B4-52D6C8D7C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873" y="2158086"/>
            <a:ext cx="6597093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gen_program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no_build_in_func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start_program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gen_built_in_functions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(table,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no_build_in_func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function_gen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(table)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gen_main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(table,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no_build_in_func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09600B0-8027-5AB5-1013-97C5EA239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43" y="4060841"/>
            <a:ext cx="324800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retype_string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(Token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hexa_to_octal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hex[])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F908DDD-6E19-E9CB-A417-6509817F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69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8AAF-6427-927F-E634-9D054010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Priestor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otázky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7C0E-9B4F-A94B-BAAD-A8C6DCAC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45CBE1E-D4D0-4CF3-872E-7BEEFF8EE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CA4-2D97-E1BE-D7F7-FC983FDA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115726" cy="1450757"/>
          </a:xfrm>
        </p:spPr>
        <p:txBody>
          <a:bodyPr/>
          <a:lstStyle/>
          <a:p>
            <a:r>
              <a:rPr lang="en-US" dirty="0" err="1"/>
              <a:t>Zoznam</a:t>
            </a:r>
            <a:r>
              <a:rPr lang="en-US" dirty="0"/>
              <a:t> </a:t>
            </a:r>
            <a:r>
              <a:rPr lang="en-US" dirty="0" err="1"/>
              <a:t>tokenov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730D-8CC9-388E-88EB-F1F4CE8A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11573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Volanie</a:t>
            </a:r>
            <a:r>
              <a:rPr lang="en-US" dirty="0"/>
              <a:t> </a:t>
            </a:r>
            <a:r>
              <a:rPr lang="en-US" dirty="0" err="1"/>
              <a:t>vytvorenia</a:t>
            </a:r>
            <a:r>
              <a:rPr lang="en-US" dirty="0"/>
              <a:t> </a:t>
            </a:r>
            <a:r>
              <a:rPr lang="en-US" dirty="0" err="1"/>
              <a:t>zoznamu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Inicializuje</a:t>
            </a:r>
            <a:r>
              <a:rPr lang="en-US" dirty="0"/>
              <a:t> </a:t>
            </a:r>
            <a:r>
              <a:rPr lang="en-US" dirty="0" err="1"/>
              <a:t>zoznam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Požiada</a:t>
            </a:r>
            <a:r>
              <a:rPr lang="en-US" dirty="0"/>
              <a:t> </a:t>
            </a:r>
            <a:r>
              <a:rPr lang="en-US" dirty="0" err="1"/>
              <a:t>lexikálnu</a:t>
            </a:r>
            <a:r>
              <a:rPr lang="en-US" dirty="0"/>
              <a:t> </a:t>
            </a:r>
            <a:r>
              <a:rPr lang="en-US" dirty="0" err="1"/>
              <a:t>analýzu</a:t>
            </a:r>
            <a:r>
              <a:rPr lang="en-US" dirty="0"/>
              <a:t> o </a:t>
            </a:r>
            <a:r>
              <a:rPr lang="en-US" dirty="0" err="1"/>
              <a:t>vyhodnotenie</a:t>
            </a:r>
            <a:r>
              <a:rPr lang="en-US" dirty="0"/>
              <a:t> </a:t>
            </a:r>
            <a:r>
              <a:rPr lang="en-US" dirty="0" err="1"/>
              <a:t>nasledujúceho</a:t>
            </a:r>
            <a:r>
              <a:rPr lang="en-US" dirty="0"/>
              <a:t> </a:t>
            </a:r>
            <a:r>
              <a:rPr lang="en-US" dirty="0" err="1"/>
              <a:t>tokenu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2A3425-C473-89EC-D20F-0408C3889558}"/>
              </a:ext>
            </a:extLst>
          </p:cNvPr>
          <p:cNvSpPr/>
          <p:nvPr/>
        </p:nvSpPr>
        <p:spPr>
          <a:xfrm>
            <a:off x="9213012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VYTVORENIE ZOZNAMU TOKENOV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D93DA3-6F63-87A4-1BB9-BF445D0ACFD3}"/>
              </a:ext>
            </a:extLst>
          </p:cNvPr>
          <p:cNvCxnSpPr>
            <a:endCxn id="4" idx="0"/>
          </p:cNvCxnSpPr>
          <p:nvPr/>
        </p:nvCxnSpPr>
        <p:spPr>
          <a:xfrm>
            <a:off x="10395406" y="709296"/>
            <a:ext cx="0" cy="1728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988993-F084-6273-014E-A664414573CE}"/>
              </a:ext>
            </a:extLst>
          </p:cNvPr>
          <p:cNvSpPr/>
          <p:nvPr/>
        </p:nvSpPr>
        <p:spPr>
          <a:xfrm>
            <a:off x="9868619" y="155275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ŠTART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735618-7ED7-CAC8-F70E-25F4F794B3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577800" y="3265802"/>
            <a:ext cx="614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DB3D8C-86A4-0F02-3EAE-BDAFC92B08FD}"/>
              </a:ext>
            </a:extLst>
          </p:cNvPr>
          <p:cNvCxnSpPr>
            <a:cxnSpLocks/>
          </p:cNvCxnSpPr>
          <p:nvPr/>
        </p:nvCxnSpPr>
        <p:spPr>
          <a:xfrm>
            <a:off x="10395406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D977ED-3F74-866A-D681-B09EB01E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960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624B-4E7E-96D5-2952-0D73E5DC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358" y="286603"/>
            <a:ext cx="8589322" cy="1450757"/>
          </a:xfrm>
        </p:spPr>
        <p:txBody>
          <a:bodyPr/>
          <a:lstStyle/>
          <a:p>
            <a:r>
              <a:rPr lang="en-US" dirty="0" err="1"/>
              <a:t>Lexikálna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77BB-DED7-ABD3-6AF6-978EBE77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240" y="1845734"/>
            <a:ext cx="857543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diagram </a:t>
            </a:r>
            <a:r>
              <a:rPr lang="en-US" dirty="0" err="1"/>
              <a:t>konečného</a:t>
            </a:r>
            <a:r>
              <a:rPr lang="en-US" dirty="0"/>
              <a:t> </a:t>
            </a:r>
            <a:r>
              <a:rPr lang="en-US" dirty="0" err="1"/>
              <a:t>automatu</a:t>
            </a:r>
            <a:r>
              <a:rPr lang="en-US" dirty="0"/>
              <a:t> </a:t>
            </a:r>
            <a:r>
              <a:rPr lang="en-US" sz="1800" i="1" dirty="0"/>
              <a:t>(</a:t>
            </a:r>
            <a:r>
              <a:rPr lang="en-US" sz="1800" i="1" dirty="0" err="1"/>
              <a:t>Dokumentácia</a:t>
            </a:r>
            <a:r>
              <a:rPr lang="en-US" sz="1800" i="1" dirty="0"/>
              <a:t>, </a:t>
            </a:r>
            <a:r>
              <a:rPr lang="en-US" sz="1800" i="1" dirty="0" err="1"/>
              <a:t>Strana</a:t>
            </a:r>
            <a:r>
              <a:rPr lang="en-US" sz="1800" i="1" dirty="0"/>
              <a:t> 5, </a:t>
            </a:r>
            <a:r>
              <a:rPr lang="en-US" sz="1800" i="1" dirty="0" err="1"/>
              <a:t>Príloha</a:t>
            </a:r>
            <a:r>
              <a:rPr lang="en-US" sz="1800" i="1" dirty="0"/>
              <a:t> 5.1) </a:t>
            </a:r>
            <a:r>
              <a:rPr lang="en-US" dirty="0" err="1"/>
              <a:t>vyhodnocuje</a:t>
            </a:r>
            <a:r>
              <a:rPr lang="en-US" dirty="0"/>
              <a:t> </a:t>
            </a:r>
            <a:r>
              <a:rPr lang="en-US" dirty="0" err="1"/>
              <a:t>charaktery</a:t>
            </a:r>
            <a:r>
              <a:rPr lang="en-US" dirty="0"/>
              <a:t> zo </a:t>
            </a:r>
            <a:r>
              <a:rPr lang="en-US" dirty="0" err="1"/>
              <a:t>štandardného</a:t>
            </a:r>
            <a:r>
              <a:rPr lang="en-US" dirty="0"/>
              <a:t> </a:t>
            </a:r>
            <a:r>
              <a:rPr lang="en-US" dirty="0" err="1"/>
              <a:t>vstupu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zastavení</a:t>
            </a:r>
            <a:r>
              <a:rPr lang="en-US" dirty="0"/>
              <a:t> </a:t>
            </a:r>
            <a:r>
              <a:rPr lang="en-US" dirty="0" err="1"/>
              <a:t>automatu</a:t>
            </a:r>
            <a:r>
              <a:rPr lang="en-US" dirty="0"/>
              <a:t> v </a:t>
            </a:r>
            <a:r>
              <a:rPr lang="en-US" dirty="0" err="1"/>
              <a:t>niektorom</a:t>
            </a:r>
            <a:r>
              <a:rPr lang="en-US" dirty="0"/>
              <a:t> z </a:t>
            </a:r>
            <a:r>
              <a:rPr lang="en-US" dirty="0" err="1"/>
              <a:t>koncových</a:t>
            </a:r>
            <a:r>
              <a:rPr lang="en-US" dirty="0"/>
              <a:t> </a:t>
            </a:r>
            <a:r>
              <a:rPr lang="en-US" dirty="0" err="1"/>
              <a:t>stavov</a:t>
            </a:r>
            <a:r>
              <a:rPr lang="en-US" dirty="0"/>
              <a:t> </a:t>
            </a:r>
            <a:r>
              <a:rPr lang="en-US" dirty="0" err="1"/>
              <a:t>volá</a:t>
            </a:r>
            <a:r>
              <a:rPr lang="en-US" dirty="0"/>
              <a:t> </a:t>
            </a:r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tokenu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Vytvorí</a:t>
            </a:r>
            <a:r>
              <a:rPr lang="en-US" dirty="0"/>
              <a:t> token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textu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ho </a:t>
            </a:r>
            <a:r>
              <a:rPr lang="en-US" dirty="0" err="1"/>
              <a:t>reprezentuje</a:t>
            </a:r>
            <a:r>
              <a:rPr lang="en-US" dirty="0"/>
              <a:t> a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koncového</a:t>
            </a:r>
            <a:r>
              <a:rPr lang="en-US" dirty="0"/>
              <a:t> </a:t>
            </a:r>
            <a:r>
              <a:rPr lang="en-US" dirty="0" err="1"/>
              <a:t>stavu</a:t>
            </a:r>
            <a:r>
              <a:rPr lang="en-US" dirty="0"/>
              <a:t> </a:t>
            </a:r>
            <a:r>
              <a:rPr lang="en-US" dirty="0" err="1"/>
              <a:t>automatu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4133DD-FD04-CA5A-686C-43C19B0B3329}"/>
              </a:ext>
            </a:extLst>
          </p:cNvPr>
          <p:cNvCxnSpPr>
            <a:cxnSpLocks/>
          </p:cNvCxnSpPr>
          <p:nvPr/>
        </p:nvCxnSpPr>
        <p:spPr>
          <a:xfrm>
            <a:off x="0" y="3265802"/>
            <a:ext cx="5520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FA121755-1C86-3A6F-D51E-18F3B83BFCF5}"/>
              </a:ext>
            </a:extLst>
          </p:cNvPr>
          <p:cNvSpPr/>
          <p:nvPr/>
        </p:nvSpPr>
        <p:spPr>
          <a:xfrm>
            <a:off x="552091" y="2383779"/>
            <a:ext cx="1958196" cy="17640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LEXIKÁLNA ANALÝZA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895D26-C022-AFFD-2D5A-6417E817252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531189" y="840615"/>
            <a:ext cx="0" cy="15431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A0EC1B-9812-6382-687A-A45E128F1843}"/>
              </a:ext>
            </a:extLst>
          </p:cNvPr>
          <p:cNvSpPr/>
          <p:nvPr/>
        </p:nvSpPr>
        <p:spPr>
          <a:xfrm>
            <a:off x="1036321" y="339822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STDIN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8D16478A-1DE7-1A97-AD91-E735A05ED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249" y="3684533"/>
            <a:ext cx="1892175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…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EOF_T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isKeyword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KeywordType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kwt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canBeNull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Token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5BD1495-2294-07F2-14FB-D1FCEC36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33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CA4-2D97-E1BE-D7F7-FC983FDA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115726" cy="1450757"/>
          </a:xfrm>
        </p:spPr>
        <p:txBody>
          <a:bodyPr/>
          <a:lstStyle/>
          <a:p>
            <a:r>
              <a:rPr lang="en-US" dirty="0" err="1"/>
              <a:t>Zoznam</a:t>
            </a:r>
            <a:r>
              <a:rPr lang="en-US" dirty="0"/>
              <a:t> </a:t>
            </a:r>
            <a:r>
              <a:rPr lang="en-US" dirty="0" err="1"/>
              <a:t>tokenov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730D-8CC9-388E-88EB-F1F4CE8A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11573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Pridá</a:t>
            </a:r>
            <a:r>
              <a:rPr lang="en-US" dirty="0"/>
              <a:t> token do </a:t>
            </a:r>
            <a:r>
              <a:rPr lang="en-US" dirty="0" err="1"/>
              <a:t>zoznamu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Volá</a:t>
            </a:r>
            <a:r>
              <a:rPr lang="en-US" dirty="0"/>
              <a:t> </a:t>
            </a:r>
            <a:r>
              <a:rPr lang="en-US" dirty="0" err="1"/>
              <a:t>další</a:t>
            </a:r>
            <a:r>
              <a:rPr lang="en-US" dirty="0"/>
              <a:t> token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kým</a:t>
            </a:r>
            <a:r>
              <a:rPr lang="en-US" dirty="0"/>
              <a:t> </a:t>
            </a:r>
            <a:r>
              <a:rPr lang="en-US" dirty="0" err="1"/>
              <a:t>nenájde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tokenu</a:t>
            </a:r>
            <a:r>
              <a:rPr lang="en-US" dirty="0"/>
              <a:t> </a:t>
            </a:r>
            <a:r>
              <a:rPr lang="en-US" i="1" dirty="0"/>
              <a:t>“EOF_T”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2A3425-C473-89EC-D20F-0408C3889558}"/>
              </a:ext>
            </a:extLst>
          </p:cNvPr>
          <p:cNvSpPr/>
          <p:nvPr/>
        </p:nvSpPr>
        <p:spPr>
          <a:xfrm>
            <a:off x="9213012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VYTVORENIE ZOZNAMU TOKENOV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D93DA3-6F63-87A4-1BB9-BF445D0ACFD3}"/>
              </a:ext>
            </a:extLst>
          </p:cNvPr>
          <p:cNvCxnSpPr>
            <a:endCxn id="4" idx="0"/>
          </p:cNvCxnSpPr>
          <p:nvPr/>
        </p:nvCxnSpPr>
        <p:spPr>
          <a:xfrm>
            <a:off x="10395406" y="709296"/>
            <a:ext cx="0" cy="1728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988993-F084-6273-014E-A664414573CE}"/>
              </a:ext>
            </a:extLst>
          </p:cNvPr>
          <p:cNvSpPr/>
          <p:nvPr/>
        </p:nvSpPr>
        <p:spPr>
          <a:xfrm>
            <a:off x="9868619" y="155275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ŠTART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735618-7ED7-CAC8-F70E-25F4F794B3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577800" y="3265802"/>
            <a:ext cx="614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7B41F-6F8B-23B9-E5E2-927EE3DBC32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395406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6822BD-5475-95B9-F84B-98DFA9643A91}"/>
              </a:ext>
            </a:extLst>
          </p:cNvPr>
          <p:cNvSpPr txBox="1"/>
          <p:nvPr/>
        </p:nvSpPr>
        <p:spPr>
          <a:xfrm>
            <a:off x="1221982" y="2380086"/>
            <a:ext cx="61156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8C50"/>
                </a:solidFill>
                <a:effectLst/>
                <a:latin typeface="JetBrains Mono"/>
              </a:rPr>
              <a:t>typedef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allTokens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allTokens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8EEA20F-14FA-3DF1-A06A-51056F45A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812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5D99-5F02-7852-515A-305FFEAE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Syntaktická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624D-5A74-CDAE-C9F2-02105562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06482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pravidiel</a:t>
            </a:r>
            <a:r>
              <a:rPr lang="en-US" dirty="0"/>
              <a:t> </a:t>
            </a:r>
            <a:r>
              <a:rPr lang="en-US" dirty="0" err="1"/>
              <a:t>nami</a:t>
            </a:r>
            <a:r>
              <a:rPr lang="en-US" dirty="0"/>
              <a:t> </a:t>
            </a:r>
            <a:r>
              <a:rPr lang="en-US" dirty="0" err="1"/>
              <a:t>navrhnutej</a:t>
            </a:r>
            <a:r>
              <a:rPr lang="en-US" dirty="0"/>
              <a:t> </a:t>
            </a:r>
            <a:r>
              <a:rPr lang="en-US" dirty="0" err="1"/>
              <a:t>gramatiky</a:t>
            </a:r>
            <a:r>
              <a:rPr lang="en-US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Dokumentácia</a:t>
            </a:r>
            <a:r>
              <a:rPr lang="en-US" sz="2000" i="1" dirty="0"/>
              <a:t>, </a:t>
            </a:r>
            <a:r>
              <a:rPr lang="en-US" sz="2000" i="1" dirty="0" err="1"/>
              <a:t>Strana</a:t>
            </a:r>
            <a:r>
              <a:rPr lang="en-US" sz="2000" i="1" dirty="0"/>
              <a:t> 6, </a:t>
            </a:r>
            <a:r>
              <a:rPr lang="en-US" sz="2000" i="1" dirty="0" err="1"/>
              <a:t>Príloha</a:t>
            </a:r>
            <a:r>
              <a:rPr lang="en-US" sz="2000" i="1" dirty="0"/>
              <a:t> 5.2)</a:t>
            </a:r>
            <a:r>
              <a:rPr lang="en-US" dirty="0"/>
              <a:t> </a:t>
            </a:r>
            <a:r>
              <a:rPr lang="en-US" dirty="0" err="1"/>
              <a:t>postupne</a:t>
            </a:r>
            <a:r>
              <a:rPr lang="en-US" dirty="0"/>
              <a:t> </a:t>
            </a:r>
            <a:r>
              <a:rPr lang="en-US" dirty="0" err="1"/>
              <a:t>vyhodnocujeme</a:t>
            </a:r>
            <a:r>
              <a:rPr lang="en-US" dirty="0"/>
              <a:t> </a:t>
            </a:r>
            <a:r>
              <a:rPr lang="en-US" dirty="0" err="1"/>
              <a:t>syntaktickú</a:t>
            </a:r>
            <a:r>
              <a:rPr lang="en-US" dirty="0"/>
              <a:t> </a:t>
            </a:r>
            <a:r>
              <a:rPr lang="en-US" dirty="0" err="1"/>
              <a:t>pravdivosť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Tokeny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voláme</a:t>
            </a:r>
            <a:r>
              <a:rPr lang="en-US" dirty="0"/>
              <a:t> zo </a:t>
            </a:r>
            <a:r>
              <a:rPr lang="en-US" dirty="0" err="1"/>
              <a:t>zoznamu</a:t>
            </a:r>
            <a:r>
              <a:rPr lang="en-US" dirty="0"/>
              <a:t> </a:t>
            </a:r>
            <a:r>
              <a:rPr lang="en-US" dirty="0" err="1"/>
              <a:t>všetkých</a:t>
            </a:r>
            <a:r>
              <a:rPr lang="en-US" dirty="0"/>
              <a:t> </a:t>
            </a:r>
            <a:r>
              <a:rPr lang="en-US" dirty="0" err="1"/>
              <a:t>tokenov</a:t>
            </a:r>
            <a:r>
              <a:rPr lang="en-US" dirty="0"/>
              <a:t> po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funkcií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6CF85A-D2B2-5D62-B9D7-91E4E58E8E5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395406" y="0"/>
            <a:ext cx="0" cy="24067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29DE240B-F992-A6C1-08B7-20BC5715CDB9}"/>
              </a:ext>
            </a:extLst>
          </p:cNvPr>
          <p:cNvSpPr/>
          <p:nvPr/>
        </p:nvSpPr>
        <p:spPr>
          <a:xfrm>
            <a:off x="9232350" y="2406770"/>
            <a:ext cx="2326112" cy="2019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SYNTAKTICKÁ ANALÝZA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A120E1-45CF-3445-9C2E-683FC7F28AF4}"/>
              </a:ext>
            </a:extLst>
          </p:cNvPr>
          <p:cNvCxnSpPr>
            <a:cxnSpLocks/>
          </p:cNvCxnSpPr>
          <p:nvPr/>
        </p:nvCxnSpPr>
        <p:spPr>
          <a:xfrm>
            <a:off x="10395406" y="4426667"/>
            <a:ext cx="0" cy="243133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F31F6B6-8697-0B47-EFBB-A7ABC3FE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6D25A1C-EE10-4372-A4F9-809545E58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11" y="3091010"/>
            <a:ext cx="3608034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getTokenFromList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getListIndex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changeTokenListIndex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index)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previousTokenListIndex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751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36FE-E0BA-0693-2425-92DEEE63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341" y="889362"/>
            <a:ext cx="10058400" cy="829266"/>
          </a:xfrm>
        </p:spPr>
        <p:txBody>
          <a:bodyPr/>
          <a:lstStyle/>
          <a:p>
            <a:r>
              <a:rPr lang="en-US" dirty="0" err="1"/>
              <a:t>Výrazy</a:t>
            </a:r>
            <a:r>
              <a:rPr lang="en-US" dirty="0"/>
              <a:t> – </a:t>
            </a:r>
            <a:r>
              <a:rPr lang="en-US" dirty="0" err="1"/>
              <a:t>syntaktická</a:t>
            </a:r>
            <a:r>
              <a:rPr lang="en-US" dirty="0"/>
              <a:t> </a:t>
            </a:r>
            <a:r>
              <a:rPr lang="en-US" dirty="0" err="1"/>
              <a:t>časť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EC67-21B1-751A-D373-39E7E5D3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340" y="1837853"/>
            <a:ext cx="10058401" cy="43043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sk-SK" sz="1800" dirty="0"/>
              <a:t>Kontrola postupnosti tokenov vo výraze </a:t>
            </a:r>
            <a:r>
              <a:rPr lang="sk-SK" sz="1800" dirty="0" err="1"/>
              <a:t>priebieha</a:t>
            </a:r>
            <a:r>
              <a:rPr lang="sk-SK" sz="1800" dirty="0"/>
              <a:t> v </a:t>
            </a:r>
            <a:r>
              <a:rPr lang="sk-SK" sz="1800" i="1" dirty="0" err="1"/>
              <a:t>expr</a:t>
            </a:r>
            <a:r>
              <a:rPr lang="en-US" sz="1800" i="1" dirty="0"/>
              <a:t>.c</a:t>
            </a:r>
            <a:endParaRPr lang="sk-SK" sz="18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sk-SK" sz="1800" dirty="0"/>
              <a:t>Funkcia </a:t>
            </a:r>
            <a:r>
              <a:rPr lang="sk-SK" sz="1800" dirty="0" err="1"/>
              <a:t>expression</a:t>
            </a:r>
            <a:r>
              <a:rPr lang="sk-SK" sz="1800" dirty="0"/>
              <a:t>() spúšťa celý proces kontroly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err="1"/>
              <a:t>Tabuľka</a:t>
            </a:r>
            <a:r>
              <a:rPr lang="en-US" sz="1800" dirty="0"/>
              <a:t> pre </a:t>
            </a:r>
            <a:r>
              <a:rPr lang="en-US" sz="1800" dirty="0" err="1"/>
              <a:t>vyhodnotenie</a:t>
            </a:r>
            <a:r>
              <a:rPr lang="en-US" sz="1800" dirty="0"/>
              <a:t> </a:t>
            </a:r>
            <a:r>
              <a:rPr lang="en-US" sz="1800" i="1" dirty="0"/>
              <a:t>(</a:t>
            </a:r>
            <a:r>
              <a:rPr lang="en-US" sz="1800" i="1" dirty="0" err="1"/>
              <a:t>Dokumentácia</a:t>
            </a:r>
            <a:r>
              <a:rPr lang="en-US" sz="1800" i="1" dirty="0"/>
              <a:t>, </a:t>
            </a:r>
            <a:r>
              <a:rPr lang="en-US" sz="1800" i="1" dirty="0" err="1"/>
              <a:t>Strana</a:t>
            </a:r>
            <a:r>
              <a:rPr lang="en-US" sz="1800" i="1" dirty="0"/>
              <a:t> 8, </a:t>
            </a:r>
            <a:r>
              <a:rPr lang="en-US" sz="1800" i="1" dirty="0" err="1"/>
              <a:t>Príloha</a:t>
            </a:r>
            <a:r>
              <a:rPr lang="en-US" sz="1800" i="1" dirty="0"/>
              <a:t> 5.4) </a:t>
            </a:r>
            <a:endParaRPr lang="sk-SK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Z</a:t>
            </a:r>
            <a:r>
              <a:rPr lang="sk-SK" sz="1800" dirty="0" err="1"/>
              <a:t>ásobník</a:t>
            </a:r>
            <a:r>
              <a:rPr lang="sk-SK" sz="1800" dirty="0"/>
              <a:t> pre ukladanie spracovaných tokenov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0A58A-C37E-D0E4-CFB2-C4DF9A040960}"/>
              </a:ext>
            </a:extLst>
          </p:cNvPr>
          <p:cNvSpPr txBox="1"/>
          <p:nvPr/>
        </p:nvSpPr>
        <p:spPr>
          <a:xfrm>
            <a:off x="1160340" y="3557298"/>
            <a:ext cx="60975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 err="1">
                <a:solidFill>
                  <a:schemeClr val="tx1"/>
                </a:solidFill>
              </a:rPr>
              <a:t>typedef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 err="1">
                <a:solidFill>
                  <a:srgbClr val="D38C50"/>
                </a:solidFill>
              </a:rPr>
              <a:t>struct</a:t>
            </a:r>
            <a:r>
              <a:rPr lang="sk-SK" sz="1400" dirty="0">
                <a:solidFill>
                  <a:srgbClr val="D38C50"/>
                </a:solidFill>
              </a:rPr>
              <a:t> </a:t>
            </a:r>
            <a:r>
              <a:rPr lang="sk-SK" sz="1400" dirty="0" err="1">
                <a:solidFill>
                  <a:srgbClr val="D38C50"/>
                </a:solidFill>
              </a:rPr>
              <a:t>stack_item</a:t>
            </a:r>
            <a:r>
              <a:rPr lang="sk-SK" sz="1400" dirty="0">
                <a:solidFill>
                  <a:schemeClr val="tx1"/>
                </a:solidFill>
              </a:rPr>
              <a:t>{</a:t>
            </a:r>
          </a:p>
          <a:p>
            <a:r>
              <a:rPr lang="sk-SK" sz="1400" dirty="0">
                <a:solidFill>
                  <a:schemeClr val="tx1"/>
                </a:solidFill>
              </a:rPr>
              <a:t>    Token </a:t>
            </a:r>
            <a:r>
              <a:rPr lang="sk-SK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r>
              <a:rPr lang="sk-SK" sz="1400" dirty="0">
                <a:solidFill>
                  <a:schemeClr val="tx1"/>
                </a:solidFill>
              </a:rPr>
              <a:t>    </a:t>
            </a:r>
            <a:r>
              <a:rPr lang="sk-SK" sz="1400" dirty="0" err="1">
                <a:solidFill>
                  <a:schemeClr val="tx1"/>
                </a:solidFill>
              </a:rPr>
              <a:t>expr_symb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symbol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r>
              <a:rPr lang="sk-SK" sz="1400" dirty="0">
                <a:solidFill>
                  <a:schemeClr val="tx1"/>
                </a:solidFill>
              </a:rPr>
              <a:t>    </a:t>
            </a:r>
            <a:r>
              <a:rPr lang="sk-SK" sz="1400" dirty="0" err="1">
                <a:solidFill>
                  <a:schemeClr val="tx1"/>
                </a:solidFill>
              </a:rPr>
              <a:t>struct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 err="1">
                <a:solidFill>
                  <a:schemeClr val="tx1"/>
                </a:solidFill>
              </a:rPr>
              <a:t>stack_item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sk-SK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next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r>
              <a:rPr lang="sk-SK" sz="1400" dirty="0">
                <a:solidFill>
                  <a:schemeClr val="tx1"/>
                </a:solidFill>
              </a:rPr>
              <a:t>} </a:t>
            </a:r>
            <a:r>
              <a:rPr lang="sk-SK" sz="1400" dirty="0" err="1">
                <a:solidFill>
                  <a:schemeClr val="tx1"/>
                </a:solidFill>
              </a:rPr>
              <a:t>stack_item_t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br>
              <a:rPr lang="sk-SK" sz="1400" dirty="0">
                <a:solidFill>
                  <a:schemeClr val="tx1"/>
                </a:solidFill>
              </a:rPr>
            </a:br>
            <a:r>
              <a:rPr lang="sk-SK" sz="1400" dirty="0" err="1">
                <a:solidFill>
                  <a:schemeClr val="tx1"/>
                </a:solidFill>
              </a:rPr>
              <a:t>struct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 err="1">
                <a:solidFill>
                  <a:srgbClr val="D38C50"/>
                </a:solidFill>
              </a:rPr>
              <a:t>stack_t</a:t>
            </a:r>
            <a:r>
              <a:rPr lang="sk-SK" sz="1400" dirty="0">
                <a:solidFill>
                  <a:schemeClr val="tx1"/>
                </a:solidFill>
              </a:rPr>
              <a:t> {</a:t>
            </a:r>
          </a:p>
          <a:p>
            <a:r>
              <a:rPr lang="sk-SK" sz="1400" dirty="0">
                <a:solidFill>
                  <a:schemeClr val="tx1"/>
                </a:solidFill>
              </a:rPr>
              <a:t>    </a:t>
            </a:r>
            <a:r>
              <a:rPr lang="sk-SK" sz="1400" dirty="0" err="1">
                <a:solidFill>
                  <a:schemeClr val="tx1"/>
                </a:solidFill>
              </a:rPr>
              <a:t>stack_item_t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sk-SK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head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r>
              <a:rPr lang="sk-SK" sz="1400" dirty="0">
                <a:solidFill>
                  <a:schemeClr val="tx1"/>
                </a:solidFill>
              </a:rPr>
              <a:t>    </a:t>
            </a:r>
            <a:r>
              <a:rPr lang="sk-SK" sz="1400" dirty="0" err="1">
                <a:solidFill>
                  <a:schemeClr val="tx1"/>
                </a:solidFill>
              </a:rPr>
              <a:t>size_t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stack_size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r>
              <a:rPr lang="sk-SK" sz="1400" dirty="0">
                <a:solidFill>
                  <a:schemeClr val="tx1"/>
                </a:solidFill>
              </a:rPr>
              <a:t>};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AFF7449-E5E0-74E5-2E0C-9CD630FE0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5D99-5F02-7852-515A-305FFEAE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Syntaktická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624D-5A74-CDAE-C9F2-02105562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06482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pravidiel</a:t>
            </a:r>
            <a:r>
              <a:rPr lang="en-US" dirty="0"/>
              <a:t> </a:t>
            </a:r>
            <a:r>
              <a:rPr lang="en-US" dirty="0" err="1"/>
              <a:t>nami</a:t>
            </a:r>
            <a:r>
              <a:rPr lang="en-US" dirty="0"/>
              <a:t> </a:t>
            </a:r>
            <a:r>
              <a:rPr lang="en-US" dirty="0" err="1"/>
              <a:t>navrhnutej</a:t>
            </a:r>
            <a:r>
              <a:rPr lang="en-US" dirty="0"/>
              <a:t> </a:t>
            </a:r>
            <a:r>
              <a:rPr lang="en-US" dirty="0" err="1"/>
              <a:t>gramatiky</a:t>
            </a:r>
            <a:r>
              <a:rPr lang="en-US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Dokumentácia</a:t>
            </a:r>
            <a:r>
              <a:rPr lang="en-US" sz="2000" i="1" dirty="0"/>
              <a:t>, </a:t>
            </a:r>
            <a:r>
              <a:rPr lang="en-US" sz="2000" i="1" dirty="0" err="1"/>
              <a:t>Strana</a:t>
            </a:r>
            <a:r>
              <a:rPr lang="en-US" sz="2000" i="1" dirty="0"/>
              <a:t> 6, </a:t>
            </a:r>
            <a:r>
              <a:rPr lang="en-US" sz="2000" i="1" dirty="0" err="1"/>
              <a:t>Príloha</a:t>
            </a:r>
            <a:r>
              <a:rPr lang="en-US" sz="2000" i="1" dirty="0"/>
              <a:t> 5.2)</a:t>
            </a:r>
            <a:r>
              <a:rPr lang="en-US" dirty="0"/>
              <a:t> </a:t>
            </a:r>
            <a:r>
              <a:rPr lang="en-US" dirty="0" err="1"/>
              <a:t>postupne</a:t>
            </a:r>
            <a:r>
              <a:rPr lang="en-US" dirty="0"/>
              <a:t> </a:t>
            </a:r>
            <a:r>
              <a:rPr lang="en-US" dirty="0" err="1"/>
              <a:t>vyhodnocujeme</a:t>
            </a:r>
            <a:r>
              <a:rPr lang="en-US" dirty="0"/>
              <a:t> </a:t>
            </a:r>
            <a:r>
              <a:rPr lang="en-US" dirty="0" err="1"/>
              <a:t>syntaktickú</a:t>
            </a:r>
            <a:r>
              <a:rPr lang="en-US" dirty="0"/>
              <a:t> </a:t>
            </a:r>
            <a:r>
              <a:rPr lang="en-US" dirty="0" err="1"/>
              <a:t>pravdivosť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Tokeny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voláme</a:t>
            </a:r>
            <a:r>
              <a:rPr lang="en-US" dirty="0"/>
              <a:t> zo </a:t>
            </a:r>
            <a:r>
              <a:rPr lang="en-US" dirty="0" err="1"/>
              <a:t>zoznamu</a:t>
            </a:r>
            <a:r>
              <a:rPr lang="en-US" dirty="0"/>
              <a:t> </a:t>
            </a:r>
            <a:r>
              <a:rPr lang="en-US" dirty="0" err="1"/>
              <a:t>všetkých</a:t>
            </a:r>
            <a:r>
              <a:rPr lang="en-US" dirty="0"/>
              <a:t> </a:t>
            </a:r>
            <a:r>
              <a:rPr lang="en-US" dirty="0" err="1"/>
              <a:t>tokenov</a:t>
            </a:r>
            <a:r>
              <a:rPr lang="en-US" dirty="0"/>
              <a:t> po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funkcií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6CF85A-D2B2-5D62-B9D7-91E4E58E8E5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395406" y="0"/>
            <a:ext cx="0" cy="24067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29DE240B-F992-A6C1-08B7-20BC5715CDB9}"/>
              </a:ext>
            </a:extLst>
          </p:cNvPr>
          <p:cNvSpPr/>
          <p:nvPr/>
        </p:nvSpPr>
        <p:spPr>
          <a:xfrm>
            <a:off x="9232350" y="2406770"/>
            <a:ext cx="2326112" cy="2019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SYNTAKTICKÁ ANALÝZA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A120E1-45CF-3445-9C2E-683FC7F28AF4}"/>
              </a:ext>
            </a:extLst>
          </p:cNvPr>
          <p:cNvCxnSpPr>
            <a:cxnSpLocks/>
          </p:cNvCxnSpPr>
          <p:nvPr/>
        </p:nvCxnSpPr>
        <p:spPr>
          <a:xfrm>
            <a:off x="10395406" y="4426667"/>
            <a:ext cx="0" cy="243133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ADD13721-56B1-46A5-60B9-6A2D67847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11" y="3091010"/>
            <a:ext cx="3608034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getTokenFromList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getListIndex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changeTokenListIndex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index)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previousTokenListIndex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21BC90B-7798-78C7-B0A2-3D2A53104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0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1040-7B6B-FDC1-FEA3-92A9394E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956183" cy="1450757"/>
          </a:xfrm>
        </p:spPr>
        <p:txBody>
          <a:bodyPr/>
          <a:lstStyle/>
          <a:p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elementov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C9FE-2961-A1CC-41E8-91623E2D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5618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Vytvaráme</a:t>
            </a:r>
            <a:r>
              <a:rPr lang="en-US" dirty="0"/>
              <a:t> </a:t>
            </a:r>
            <a:r>
              <a:rPr lang="en-US" dirty="0" err="1"/>
              <a:t>elementy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funkcií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Štruktúra</a:t>
            </a:r>
            <a:r>
              <a:rPr lang="en-US" dirty="0"/>
              <a:t> </a:t>
            </a:r>
            <a:r>
              <a:rPr lang="en-US" dirty="0" err="1"/>
              <a:t>elementu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A22AB0-017B-AB7A-BB15-AE016D6B160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395406" y="0"/>
            <a:ext cx="0" cy="24254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0BF04B-39A6-B2DC-1C67-BC7D9940876C}"/>
              </a:ext>
            </a:extLst>
          </p:cNvPr>
          <p:cNvSpPr/>
          <p:nvPr/>
        </p:nvSpPr>
        <p:spPr>
          <a:xfrm>
            <a:off x="9213012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VYTVORENIE ELEMENTOV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ADB25A-6683-E90F-0F66-16E933837C48}"/>
              </a:ext>
            </a:extLst>
          </p:cNvPr>
          <p:cNvCxnSpPr>
            <a:cxnSpLocks/>
          </p:cNvCxnSpPr>
          <p:nvPr/>
        </p:nvCxnSpPr>
        <p:spPr>
          <a:xfrm>
            <a:off x="11577800" y="3265802"/>
            <a:ext cx="614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CD485443-55A2-7B47-3F02-29792DDB8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272" y="2205813"/>
            <a:ext cx="3023857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sem_func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sem_return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in_fce</a:t>
            </a:r>
            <a:r>
              <a:rPr lang="en-US" altLang="en-US" sz="1400" dirty="0"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sem_if_while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in_fce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sem_else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sem_var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in_fce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sem_identif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A514573-5007-73C6-0E77-308A8406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80" y="3945121"/>
            <a:ext cx="1520981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argslist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ret_type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expr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bool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nullRet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element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D0ED91C-C8DF-85C5-1B1E-2354185C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908" y="3945121"/>
            <a:ext cx="155719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F690265-0DF5-ABFA-F2EF-7F4304C3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122" y="3945121"/>
            <a:ext cx="1403283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765153C-2F08-5835-59D3-DC6203AA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00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69AA-B4A2-5E53-CFB6-920CB9C6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658" y="286603"/>
            <a:ext cx="7996022" cy="1450757"/>
          </a:xfrm>
        </p:spPr>
        <p:txBody>
          <a:bodyPr/>
          <a:lstStyle/>
          <a:p>
            <a:r>
              <a:rPr lang="en-US" dirty="0" err="1"/>
              <a:t>Vkladanie</a:t>
            </a:r>
            <a:r>
              <a:rPr lang="en-US" dirty="0"/>
              <a:t> do TRP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81DF-EB3B-6A12-91AB-A1E43297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658" y="1845734"/>
            <a:ext cx="799602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Vkladáme</a:t>
            </a:r>
            <a:r>
              <a:rPr lang="en-US" dirty="0"/>
              <a:t> </a:t>
            </a:r>
            <a:r>
              <a:rPr lang="en-US" dirty="0" err="1"/>
              <a:t>elementy</a:t>
            </a:r>
            <a:r>
              <a:rPr lang="en-US" dirty="0"/>
              <a:t> v </a:t>
            </a:r>
            <a:r>
              <a:rPr lang="en-US" dirty="0" err="1"/>
              <a:t>poradí</a:t>
            </a:r>
            <a:r>
              <a:rPr lang="en-US" dirty="0"/>
              <a:t> do </a:t>
            </a:r>
            <a:r>
              <a:rPr lang="en-US" dirty="0" err="1"/>
              <a:t>tabuľky</a:t>
            </a:r>
            <a:r>
              <a:rPr lang="en-US" dirty="0"/>
              <a:t> </a:t>
            </a:r>
            <a:r>
              <a:rPr lang="en-US" dirty="0" err="1"/>
              <a:t>rozptýlených</a:t>
            </a:r>
            <a:r>
              <a:rPr lang="en-US" dirty="0"/>
              <a:t> </a:t>
            </a:r>
            <a:r>
              <a:rPr lang="en-US" dirty="0" err="1"/>
              <a:t>prvkov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Vložíme</a:t>
            </a:r>
            <a:r>
              <a:rPr lang="en-US" dirty="0"/>
              <a:t> </a:t>
            </a:r>
            <a:r>
              <a:rPr lang="en-US" dirty="0" err="1"/>
              <a:t>predrobené</a:t>
            </a:r>
            <a:r>
              <a:rPr lang="en-US" dirty="0"/>
              <a:t> </a:t>
            </a:r>
            <a:r>
              <a:rPr lang="en-US" dirty="0" err="1"/>
              <a:t>vstavané</a:t>
            </a:r>
            <a:r>
              <a:rPr lang="en-US" dirty="0"/>
              <a:t> </a:t>
            </a:r>
            <a:r>
              <a:rPr lang="en-US" dirty="0" err="1"/>
              <a:t>funkcie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7F243F-F39B-AF2D-A320-5415C01BBABA}"/>
              </a:ext>
            </a:extLst>
          </p:cNvPr>
          <p:cNvCxnSpPr>
            <a:cxnSpLocks/>
          </p:cNvCxnSpPr>
          <p:nvPr/>
        </p:nvCxnSpPr>
        <p:spPr>
          <a:xfrm>
            <a:off x="0" y="3265802"/>
            <a:ext cx="5520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E20852-F46F-86B9-DEA7-1FED905130B2}"/>
              </a:ext>
            </a:extLst>
          </p:cNvPr>
          <p:cNvSpPr/>
          <p:nvPr/>
        </p:nvSpPr>
        <p:spPr>
          <a:xfrm>
            <a:off x="552091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VKLADANIE DO TABUĽKY ROZPTÝLENÝCH PRVKOV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B16E30-E0FC-CB58-3A3D-CC5A1CF2A8C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34485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EF2D3D1E-800F-DA8A-7081-DBD64A37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621" y="2707267"/>
            <a:ext cx="2364788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ht_item_t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D16D36F-F210-2AF0-E672-4020B925B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239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1208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JetBrains Mono</vt:lpstr>
      <vt:lpstr>Retrospect</vt:lpstr>
      <vt:lpstr>IFJ PROJEKT - VARIANTA TRP</vt:lpstr>
      <vt:lpstr>Zoznam tokenov</vt:lpstr>
      <vt:lpstr>Lexikálna analýza</vt:lpstr>
      <vt:lpstr>Zoznam tokenov</vt:lpstr>
      <vt:lpstr>Syntaktická analýza</vt:lpstr>
      <vt:lpstr>Výrazy – syntaktická časť</vt:lpstr>
      <vt:lpstr>Syntaktická analýza</vt:lpstr>
      <vt:lpstr>Vytvorenie elementov</vt:lpstr>
      <vt:lpstr>Vkladanie do TRP</vt:lpstr>
      <vt:lpstr>Sémantická analýza</vt:lpstr>
      <vt:lpstr>Výrazy – sémantická časť</vt:lpstr>
      <vt:lpstr>Sémantická analýza</vt:lpstr>
      <vt:lpstr>Generátor kódu</vt:lpstr>
      <vt:lpstr>Priestor na 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 PROJEKT - VARIANTA TRP</dc:title>
  <dc:creator>Harman Richard (230969)</dc:creator>
  <cp:lastModifiedBy>Marek Špirka</cp:lastModifiedBy>
  <cp:revision>79</cp:revision>
  <dcterms:created xsi:type="dcterms:W3CDTF">2022-12-10T12:33:09Z</dcterms:created>
  <dcterms:modified xsi:type="dcterms:W3CDTF">2022-12-11T18:34:40Z</dcterms:modified>
</cp:coreProperties>
</file>