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1" r:id="rId9"/>
    <p:sldId id="264" r:id="rId10"/>
    <p:sldId id="262" r:id="rId11"/>
    <p:sldId id="267" r:id="rId12"/>
    <p:sldId id="268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FF9900"/>
    <a:srgbClr val="D38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8E-BA6E-32DA-217F-AE66931F6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IFJ PROJEKT - VARIANTA TRP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C371-65F9-AEF7-477F-9BEED4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Tím</a:t>
            </a:r>
            <a:r>
              <a:rPr lang="en-US" dirty="0"/>
              <a:t> xharma05</a:t>
            </a:r>
          </a:p>
          <a:p>
            <a:r>
              <a:rPr lang="en-US" dirty="0" err="1"/>
              <a:t>Jasmína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sk-SK" dirty="0"/>
              <a:t>A</a:t>
            </a:r>
            <a:r>
              <a:rPr lang="en-US" dirty="0" err="1"/>
              <a:t>lová</a:t>
            </a:r>
            <a:r>
              <a:rPr lang="en-US" dirty="0"/>
              <a:t>, </a:t>
            </a:r>
            <a:r>
              <a:rPr lang="en-US" dirty="0" err="1"/>
              <a:t>Terézia</a:t>
            </a:r>
            <a:r>
              <a:rPr lang="en-US" dirty="0"/>
              <a:t> </a:t>
            </a:r>
            <a:r>
              <a:rPr lang="en-US" dirty="0" err="1"/>
              <a:t>hundákova</a:t>
            </a:r>
            <a:r>
              <a:rPr lang="en-US" dirty="0"/>
              <a:t>,</a:t>
            </a:r>
          </a:p>
          <a:p>
            <a:r>
              <a:rPr lang="en-US" dirty="0"/>
              <a:t>Richard </a:t>
            </a:r>
            <a:r>
              <a:rPr lang="en-US" dirty="0" err="1"/>
              <a:t>harman</a:t>
            </a:r>
            <a:r>
              <a:rPr lang="en-US" dirty="0"/>
              <a:t>, </a:t>
            </a:r>
            <a:r>
              <a:rPr lang="en-US" dirty="0" err="1"/>
              <a:t>marek</a:t>
            </a:r>
            <a:r>
              <a:rPr lang="en-US" dirty="0"/>
              <a:t> </a:t>
            </a:r>
            <a:r>
              <a:rPr lang="en-US" dirty="0" err="1"/>
              <a:t>špirka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5EBE64-B7D9-7268-7CF1-19EAA72B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sémantickú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E03C95-4B15-1E89-A712-4006866B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Výrazy –</a:t>
            </a:r>
            <a:r>
              <a:rPr lang="en-US" dirty="0"/>
              <a:t> </a:t>
            </a:r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2056" y="1826816"/>
            <a:ext cx="9503453" cy="27325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Sémantická kontrola výrazov </a:t>
            </a:r>
            <a:r>
              <a:rPr lang="sk-SK" dirty="0" err="1"/>
              <a:t>priebieha</a:t>
            </a:r>
            <a:r>
              <a:rPr lang="sk-SK" dirty="0"/>
              <a:t> v </a:t>
            </a:r>
            <a:r>
              <a:rPr lang="sk-SK" i="1" dirty="0" err="1"/>
              <a:t>expr</a:t>
            </a:r>
            <a:r>
              <a:rPr lang="en-US" i="1" dirty="0"/>
              <a:t>.c</a:t>
            </a:r>
            <a:endParaRPr lang="sk-SK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Používané</a:t>
            </a:r>
            <a:r>
              <a:rPr lang="en-US" dirty="0"/>
              <a:t> </a:t>
            </a:r>
            <a:r>
              <a:rPr lang="en-US" dirty="0" err="1"/>
              <a:t>funkciami</a:t>
            </a:r>
            <a:r>
              <a:rPr lang="sk-SK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E4002B"/>
                </a:solidFill>
              </a:rPr>
              <a:t>exp_sem_var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E4002B"/>
                </a:solidFill>
              </a:rPr>
              <a:t>exp_sem_return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E4002B"/>
                </a:solidFill>
              </a:rPr>
              <a:t>exp_sem_ifwhile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 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Vracajú token obsahujúci výsledný typ výrazu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Na uloženie </a:t>
            </a:r>
            <a:r>
              <a:rPr lang="en-US" dirty="0" err="1"/>
              <a:t>aktívnych</a:t>
            </a:r>
            <a:r>
              <a:rPr lang="sk-SK" dirty="0"/>
              <a:t> premenných a funkcií je </a:t>
            </a:r>
            <a:r>
              <a:rPr lang="sk-SK" dirty="0" err="1"/>
              <a:t>implemetovaný</a:t>
            </a:r>
            <a:r>
              <a:rPr lang="sk-SK" dirty="0"/>
              <a:t> </a:t>
            </a:r>
            <a:r>
              <a:rPr lang="en-US" dirty="0" err="1"/>
              <a:t>viazaný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25843" y="4503341"/>
            <a:ext cx="192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D38C50"/>
                </a:solidFill>
              </a:rPr>
              <a:t>variables</a:t>
            </a:r>
            <a:r>
              <a:rPr lang="en-US" sz="1400" dirty="0"/>
              <a:t> {</a:t>
            </a:r>
          </a:p>
          <a:p>
            <a:r>
              <a:rPr lang="en-US" sz="1400" dirty="0"/>
              <a:t>   char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*data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d_list_types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struct</a:t>
            </a:r>
            <a:r>
              <a:rPr lang="en-US" sz="1400" dirty="0"/>
              <a:t> variables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endParaRPr lang="sk-SK" sz="1400" dirty="0"/>
          </a:p>
        </p:txBody>
      </p:sp>
      <p:sp>
        <p:nvSpPr>
          <p:cNvPr id="5" name="BlokTextu 4"/>
          <p:cNvSpPr txBox="1"/>
          <p:nvPr/>
        </p:nvSpPr>
        <p:spPr>
          <a:xfrm>
            <a:off x="3739581" y="4478116"/>
            <a:ext cx="2155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>
                <a:solidFill>
                  <a:srgbClr val="D38C50"/>
                </a:solidFill>
              </a:rPr>
              <a:t> functions </a:t>
            </a:r>
            <a:r>
              <a:rPr lang="en-US" sz="1400" dirty="0"/>
              <a:t>{</a:t>
            </a:r>
          </a:p>
          <a:p>
            <a:r>
              <a:rPr lang="en-US" sz="1400" dirty="0"/>
              <a:t>   char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fce_name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d_list_types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return_type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>
                <a:solidFill>
                  <a:srgbClr val="D38C50"/>
                </a:solidFill>
              </a:rPr>
              <a:t>bool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can_be_null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struct</a:t>
            </a:r>
            <a:r>
              <a:rPr lang="en-US" sz="1400" dirty="0"/>
              <a:t> functions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endParaRPr lang="sk-SK" sz="14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16616B-D2DA-CBB4-449A-D800FDC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sémantickú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5953F21-D285-7BE7-3486-37F4D5555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EED8-1E93-6A72-5DDB-7A4D2C33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820" y="286603"/>
            <a:ext cx="7968860" cy="1450757"/>
          </a:xfrm>
        </p:spPr>
        <p:txBody>
          <a:bodyPr/>
          <a:lstStyle/>
          <a:p>
            <a:r>
              <a:rPr lang="en-US" dirty="0" err="1"/>
              <a:t>Generátor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B7A1-E299-6307-08C6-665ACD5C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820" y="1845734"/>
            <a:ext cx="79688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Postupnosť</a:t>
            </a:r>
            <a:r>
              <a:rPr lang="en-US" dirty="0"/>
              <a:t> </a:t>
            </a:r>
            <a:r>
              <a:rPr lang="en-US" dirty="0" err="1"/>
              <a:t>generátora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Stringy </a:t>
            </a:r>
            <a:r>
              <a:rPr lang="en-US" dirty="0" err="1"/>
              <a:t>upravujeme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EF8A04-9F6B-C1C1-DFB7-80A0C43A59FB}"/>
              </a:ext>
            </a:extLst>
          </p:cNvPr>
          <p:cNvCxnSpPr>
            <a:cxnSpLocks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303A2D1-9EB0-B24C-B8B0-00A3D563E6D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GENERÁTOR KÓDU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B36C7D-46FA-003F-1C15-065D5CAD1127}"/>
              </a:ext>
            </a:extLst>
          </p:cNvPr>
          <p:cNvSpPr/>
          <p:nvPr/>
        </p:nvSpPr>
        <p:spPr>
          <a:xfrm>
            <a:off x="1216901" y="5134681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98877C-E560-30A7-38DE-DE76ABC6A7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34485" y="4106174"/>
            <a:ext cx="0" cy="10285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D3C2D79-2485-7106-B2B4-52D6C8D7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73" y="2158086"/>
            <a:ext cx="6597093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gen_program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gen_built_in_functions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function_gen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09600B0-8027-5AB5-1013-97C5EA239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43" y="4060841"/>
            <a:ext cx="32480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retype_string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(Token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hexa_to_octal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hex[])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908DDD-6E19-E9CB-A417-6509817F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8AAF-6427-927F-E634-9D05401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Priestor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otázky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7C0E-9B4F-A94B-BAAD-A8C6DCAC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5CBE1E-D4D0-4CF3-872E-7BEEFF8EE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Volanie</a:t>
            </a:r>
            <a:r>
              <a:rPr lang="en-US" dirty="0"/>
              <a:t> </a:t>
            </a:r>
            <a:r>
              <a:rPr lang="en-US" dirty="0" err="1"/>
              <a:t>vytvorenia</a:t>
            </a:r>
            <a:r>
              <a:rPr lang="en-US" dirty="0"/>
              <a:t>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Požiada</a:t>
            </a:r>
            <a:r>
              <a:rPr lang="en-US" dirty="0"/>
              <a:t> </a:t>
            </a:r>
            <a:r>
              <a:rPr lang="en-US" dirty="0" err="1"/>
              <a:t>lexikálnu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o </a:t>
            </a:r>
            <a:r>
              <a:rPr lang="en-US" dirty="0" err="1"/>
              <a:t>vyhodnotenie</a:t>
            </a:r>
            <a:r>
              <a:rPr lang="en-US" dirty="0"/>
              <a:t> </a:t>
            </a:r>
            <a:r>
              <a:rPr lang="en-US" dirty="0" err="1"/>
              <a:t>nasledujúceho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DB3D8C-86A4-0F02-3EAE-BDAFC92B08FD}"/>
              </a:ext>
            </a:extLst>
          </p:cNvPr>
          <p:cNvCxnSpPr>
            <a:cxnSpLocks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D977ED-3F74-866A-D681-B09EB01E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60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624B-4E7E-96D5-2952-0D73E5DC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58" y="286603"/>
            <a:ext cx="8589322" cy="1450757"/>
          </a:xfrm>
        </p:spPr>
        <p:txBody>
          <a:bodyPr/>
          <a:lstStyle/>
          <a:p>
            <a:r>
              <a:rPr lang="en-US" dirty="0" err="1"/>
              <a:t>Lexikálna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77BB-DED7-ABD3-6AF6-978EBE7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240" y="1845734"/>
            <a:ext cx="857543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diagram </a:t>
            </a:r>
            <a:r>
              <a:rPr lang="en-US" dirty="0" err="1"/>
              <a:t>konečného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5, </a:t>
            </a:r>
            <a:r>
              <a:rPr lang="en-US" sz="1800" i="1" dirty="0" err="1"/>
              <a:t>Príloha</a:t>
            </a:r>
            <a:r>
              <a:rPr lang="en-US" sz="1800" i="1" dirty="0"/>
              <a:t> 5.1) </a:t>
            </a:r>
            <a:r>
              <a:rPr lang="en-US" dirty="0" err="1"/>
              <a:t>vyhodnocuje</a:t>
            </a:r>
            <a:r>
              <a:rPr lang="en-US" dirty="0"/>
              <a:t> </a:t>
            </a:r>
            <a:r>
              <a:rPr lang="en-US" dirty="0" err="1"/>
              <a:t>charaktery</a:t>
            </a:r>
            <a:r>
              <a:rPr lang="en-US" dirty="0"/>
              <a:t> zo </a:t>
            </a:r>
            <a:r>
              <a:rPr lang="en-US" dirty="0" err="1"/>
              <a:t>štandardného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zastavení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v </a:t>
            </a:r>
            <a:r>
              <a:rPr lang="en-US" dirty="0" err="1"/>
              <a:t>niektorom</a:t>
            </a:r>
            <a:r>
              <a:rPr lang="en-US" dirty="0"/>
              <a:t> z </a:t>
            </a:r>
            <a:r>
              <a:rPr lang="en-US" dirty="0" err="1"/>
              <a:t>koncových</a:t>
            </a:r>
            <a:r>
              <a:rPr lang="en-US" dirty="0"/>
              <a:t> </a:t>
            </a:r>
            <a:r>
              <a:rPr lang="en-US" dirty="0" err="1"/>
              <a:t>stavov</a:t>
            </a: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Vytvorí</a:t>
            </a:r>
            <a:r>
              <a:rPr lang="en-US" dirty="0"/>
              <a:t> token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ho </a:t>
            </a:r>
            <a:r>
              <a:rPr lang="en-US" dirty="0" err="1"/>
              <a:t>reprezentuje</a:t>
            </a:r>
            <a:r>
              <a:rPr lang="en-US" dirty="0"/>
              <a:t> a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koncového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automatu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4133DD-FD04-CA5A-686C-43C19B0B3329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A121755-1C86-3A6F-D51E-18F3B83BFCF5}"/>
              </a:ext>
            </a:extLst>
          </p:cNvPr>
          <p:cNvSpPr/>
          <p:nvPr/>
        </p:nvSpPr>
        <p:spPr>
          <a:xfrm>
            <a:off x="552091" y="2383779"/>
            <a:ext cx="1958196" cy="17640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LEXIKÁLNA ANALÝZA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895D26-C022-AFFD-2D5A-6417E81725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31189" y="840615"/>
            <a:ext cx="0" cy="1543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A0EC1B-9812-6382-687A-A45E128F1843}"/>
              </a:ext>
            </a:extLst>
          </p:cNvPr>
          <p:cNvSpPr/>
          <p:nvPr/>
        </p:nvSpPr>
        <p:spPr>
          <a:xfrm>
            <a:off x="1036321" y="339822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STDIN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D16478A-1DE7-1A97-AD91-E735A05E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49" y="3684533"/>
            <a:ext cx="1892175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EOF_T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isKeyword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KeywordType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canBeNull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BD1495-2294-07F2-14FB-D1FCEC36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3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Pridá</a:t>
            </a:r>
            <a:r>
              <a:rPr lang="en-US" dirty="0"/>
              <a:t> token do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token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kým</a:t>
            </a:r>
            <a:r>
              <a:rPr lang="en-US" dirty="0"/>
              <a:t> </a:t>
            </a:r>
            <a:r>
              <a:rPr lang="en-US" dirty="0" err="1"/>
              <a:t>nenájde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tokenu</a:t>
            </a:r>
            <a:r>
              <a:rPr lang="en-US" dirty="0"/>
              <a:t> </a:t>
            </a:r>
            <a:r>
              <a:rPr lang="en-US" i="1" dirty="0"/>
              <a:t>“EOF_T”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7B41F-6F8B-23B9-E5E2-927EE3DBC3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6822BD-5475-95B9-F84B-98DFA9643A91}"/>
              </a:ext>
            </a:extLst>
          </p:cNvPr>
          <p:cNvSpPr txBox="1"/>
          <p:nvPr/>
        </p:nvSpPr>
        <p:spPr>
          <a:xfrm>
            <a:off x="1221982" y="2380086"/>
            <a:ext cx="6115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8C50"/>
                </a:solidFill>
                <a:effectLst/>
                <a:latin typeface="JetBrains Mono"/>
              </a:rPr>
              <a:t>typedef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8EEA20F-14FA-3DF1-A06A-51056F45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12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31F6B6-8697-0B47-EFBB-A7ABC3FE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6D25A1C-EE10-4372-A4F9-809545E5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3091010"/>
            <a:ext cx="3608034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751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36FE-E0BA-0693-2425-92DEEE6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41" y="889362"/>
            <a:ext cx="10058400" cy="829266"/>
          </a:xfrm>
        </p:spPr>
        <p:txBody>
          <a:bodyPr/>
          <a:lstStyle/>
          <a:p>
            <a:r>
              <a:rPr lang="en-US" dirty="0" err="1"/>
              <a:t>Výrazy</a:t>
            </a:r>
            <a:r>
              <a:rPr lang="en-US" dirty="0"/>
              <a:t> – </a:t>
            </a:r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EC67-21B1-751A-D373-39E7E5D3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340" y="1837853"/>
            <a:ext cx="10058401" cy="43043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sk-SK" sz="1800" dirty="0"/>
              <a:t>Kontrola postupnosti tokenov vo výraze </a:t>
            </a:r>
            <a:r>
              <a:rPr lang="sk-SK" sz="1800" dirty="0" err="1"/>
              <a:t>priebieha</a:t>
            </a:r>
            <a:r>
              <a:rPr lang="sk-SK" sz="1800" dirty="0"/>
              <a:t> v </a:t>
            </a:r>
            <a:r>
              <a:rPr lang="sk-SK" sz="1800" i="1" dirty="0" err="1"/>
              <a:t>expr</a:t>
            </a:r>
            <a:r>
              <a:rPr lang="en-US" sz="1800" i="1" dirty="0"/>
              <a:t>.c</a:t>
            </a:r>
            <a:endParaRPr lang="sk-SK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sk-SK" sz="1800" dirty="0"/>
              <a:t>Funkcia </a:t>
            </a:r>
            <a:r>
              <a:rPr lang="sk-SK" sz="1800" dirty="0" err="1"/>
              <a:t>expression</a:t>
            </a:r>
            <a:r>
              <a:rPr lang="sk-SK" sz="1800" dirty="0"/>
              <a:t>() spúšťa celý proces kontroly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Tabuľka</a:t>
            </a:r>
            <a:r>
              <a:rPr lang="en-US" sz="1800" dirty="0"/>
              <a:t> pre </a:t>
            </a:r>
            <a:r>
              <a:rPr lang="en-US" sz="1800" dirty="0" err="1"/>
              <a:t>vyhodnotenie</a:t>
            </a:r>
            <a:r>
              <a:rPr lang="en-US" sz="1800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8, </a:t>
            </a:r>
            <a:r>
              <a:rPr lang="en-US" sz="1800" i="1" dirty="0" err="1"/>
              <a:t>Príloha</a:t>
            </a:r>
            <a:r>
              <a:rPr lang="en-US" sz="1800" i="1" dirty="0"/>
              <a:t> 5.4) </a:t>
            </a:r>
            <a:endParaRPr lang="sk-SK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Z</a:t>
            </a:r>
            <a:r>
              <a:rPr lang="sk-SK" sz="1800" dirty="0" err="1"/>
              <a:t>ásobník</a:t>
            </a:r>
            <a:r>
              <a:rPr lang="sk-SK" sz="1800" dirty="0"/>
              <a:t> pre ukladanie spracovaných tokenov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58A-C37E-D0E4-CFB2-C4DF9A040960}"/>
              </a:ext>
            </a:extLst>
          </p:cNvPr>
          <p:cNvSpPr txBox="1"/>
          <p:nvPr/>
        </p:nvSpPr>
        <p:spPr>
          <a:xfrm>
            <a:off x="1160340" y="3557298"/>
            <a:ext cx="60975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>
                <a:solidFill>
                  <a:schemeClr val="tx1"/>
                </a:solidFill>
              </a:rPr>
              <a:t>typedef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struct</a:t>
            </a:r>
            <a:r>
              <a:rPr lang="sk-SK" sz="1400" dirty="0">
                <a:solidFill>
                  <a:srgbClr val="D38C50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stack_item</a:t>
            </a:r>
            <a:r>
              <a:rPr lang="sk-SK" sz="1400" dirty="0">
                <a:solidFill>
                  <a:schemeClr val="tx1"/>
                </a:solidFill>
              </a:rPr>
              <a:t>{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Token 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expr_symb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symbol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struct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chemeClr val="tx1"/>
                </a:solidFill>
              </a:rPr>
              <a:t>stack_item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next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} </a:t>
            </a:r>
            <a:r>
              <a:rPr lang="sk-SK" sz="1400" dirty="0" err="1">
                <a:solidFill>
                  <a:schemeClr val="tx1"/>
                </a:solidFill>
              </a:rPr>
              <a:t>stack_item_t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br>
              <a:rPr lang="sk-SK" sz="1400" dirty="0">
                <a:solidFill>
                  <a:schemeClr val="tx1"/>
                </a:solidFill>
              </a:rPr>
            </a:br>
            <a:r>
              <a:rPr lang="sk-SK" sz="1400" dirty="0" err="1">
                <a:solidFill>
                  <a:schemeClr val="tx1"/>
                </a:solidFill>
              </a:rPr>
              <a:t>struct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stack_t</a:t>
            </a:r>
            <a:r>
              <a:rPr lang="sk-SK" sz="1400" dirty="0">
                <a:solidFill>
                  <a:schemeClr val="tx1"/>
                </a:solidFill>
              </a:rPr>
              <a:t> {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stack_item_t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size_t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stack_size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AFF7449-E5E0-74E5-2E0C-9CD630FE0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ADD13721-56B1-46A5-60B9-6A2D6784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3091010"/>
            <a:ext cx="3608034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1BC90B-7798-78C7-B0A2-3D2A5310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040-7B6B-FDC1-FEA3-92A9394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956183" cy="1450757"/>
          </a:xfrm>
        </p:spPr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elementov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C9FE-2961-A1CC-41E8-91623E2D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5618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Vytvaráme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Štruktúra</a:t>
            </a:r>
            <a:r>
              <a:rPr lang="en-US" dirty="0"/>
              <a:t> </a:t>
            </a:r>
            <a:r>
              <a:rPr lang="en-US" dirty="0" err="1"/>
              <a:t>elementu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A22AB0-017B-AB7A-BB15-AE016D6B16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395406" y="0"/>
            <a:ext cx="0" cy="2425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0BF04B-39A6-B2DC-1C67-BC7D9940876C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ELEMENTOV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ADB25A-6683-E90F-0F66-16E933837C48}"/>
              </a:ext>
            </a:extLst>
          </p:cNvPr>
          <p:cNvCxnSpPr>
            <a:cxnSpLocks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CD485443-55A2-7B47-3F02-29792DDB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72" y="2205813"/>
            <a:ext cx="30238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lang="en-US" altLang="en-US" sz="1400" dirty="0"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sem_if_while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4002B"/>
                </a:solidFill>
                <a:effectLst/>
                <a:latin typeface="JetBrains Mono"/>
              </a:rPr>
              <a:t>sem_identif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514573-5007-73C6-0E77-308A840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80" y="3945121"/>
            <a:ext cx="1520981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argslist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ret_type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nullRet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0ED91C-C8DF-85C5-1B1E-2354185C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908" y="3945121"/>
            <a:ext cx="155719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F690265-0DF5-ABFA-F2EF-7F4304C3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22" y="3945121"/>
            <a:ext cx="140328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765153C-2F08-5835-59D3-DC6203AA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69AA-B4A2-5E53-CFB6-920CB9C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8" y="286603"/>
            <a:ext cx="7996022" cy="1450757"/>
          </a:xfrm>
        </p:spPr>
        <p:txBody>
          <a:bodyPr/>
          <a:lstStyle/>
          <a:p>
            <a:r>
              <a:rPr lang="en-US" dirty="0" err="1"/>
              <a:t>Vkladanie</a:t>
            </a:r>
            <a:r>
              <a:rPr lang="en-US" dirty="0"/>
              <a:t> do TRP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81DF-EB3B-6A12-91AB-A1E43297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58" y="1845734"/>
            <a:ext cx="79960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Vkladáme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v </a:t>
            </a:r>
            <a:r>
              <a:rPr lang="en-US" dirty="0" err="1"/>
              <a:t>poradí</a:t>
            </a:r>
            <a:r>
              <a:rPr lang="en-US" dirty="0"/>
              <a:t> do </a:t>
            </a:r>
            <a:r>
              <a:rPr lang="en-US" dirty="0" err="1"/>
              <a:t>tabuľky</a:t>
            </a:r>
            <a:r>
              <a:rPr lang="en-US" dirty="0"/>
              <a:t> </a:t>
            </a:r>
            <a:r>
              <a:rPr lang="en-US" dirty="0" err="1"/>
              <a:t>rozptýlených</a:t>
            </a:r>
            <a:r>
              <a:rPr lang="en-US" dirty="0"/>
              <a:t> </a:t>
            </a:r>
            <a:r>
              <a:rPr lang="en-US" dirty="0" err="1"/>
              <a:t>prvkov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Vložíme</a:t>
            </a:r>
            <a:r>
              <a:rPr lang="en-US" dirty="0"/>
              <a:t> </a:t>
            </a:r>
            <a:r>
              <a:rPr lang="en-US" dirty="0" err="1"/>
              <a:t>predrobené</a:t>
            </a:r>
            <a:r>
              <a:rPr lang="en-US" dirty="0"/>
              <a:t> </a:t>
            </a:r>
            <a:r>
              <a:rPr lang="en-US" dirty="0" err="1"/>
              <a:t>vstavané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7F243F-F39B-AF2D-A320-5415C01BBABA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E20852-F46F-86B9-DEA7-1FED905130B2}"/>
              </a:ext>
            </a:extLst>
          </p:cNvPr>
          <p:cNvSpPr/>
          <p:nvPr/>
        </p:nvSpPr>
        <p:spPr>
          <a:xfrm>
            <a:off x="552091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VKLADANIE DO TABUĽKY ROZPTÝLENÝCH PRVKOV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B16E30-E0FC-CB58-3A3D-CC5A1CF2A8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EF2D3D1E-800F-DA8A-7081-DBD64A37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21" y="2707267"/>
            <a:ext cx="23647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16D36F-F210-2AF0-E672-4020B925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3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1208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Retrospect</vt:lpstr>
      <vt:lpstr>IFJ PROJEKT - VARIANTA TRP</vt:lpstr>
      <vt:lpstr>Zoznam tokenov</vt:lpstr>
      <vt:lpstr>Lexikálna analýza</vt:lpstr>
      <vt:lpstr>Zoznam tokenov</vt:lpstr>
      <vt:lpstr>Syntaktická analýza</vt:lpstr>
      <vt:lpstr>Výrazy – syntaktická časť</vt:lpstr>
      <vt:lpstr>Syntaktická analýza</vt:lpstr>
      <vt:lpstr>Vytvorenie elementov</vt:lpstr>
      <vt:lpstr>Vkladanie do TRP</vt:lpstr>
      <vt:lpstr>Sémantická analýza</vt:lpstr>
      <vt:lpstr>Výrazy – sémantická časť</vt:lpstr>
      <vt:lpstr>Sémantická analýza</vt:lpstr>
      <vt:lpstr>Generátor kódu</vt:lpstr>
      <vt:lpstr>Priestor na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PROJEKT - VARIANTA TRP</dc:title>
  <dc:creator>Harman Richard (230969)</dc:creator>
  <cp:lastModifiedBy>Harman Richard (230969)</cp:lastModifiedBy>
  <cp:revision>82</cp:revision>
  <dcterms:created xsi:type="dcterms:W3CDTF">2022-12-10T12:33:09Z</dcterms:created>
  <dcterms:modified xsi:type="dcterms:W3CDTF">2022-12-11T18:54:23Z</dcterms:modified>
</cp:coreProperties>
</file>