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36" r:id="rId2"/>
    <p:sldId id="425" r:id="rId3"/>
    <p:sldId id="291" r:id="rId4"/>
    <p:sldId id="428" r:id="rId5"/>
    <p:sldId id="519" r:id="rId6"/>
    <p:sldId id="437" r:id="rId7"/>
    <p:sldId id="516" r:id="rId8"/>
    <p:sldId id="517" r:id="rId9"/>
    <p:sldId id="523" r:id="rId10"/>
    <p:sldId id="521" r:id="rId11"/>
    <p:sldId id="321" r:id="rId12"/>
    <p:sldId id="409" r:id="rId13"/>
    <p:sldId id="320" r:id="rId14"/>
    <p:sldId id="435" r:id="rId15"/>
    <p:sldId id="524" r:id="rId16"/>
    <p:sldId id="526" r:id="rId17"/>
    <p:sldId id="525" r:id="rId18"/>
    <p:sldId id="520" r:id="rId19"/>
    <p:sldId id="423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023"/>
    <a:srgbClr val="05A0FF"/>
    <a:srgbClr val="DE0000"/>
    <a:srgbClr val="FFCC66"/>
    <a:srgbClr val="0074BD"/>
    <a:srgbClr val="11903D"/>
    <a:srgbClr val="E63C3C"/>
    <a:srgbClr val="AAC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89558" autoAdjust="0"/>
  </p:normalViewPr>
  <p:slideViewPr>
    <p:cSldViewPr snapToGrid="0">
      <p:cViewPr varScale="1">
        <p:scale>
          <a:sx n="81" d="100"/>
          <a:sy n="81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Smeets" userId="38d7c675-8b60-463a-888f-f2c44a750a19" providerId="ADAL" clId="{3ADDD4A2-A846-4ECE-A61B-5B1EF1473B05}"/>
    <pc:docChg chg="custSel addSld delSld modSld">
      <pc:chgData name="Christine Smeets" userId="38d7c675-8b60-463a-888f-f2c44a750a19" providerId="ADAL" clId="{3ADDD4A2-A846-4ECE-A61B-5B1EF1473B05}" dt="2022-03-07T15:09:58.772" v="253" actId="6549"/>
      <pc:docMkLst>
        <pc:docMk/>
      </pc:docMkLst>
      <pc:sldChg chg="modSp mod">
        <pc:chgData name="Christine Smeets" userId="38d7c675-8b60-463a-888f-f2c44a750a19" providerId="ADAL" clId="{3ADDD4A2-A846-4ECE-A61B-5B1EF1473B05}" dt="2022-03-07T10:20:40.185" v="20" actId="20577"/>
        <pc:sldMkLst>
          <pc:docMk/>
          <pc:sldMk cId="492289198" sldId="291"/>
        </pc:sldMkLst>
        <pc:spChg chg="mod">
          <ac:chgData name="Christine Smeets" userId="38d7c675-8b60-463a-888f-f2c44a750a19" providerId="ADAL" clId="{3ADDD4A2-A846-4ECE-A61B-5B1EF1473B05}" dt="2022-03-07T10:20:40.185" v="20" actId="20577"/>
          <ac:spMkLst>
            <pc:docMk/>
            <pc:sldMk cId="492289198" sldId="291"/>
            <ac:spMk id="3" creationId="{00000000-0000-0000-0000-000000000000}"/>
          </ac:spMkLst>
        </pc:spChg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3900250193" sldId="305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694982804" sldId="306"/>
        </pc:sldMkLst>
      </pc:sldChg>
      <pc:sldChg chg="del">
        <pc:chgData name="Christine Smeets" userId="38d7c675-8b60-463a-888f-f2c44a750a19" providerId="ADAL" clId="{3ADDD4A2-A846-4ECE-A61B-5B1EF1473B05}" dt="2022-03-07T10:49:37.981" v="105" actId="47"/>
        <pc:sldMkLst>
          <pc:docMk/>
          <pc:sldMk cId="4022414118" sldId="315"/>
        </pc:sldMkLst>
      </pc:sldChg>
      <pc:sldChg chg="del">
        <pc:chgData name="Christine Smeets" userId="38d7c675-8b60-463a-888f-f2c44a750a19" providerId="ADAL" clId="{3ADDD4A2-A846-4ECE-A61B-5B1EF1473B05}" dt="2022-03-07T10:49:36.262" v="104" actId="47"/>
        <pc:sldMkLst>
          <pc:docMk/>
          <pc:sldMk cId="1584558783" sldId="316"/>
        </pc:sldMkLst>
      </pc:sldChg>
      <pc:sldChg chg="add">
        <pc:chgData name="Christine Smeets" userId="38d7c675-8b60-463a-888f-f2c44a750a19" providerId="ADAL" clId="{3ADDD4A2-A846-4ECE-A61B-5B1EF1473B05}" dt="2022-03-07T10:51:38.474" v="108"/>
        <pc:sldMkLst>
          <pc:docMk/>
          <pc:sldMk cId="2955186436" sldId="320"/>
        </pc:sldMkLst>
      </pc:sldChg>
      <pc:sldChg chg="del">
        <pc:chgData name="Christine Smeets" userId="38d7c675-8b60-463a-888f-f2c44a750a19" providerId="ADAL" clId="{3ADDD4A2-A846-4ECE-A61B-5B1EF1473B05}" dt="2022-03-07T10:51:28.893" v="107" actId="2696"/>
        <pc:sldMkLst>
          <pc:docMk/>
          <pc:sldMk cId="3057424042" sldId="320"/>
        </pc:sldMkLst>
      </pc:sldChg>
      <pc:sldChg chg="addSp delSp modSp mod">
        <pc:chgData name="Christine Smeets" userId="38d7c675-8b60-463a-888f-f2c44a750a19" providerId="ADAL" clId="{3ADDD4A2-A846-4ECE-A61B-5B1EF1473B05}" dt="2022-03-07T14:45:21.840" v="248" actId="20577"/>
        <pc:sldMkLst>
          <pc:docMk/>
          <pc:sldMk cId="836713532" sldId="321"/>
        </pc:sldMkLst>
        <pc:spChg chg="mod">
          <ac:chgData name="Christine Smeets" userId="38d7c675-8b60-463a-888f-f2c44a750a19" providerId="ADAL" clId="{3ADDD4A2-A846-4ECE-A61B-5B1EF1473B05}" dt="2022-03-07T14:45:21.840" v="248" actId="20577"/>
          <ac:spMkLst>
            <pc:docMk/>
            <pc:sldMk cId="836713532" sldId="321"/>
            <ac:spMk id="2" creationId="{00000000-0000-0000-0000-000000000000}"/>
          </ac:spMkLst>
        </pc:spChg>
        <pc:spChg chg="add mod">
          <ac:chgData name="Christine Smeets" userId="38d7c675-8b60-463a-888f-f2c44a750a19" providerId="ADAL" clId="{3ADDD4A2-A846-4ECE-A61B-5B1EF1473B05}" dt="2022-03-07T14:44:57.418" v="239" actId="14100"/>
          <ac:spMkLst>
            <pc:docMk/>
            <pc:sldMk cId="836713532" sldId="321"/>
            <ac:spMk id="11" creationId="{C251610C-72DF-46EC-95C6-4052FE1F02D6}"/>
          </ac:spMkLst>
        </pc:spChg>
        <pc:spChg chg="del">
          <ac:chgData name="Christine Smeets" userId="38d7c675-8b60-463a-888f-f2c44a750a19" providerId="ADAL" clId="{3ADDD4A2-A846-4ECE-A61B-5B1EF1473B05}" dt="2022-03-07T10:45:33.029" v="56" actId="478"/>
          <ac:spMkLst>
            <pc:docMk/>
            <pc:sldMk cId="836713532" sldId="321"/>
            <ac:spMk id="14" creationId="{5FEDD46E-2F3A-4948-909E-A5A90F7840D8}"/>
          </ac:spMkLst>
        </pc:spChg>
        <pc:picChg chg="add mod">
          <ac:chgData name="Christine Smeets" userId="38d7c675-8b60-463a-888f-f2c44a750a19" providerId="ADAL" clId="{3ADDD4A2-A846-4ECE-A61B-5B1EF1473B05}" dt="2022-03-07T14:44:46.813" v="236" actId="1076"/>
          <ac:picMkLst>
            <pc:docMk/>
            <pc:sldMk cId="836713532" sldId="321"/>
            <ac:picMk id="10" creationId="{F092F924-F47B-44B6-8598-9FD17FF8A721}"/>
          </ac:picMkLst>
        </pc:picChg>
        <pc:picChg chg="del">
          <ac:chgData name="Christine Smeets" userId="38d7c675-8b60-463a-888f-f2c44a750a19" providerId="ADAL" clId="{3ADDD4A2-A846-4ECE-A61B-5B1EF1473B05}" dt="2022-03-07T10:45:33.029" v="56" actId="478"/>
          <ac:picMkLst>
            <pc:docMk/>
            <pc:sldMk cId="836713532" sldId="321"/>
            <ac:picMk id="13" creationId="{4A26B216-680C-4E86-AF75-F7C757A1EA1D}"/>
          </ac:picMkLst>
        </pc:picChg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3212781943" sldId="400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3419657246" sldId="404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2164334372" sldId="407"/>
        </pc:sldMkLst>
      </pc:sldChg>
      <pc:sldChg chg="addSp delSp modSp mod">
        <pc:chgData name="Christine Smeets" userId="38d7c675-8b60-463a-888f-f2c44a750a19" providerId="ADAL" clId="{3ADDD4A2-A846-4ECE-A61B-5B1EF1473B05}" dt="2022-03-07T10:48:51.602" v="98" actId="14100"/>
        <pc:sldMkLst>
          <pc:docMk/>
          <pc:sldMk cId="3104833572" sldId="409"/>
        </pc:sldMkLst>
        <pc:spChg chg="ord">
          <ac:chgData name="Christine Smeets" userId="38d7c675-8b60-463a-888f-f2c44a750a19" providerId="ADAL" clId="{3ADDD4A2-A846-4ECE-A61B-5B1EF1473B05}" dt="2022-03-07T10:48:16.162" v="90" actId="171"/>
          <ac:spMkLst>
            <pc:docMk/>
            <pc:sldMk cId="3104833572" sldId="409"/>
            <ac:spMk id="2" creationId="{00000000-0000-0000-0000-000000000000}"/>
          </ac:spMkLst>
        </pc:spChg>
        <pc:picChg chg="del">
          <ac:chgData name="Christine Smeets" userId="38d7c675-8b60-463a-888f-f2c44a750a19" providerId="ADAL" clId="{3ADDD4A2-A846-4ECE-A61B-5B1EF1473B05}" dt="2022-03-07T10:47:31.909" v="65" actId="478"/>
          <ac:picMkLst>
            <pc:docMk/>
            <pc:sldMk cId="3104833572" sldId="409"/>
            <ac:picMk id="5" creationId="{D128867A-B5C0-4B1E-A29F-08CBC882444A}"/>
          </ac:picMkLst>
        </pc:picChg>
        <pc:picChg chg="add mod ord">
          <ac:chgData name="Christine Smeets" userId="38d7c675-8b60-463a-888f-f2c44a750a19" providerId="ADAL" clId="{3ADDD4A2-A846-4ECE-A61B-5B1EF1473B05}" dt="2022-03-07T10:48:23.546" v="91" actId="14100"/>
          <ac:picMkLst>
            <pc:docMk/>
            <pc:sldMk cId="3104833572" sldId="409"/>
            <ac:picMk id="7" creationId="{36726669-EBDA-42B2-839D-AB446ABA8D01}"/>
          </ac:picMkLst>
        </pc:picChg>
        <pc:picChg chg="add mod ord">
          <ac:chgData name="Christine Smeets" userId="38d7c675-8b60-463a-888f-f2c44a750a19" providerId="ADAL" clId="{3ADDD4A2-A846-4ECE-A61B-5B1EF1473B05}" dt="2022-03-07T10:47:52.391" v="81" actId="171"/>
          <ac:picMkLst>
            <pc:docMk/>
            <pc:sldMk cId="3104833572" sldId="409"/>
            <ac:picMk id="9" creationId="{C68FACE7-F101-493C-9E71-A17F4D18DF68}"/>
          </ac:picMkLst>
        </pc:picChg>
        <pc:picChg chg="del">
          <ac:chgData name="Christine Smeets" userId="38d7c675-8b60-463a-888f-f2c44a750a19" providerId="ADAL" clId="{3ADDD4A2-A846-4ECE-A61B-5B1EF1473B05}" dt="2022-03-07T10:46:50.808" v="59" actId="478"/>
          <ac:picMkLst>
            <pc:docMk/>
            <pc:sldMk cId="3104833572" sldId="409"/>
            <ac:picMk id="11" creationId="{5F3F2A0D-9587-4DA3-A873-D4AE86BD3C0A}"/>
          </ac:picMkLst>
        </pc:picChg>
        <pc:picChg chg="del">
          <ac:chgData name="Christine Smeets" userId="38d7c675-8b60-463a-888f-f2c44a750a19" providerId="ADAL" clId="{3ADDD4A2-A846-4ECE-A61B-5B1EF1473B05}" dt="2022-03-07T10:47:11.031" v="62" actId="478"/>
          <ac:picMkLst>
            <pc:docMk/>
            <pc:sldMk cId="3104833572" sldId="409"/>
            <ac:picMk id="12" creationId="{CFE61A5F-DB9A-49B9-BD79-1354490FCBD3}"/>
          </ac:picMkLst>
        </pc:picChg>
        <pc:picChg chg="add mod ord">
          <ac:chgData name="Christine Smeets" userId="38d7c675-8b60-463a-888f-f2c44a750a19" providerId="ADAL" clId="{3ADDD4A2-A846-4ECE-A61B-5B1EF1473B05}" dt="2022-03-07T10:47:52.391" v="81" actId="171"/>
          <ac:picMkLst>
            <pc:docMk/>
            <pc:sldMk cId="3104833572" sldId="409"/>
            <ac:picMk id="13" creationId="{A89E2844-58C7-49CF-BAC2-5A2CAC5BC9E6}"/>
          </ac:picMkLst>
        </pc:picChg>
        <pc:cxnChg chg="mod">
          <ac:chgData name="Christine Smeets" userId="38d7c675-8b60-463a-888f-f2c44a750a19" providerId="ADAL" clId="{3ADDD4A2-A846-4ECE-A61B-5B1EF1473B05}" dt="2022-03-07T10:48:39.025" v="94" actId="14100"/>
          <ac:cxnSpMkLst>
            <pc:docMk/>
            <pc:sldMk cId="3104833572" sldId="409"/>
            <ac:cxnSpMk id="15" creationId="{1F7D5E48-5CE2-4312-9871-1674F16776E2}"/>
          </ac:cxnSpMkLst>
        </pc:cxnChg>
        <pc:cxnChg chg="mod">
          <ac:chgData name="Christine Smeets" userId="38d7c675-8b60-463a-888f-f2c44a750a19" providerId="ADAL" clId="{3ADDD4A2-A846-4ECE-A61B-5B1EF1473B05}" dt="2022-03-07T10:48:33.271" v="93" actId="14100"/>
          <ac:cxnSpMkLst>
            <pc:docMk/>
            <pc:sldMk cId="3104833572" sldId="409"/>
            <ac:cxnSpMk id="16" creationId="{19515FB6-1F01-4E49-80A1-520DACA11084}"/>
          </ac:cxnSpMkLst>
        </pc:cxnChg>
        <pc:cxnChg chg="mod">
          <ac:chgData name="Christine Smeets" userId="38d7c675-8b60-463a-888f-f2c44a750a19" providerId="ADAL" clId="{3ADDD4A2-A846-4ECE-A61B-5B1EF1473B05}" dt="2022-03-07T10:48:46.748" v="96" actId="14100"/>
          <ac:cxnSpMkLst>
            <pc:docMk/>
            <pc:sldMk cId="3104833572" sldId="409"/>
            <ac:cxnSpMk id="17" creationId="{77966196-D143-45F1-8452-06A390AAC4DE}"/>
          </ac:cxnSpMkLst>
        </pc:cxnChg>
        <pc:cxnChg chg="mod">
          <ac:chgData name="Christine Smeets" userId="38d7c675-8b60-463a-888f-f2c44a750a19" providerId="ADAL" clId="{3ADDD4A2-A846-4ECE-A61B-5B1EF1473B05}" dt="2022-03-07T10:48:51.602" v="98" actId="14100"/>
          <ac:cxnSpMkLst>
            <pc:docMk/>
            <pc:sldMk cId="3104833572" sldId="409"/>
            <ac:cxnSpMk id="18" creationId="{29ACB128-9D75-475C-893D-8C88529D0711}"/>
          </ac:cxnSpMkLst>
        </pc:cxnChg>
      </pc:sldChg>
      <pc:sldChg chg="del">
        <pc:chgData name="Christine Smeets" userId="38d7c675-8b60-463a-888f-f2c44a750a19" providerId="ADAL" clId="{3ADDD4A2-A846-4ECE-A61B-5B1EF1473B05}" dt="2022-03-07T10:49:24.175" v="100" actId="47"/>
        <pc:sldMkLst>
          <pc:docMk/>
          <pc:sldMk cId="4208657669" sldId="412"/>
        </pc:sldMkLst>
      </pc:sldChg>
      <pc:sldChg chg="del">
        <pc:chgData name="Christine Smeets" userId="38d7c675-8b60-463a-888f-f2c44a750a19" providerId="ADAL" clId="{3ADDD4A2-A846-4ECE-A61B-5B1EF1473B05}" dt="2022-03-07T10:49:33.548" v="103" actId="47"/>
        <pc:sldMkLst>
          <pc:docMk/>
          <pc:sldMk cId="1169554383" sldId="417"/>
        </pc:sldMkLst>
      </pc:sldChg>
      <pc:sldChg chg="del">
        <pc:chgData name="Christine Smeets" userId="38d7c675-8b60-463a-888f-f2c44a750a19" providerId="ADAL" clId="{3ADDD4A2-A846-4ECE-A61B-5B1EF1473B05}" dt="2022-03-07T10:49:46.991" v="106" actId="47"/>
        <pc:sldMkLst>
          <pc:docMk/>
          <pc:sldMk cId="1223289524" sldId="421"/>
        </pc:sldMkLst>
      </pc:sldChg>
      <pc:sldChg chg="delSp modSp mod">
        <pc:chgData name="Christine Smeets" userId="38d7c675-8b60-463a-888f-f2c44a750a19" providerId="ADAL" clId="{3ADDD4A2-A846-4ECE-A61B-5B1EF1473B05}" dt="2022-03-07T10:56:03.790" v="225" actId="114"/>
        <pc:sldMkLst>
          <pc:docMk/>
          <pc:sldMk cId="1932467296" sldId="423"/>
        </pc:sldMkLst>
        <pc:spChg chg="mod">
          <ac:chgData name="Christine Smeets" userId="38d7c675-8b60-463a-888f-f2c44a750a19" providerId="ADAL" clId="{3ADDD4A2-A846-4ECE-A61B-5B1EF1473B05}" dt="2022-03-07T10:52:12.619" v="109" actId="20577"/>
          <ac:spMkLst>
            <pc:docMk/>
            <pc:sldMk cId="1932467296" sldId="423"/>
            <ac:spMk id="2" creationId="{75108C4D-6003-4BDE-98D3-43FD3BF0CEB8}"/>
          </ac:spMkLst>
        </pc:spChg>
        <pc:spChg chg="mod">
          <ac:chgData name="Christine Smeets" userId="38d7c675-8b60-463a-888f-f2c44a750a19" providerId="ADAL" clId="{3ADDD4A2-A846-4ECE-A61B-5B1EF1473B05}" dt="2022-03-07T10:56:03.790" v="225" actId="114"/>
          <ac:spMkLst>
            <pc:docMk/>
            <pc:sldMk cId="1932467296" sldId="423"/>
            <ac:spMk id="3" creationId="{B876DC15-FDC3-40C9-9B67-9B464BD7E0DE}"/>
          </ac:spMkLst>
        </pc:spChg>
        <pc:picChg chg="del mod">
          <ac:chgData name="Christine Smeets" userId="38d7c675-8b60-463a-888f-f2c44a750a19" providerId="ADAL" clId="{3ADDD4A2-A846-4ECE-A61B-5B1EF1473B05}" dt="2022-03-07T10:55:06.514" v="216" actId="478"/>
          <ac:picMkLst>
            <pc:docMk/>
            <pc:sldMk cId="1932467296" sldId="423"/>
            <ac:picMk id="6" creationId="{1570B806-D006-4482-A8B2-E41D7BA2A72B}"/>
          </ac:picMkLst>
        </pc:picChg>
      </pc:sldChg>
      <pc:sldChg chg="del">
        <pc:chgData name="Christine Smeets" userId="38d7c675-8b60-463a-888f-f2c44a750a19" providerId="ADAL" clId="{3ADDD4A2-A846-4ECE-A61B-5B1EF1473B05}" dt="2022-03-07T10:56:09.827" v="226" actId="47"/>
        <pc:sldMkLst>
          <pc:docMk/>
          <pc:sldMk cId="3840310511" sldId="424"/>
        </pc:sldMkLst>
      </pc:sldChg>
      <pc:sldChg chg="modSp mod">
        <pc:chgData name="Christine Smeets" userId="38d7c675-8b60-463a-888f-f2c44a750a19" providerId="ADAL" clId="{3ADDD4A2-A846-4ECE-A61B-5B1EF1473B05}" dt="2022-03-07T14:43:09.413" v="230" actId="20577"/>
        <pc:sldMkLst>
          <pc:docMk/>
          <pc:sldMk cId="1191688292" sldId="425"/>
        </pc:sldMkLst>
        <pc:spChg chg="mod">
          <ac:chgData name="Christine Smeets" userId="38d7c675-8b60-463a-888f-f2c44a750a19" providerId="ADAL" clId="{3ADDD4A2-A846-4ECE-A61B-5B1EF1473B05}" dt="2022-03-07T14:43:09.413" v="230" actId="20577"/>
          <ac:spMkLst>
            <pc:docMk/>
            <pc:sldMk cId="1191688292" sldId="425"/>
            <ac:spMk id="3" creationId="{2624CED3-19E4-4E49-85A7-E05B8AA1A9AA}"/>
          </ac:spMkLst>
        </pc:spChg>
        <pc:picChg chg="mod">
          <ac:chgData name="Christine Smeets" userId="38d7c675-8b60-463a-888f-f2c44a750a19" providerId="ADAL" clId="{3ADDD4A2-A846-4ECE-A61B-5B1EF1473B05}" dt="2022-03-07T10:20:03.933" v="6" actId="1076"/>
          <ac:picMkLst>
            <pc:docMk/>
            <pc:sldMk cId="1191688292" sldId="425"/>
            <ac:picMk id="5" creationId="{CD8DA07A-AAC0-4E6A-9161-16C324C21249}"/>
          </ac:picMkLst>
        </pc:picChg>
        <pc:picChg chg="mod">
          <ac:chgData name="Christine Smeets" userId="38d7c675-8b60-463a-888f-f2c44a750a19" providerId="ADAL" clId="{3ADDD4A2-A846-4ECE-A61B-5B1EF1473B05}" dt="2022-03-07T10:20:15.176" v="11" actId="1076"/>
          <ac:picMkLst>
            <pc:docMk/>
            <pc:sldMk cId="1191688292" sldId="425"/>
            <ac:picMk id="6" creationId="{25808FD5-A0F3-41F4-B8A0-C7A1F4726758}"/>
          </ac:picMkLst>
        </pc:picChg>
      </pc:sldChg>
      <pc:sldChg chg="del">
        <pc:chgData name="Christine Smeets" userId="38d7c675-8b60-463a-888f-f2c44a750a19" providerId="ADAL" clId="{3ADDD4A2-A846-4ECE-A61B-5B1EF1473B05}" dt="2022-03-07T10:56:23.801" v="227" actId="47"/>
        <pc:sldMkLst>
          <pc:docMk/>
          <pc:sldMk cId="1352766732" sldId="426"/>
        </pc:sldMkLst>
      </pc:sldChg>
      <pc:sldChg chg="addSp delSp modSp mod">
        <pc:chgData name="Christine Smeets" userId="38d7c675-8b60-463a-888f-f2c44a750a19" providerId="ADAL" clId="{3ADDD4A2-A846-4ECE-A61B-5B1EF1473B05}" dt="2022-03-07T10:43:59.240" v="34" actId="208"/>
        <pc:sldMkLst>
          <pc:docMk/>
          <pc:sldMk cId="3445129749" sldId="428"/>
        </pc:sldMkLst>
        <pc:picChg chg="del">
          <ac:chgData name="Christine Smeets" userId="38d7c675-8b60-463a-888f-f2c44a750a19" providerId="ADAL" clId="{3ADDD4A2-A846-4ECE-A61B-5B1EF1473B05}" dt="2022-03-07T10:43:36.365" v="21" actId="478"/>
          <ac:picMkLst>
            <pc:docMk/>
            <pc:sldMk cId="3445129749" sldId="428"/>
            <ac:picMk id="2" creationId="{DD370CD2-93CF-441F-8056-9685610F504C}"/>
          </ac:picMkLst>
        </pc:picChg>
        <pc:picChg chg="add mod ord">
          <ac:chgData name="Christine Smeets" userId="38d7c675-8b60-463a-888f-f2c44a750a19" providerId="ADAL" clId="{3ADDD4A2-A846-4ECE-A61B-5B1EF1473B05}" dt="2022-03-07T10:43:59.240" v="34" actId="208"/>
          <ac:picMkLst>
            <pc:docMk/>
            <pc:sldMk cId="3445129749" sldId="428"/>
            <ac:picMk id="6" creationId="{CD485D19-07F4-4AF4-8A28-756AF6F4199A}"/>
          </ac:picMkLst>
        </pc:picChg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3376297445" sldId="429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3439458644" sldId="431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799996037" sldId="432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2344744860" sldId="433"/>
        </pc:sldMkLst>
      </pc:sldChg>
      <pc:sldChg chg="addSp delSp modSp del mod">
        <pc:chgData name="Christine Smeets" userId="38d7c675-8b60-463a-888f-f2c44a750a19" providerId="ADAL" clId="{3ADDD4A2-A846-4ECE-A61B-5B1EF1473B05}" dt="2022-03-07T10:51:28.893" v="107" actId="2696"/>
        <pc:sldMkLst>
          <pc:docMk/>
          <pc:sldMk cId="381837323" sldId="435"/>
        </pc:sldMkLst>
        <pc:picChg chg="del">
          <ac:chgData name="Christine Smeets" userId="38d7c675-8b60-463a-888f-f2c44a750a19" providerId="ADAL" clId="{3ADDD4A2-A846-4ECE-A61B-5B1EF1473B05}" dt="2022-03-07T10:44:13.126" v="35" actId="478"/>
          <ac:picMkLst>
            <pc:docMk/>
            <pc:sldMk cId="381837323" sldId="435"/>
            <ac:picMk id="6" creationId="{8F30201E-C1CD-4A41-A219-975BF1C8B410}"/>
          </ac:picMkLst>
        </pc:picChg>
        <pc:picChg chg="add mod ord">
          <ac:chgData name="Christine Smeets" userId="38d7c675-8b60-463a-888f-f2c44a750a19" providerId="ADAL" clId="{3ADDD4A2-A846-4ECE-A61B-5B1EF1473B05}" dt="2022-03-07T10:44:29.013" v="45" actId="1076"/>
          <ac:picMkLst>
            <pc:docMk/>
            <pc:sldMk cId="381837323" sldId="435"/>
            <ac:picMk id="10" creationId="{F407FFCB-C03A-4E91-BECD-128AFD3C3936}"/>
          </ac:picMkLst>
        </pc:picChg>
      </pc:sldChg>
      <pc:sldChg chg="add">
        <pc:chgData name="Christine Smeets" userId="38d7c675-8b60-463a-888f-f2c44a750a19" providerId="ADAL" clId="{3ADDD4A2-A846-4ECE-A61B-5B1EF1473B05}" dt="2022-03-07T10:51:38.474" v="108"/>
        <pc:sldMkLst>
          <pc:docMk/>
          <pc:sldMk cId="1741668315" sldId="435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2416047538" sldId="438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2048093361" sldId="508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668400141" sldId="509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2418810126" sldId="510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3183993707" sldId="511"/>
        </pc:sldMkLst>
      </pc:sldChg>
      <pc:sldChg chg="del">
        <pc:chgData name="Christine Smeets" userId="38d7c675-8b60-463a-888f-f2c44a750a19" providerId="ADAL" clId="{3ADDD4A2-A846-4ECE-A61B-5B1EF1473B05}" dt="2022-03-07T10:49:24.175" v="100" actId="47"/>
        <pc:sldMkLst>
          <pc:docMk/>
          <pc:sldMk cId="4119139920" sldId="512"/>
        </pc:sldMkLst>
      </pc:sldChg>
      <pc:sldChg chg="del">
        <pc:chgData name="Christine Smeets" userId="38d7c675-8b60-463a-888f-f2c44a750a19" providerId="ADAL" clId="{3ADDD4A2-A846-4ECE-A61B-5B1EF1473B05}" dt="2022-03-07T10:49:16.564" v="99" actId="47"/>
        <pc:sldMkLst>
          <pc:docMk/>
          <pc:sldMk cId="734843164" sldId="513"/>
        </pc:sldMkLst>
      </pc:sldChg>
      <pc:sldChg chg="del">
        <pc:chgData name="Christine Smeets" userId="38d7c675-8b60-463a-888f-f2c44a750a19" providerId="ADAL" clId="{3ADDD4A2-A846-4ECE-A61B-5B1EF1473B05}" dt="2022-03-07T10:49:27.872" v="101" actId="47"/>
        <pc:sldMkLst>
          <pc:docMk/>
          <pc:sldMk cId="290807095" sldId="514"/>
        </pc:sldMkLst>
      </pc:sldChg>
      <pc:sldChg chg="del">
        <pc:chgData name="Christine Smeets" userId="38d7c675-8b60-463a-888f-f2c44a750a19" providerId="ADAL" clId="{3ADDD4A2-A846-4ECE-A61B-5B1EF1473B05}" dt="2022-03-07T10:49:31.088" v="102" actId="47"/>
        <pc:sldMkLst>
          <pc:docMk/>
          <pc:sldMk cId="2907254517" sldId="515"/>
        </pc:sldMkLst>
      </pc:sldChg>
      <pc:sldChg chg="modSp mod">
        <pc:chgData name="Christine Smeets" userId="38d7c675-8b60-463a-888f-f2c44a750a19" providerId="ADAL" clId="{3ADDD4A2-A846-4ECE-A61B-5B1EF1473B05}" dt="2022-03-07T10:44:39.059" v="47" actId="20577"/>
        <pc:sldMkLst>
          <pc:docMk/>
          <pc:sldMk cId="4290331834" sldId="519"/>
        </pc:sldMkLst>
        <pc:spChg chg="mod">
          <ac:chgData name="Christine Smeets" userId="38d7c675-8b60-463a-888f-f2c44a750a19" providerId="ADAL" clId="{3ADDD4A2-A846-4ECE-A61B-5B1EF1473B05}" dt="2022-03-07T10:44:39.059" v="47" actId="20577"/>
          <ac:spMkLst>
            <pc:docMk/>
            <pc:sldMk cId="4290331834" sldId="519"/>
            <ac:spMk id="2" creationId="{00000000-0000-0000-0000-000000000000}"/>
          </ac:spMkLst>
        </pc:spChg>
      </pc:sldChg>
      <pc:sldChg chg="addSp delSp modSp mod">
        <pc:chgData name="Christine Smeets" userId="38d7c675-8b60-463a-888f-f2c44a750a19" providerId="ADAL" clId="{3ADDD4A2-A846-4ECE-A61B-5B1EF1473B05}" dt="2022-03-07T15:09:58.772" v="253" actId="6549"/>
        <pc:sldMkLst>
          <pc:docMk/>
          <pc:sldMk cId="1979479254" sldId="521"/>
        </pc:sldMkLst>
        <pc:spChg chg="mod">
          <ac:chgData name="Christine Smeets" userId="38d7c675-8b60-463a-888f-f2c44a750a19" providerId="ADAL" clId="{3ADDD4A2-A846-4ECE-A61B-5B1EF1473B05}" dt="2022-03-07T15:09:58.772" v="253" actId="6549"/>
          <ac:spMkLst>
            <pc:docMk/>
            <pc:sldMk cId="1979479254" sldId="521"/>
            <ac:spMk id="2" creationId="{00000000-0000-0000-0000-000000000000}"/>
          </ac:spMkLst>
        </pc:spChg>
        <pc:picChg chg="add mod ord">
          <ac:chgData name="Christine Smeets" userId="38d7c675-8b60-463a-888f-f2c44a750a19" providerId="ADAL" clId="{3ADDD4A2-A846-4ECE-A61B-5B1EF1473B05}" dt="2022-03-07T10:45:07.651" v="55" actId="171"/>
          <ac:picMkLst>
            <pc:docMk/>
            <pc:sldMk cId="1979479254" sldId="521"/>
            <ac:picMk id="7" creationId="{65899B92-E21D-4BEE-9B2A-81E0390B5BF2}"/>
          </ac:picMkLst>
        </pc:picChg>
        <pc:picChg chg="del">
          <ac:chgData name="Christine Smeets" userId="38d7c675-8b60-463a-888f-f2c44a750a19" providerId="ADAL" clId="{3ADDD4A2-A846-4ECE-A61B-5B1EF1473B05}" dt="2022-03-07T10:44:54.907" v="48" actId="478"/>
          <ac:picMkLst>
            <pc:docMk/>
            <pc:sldMk cId="1979479254" sldId="521"/>
            <ac:picMk id="13" creationId="{4A26B216-680C-4E86-AF75-F7C757A1EA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DA4D-E740-4809-A718-E847CD66EAEE}" type="datetimeFigureOut">
              <a:rPr lang="nl-BE" smtClean="0"/>
              <a:t>7/03/2022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244CB-536E-43D7-BC92-2DF2A8C2087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870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nl-BE"/>
              <a:t>Thomas More 1st year Applied Computer Science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BE"/>
              <a:t>Servlets and JSP - Sessions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09FAB-023B-4CAD-A494-88756072AE91}" type="slidenum">
              <a:rPr lang="nl-BE" smtClean="0"/>
              <a:t>4</a:t>
            </a:fld>
            <a:endParaRPr lang="nl-BE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45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347407" y="2476238"/>
            <a:ext cx="9144000" cy="1224878"/>
          </a:xfrm>
        </p:spPr>
        <p:txBody>
          <a:bodyPr anchor="b"/>
          <a:lstStyle>
            <a:lvl1pPr algn="ctr">
              <a:defRPr sz="6000">
                <a:solidFill>
                  <a:srgbClr val="D02023"/>
                </a:solidFill>
              </a:defRPr>
            </a:lvl1pPr>
          </a:lstStyle>
          <a:p>
            <a:r>
              <a:rPr lang="nl-BE" sz="6000" dirty="0">
                <a:solidFill>
                  <a:srgbClr val="EC242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 flipH="1">
            <a:off x="0" y="-3175"/>
            <a:ext cx="108000" cy="6858000"/>
          </a:xfrm>
          <a:prstGeom prst="rect">
            <a:avLst/>
          </a:prstGeom>
          <a:solidFill>
            <a:srgbClr val="0074BD"/>
          </a:solidFill>
          <a:ln>
            <a:solidFill>
              <a:srgbClr val="007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 flipH="1">
            <a:off x="108000" y="-3175"/>
            <a:ext cx="108000" cy="6858000"/>
          </a:xfrm>
          <a:prstGeom prst="rect">
            <a:avLst/>
          </a:prstGeom>
          <a:solidFill>
            <a:srgbClr val="EC2427"/>
          </a:solidFill>
          <a:ln>
            <a:solidFill>
              <a:srgbClr val="EC2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1179" y="243840"/>
            <a:ext cx="3401187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8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012" y="78920"/>
            <a:ext cx="11102788" cy="817552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4BD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D02023"/>
              </a:buClr>
              <a:defRPr sz="2400"/>
            </a:lvl1pPr>
            <a:lvl2pPr>
              <a:buClr>
                <a:srgbClr val="0074BD"/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EFF0E678-5659-4256-A5F3-A2CF1765060C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446" y="109056"/>
            <a:ext cx="1997776" cy="1011532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 userDrawn="1"/>
        </p:nvCxnSpPr>
        <p:spPr>
          <a:xfrm flipV="1">
            <a:off x="179295" y="896471"/>
            <a:ext cx="9975151" cy="1"/>
          </a:xfrm>
          <a:prstGeom prst="line">
            <a:avLst/>
          </a:prstGeom>
          <a:ln w="15875">
            <a:solidFill>
              <a:srgbClr val="D0202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49624" y="78920"/>
            <a:ext cx="11004176" cy="81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to edit the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1012" y="1129554"/>
            <a:ext cx="11743764" cy="530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Editing the text style of the model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/>
              <a:t>Third level</a:t>
            </a:r>
          </a:p>
          <a:p>
            <a:pPr lvl="3"/>
            <a:r>
              <a:rPr lang="nl-NL" dirty="0"/>
              <a:t>Fourth level</a:t>
            </a:r>
          </a:p>
          <a:p>
            <a:pPr lvl="4"/>
            <a:r>
              <a:rPr lang="nl-NL" dirty="0"/>
              <a:t>Fifth level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352188" y="6463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EFF0E678-5659-4256-A5F3-A2CF1765060C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47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spring.io/spring/docs/5.2.4.RELEASE/spring-framework-reference/web.html#mv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ymeleaf.org/doc/tutorials/2.1/usingthymeleaf.html#link-ur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ymeleaf.org/doc/tutorials/2.1/usingthymeleaf.html#standard-expression-synta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eleaf.org/doc/tutorials/2.1/usingthymeleaf.html#expression-utility-objects" TargetMode="External"/><Relationship Id="rId2" Type="http://schemas.openxmlformats.org/officeDocument/2006/relationships/hyperlink" Target="https://www.thymeleaf.org/doc/tutorials/2.1/usingthymeleaf.html#appendix-b-expression-utility-objec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ymeleaf.org/doc/tutorials/2.1/usingthymeleaf.html#introducing-thymelea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gq4S-ovWVl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47407" y="2476238"/>
            <a:ext cx="10162106" cy="1224878"/>
          </a:xfrm>
        </p:spPr>
        <p:txBody>
          <a:bodyPr>
            <a:normAutofit fontScale="90000"/>
          </a:bodyPr>
          <a:lstStyle/>
          <a:p>
            <a:r>
              <a:rPr lang="nl-BE" dirty="0"/>
              <a:t>Model View Controller</a:t>
            </a:r>
            <a:br>
              <a:rPr lang="nl-BE" dirty="0"/>
            </a:br>
            <a:r>
              <a:rPr lang="nl-BE" sz="4000" dirty="0"/>
              <a:t>with Spring Boot and </a:t>
            </a:r>
            <a:r>
              <a:rPr lang="nl-BE" sz="4000" dirty="0" err="1"/>
              <a:t>Thymeleaf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40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 Controller in Spring Boot?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51012" y="1129554"/>
            <a:ext cx="11743764" cy="5649526"/>
          </a:xfrm>
        </p:spPr>
        <p:txBody>
          <a:bodyPr>
            <a:normAutofit/>
          </a:bodyPr>
          <a:lstStyle/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r>
              <a:rPr lang="nl-BE" altLang="nl-BE" sz="2000" i="1" dirty="0">
                <a:latin typeface="Arial" panose="020B0604020202020204" pitchFamily="34" charset="0"/>
              </a:rPr>
              <a:t>The </a:t>
            </a:r>
            <a:r>
              <a:rPr lang="nl-BE" altLang="nl-BE" sz="2000" i="1" dirty="0">
                <a:latin typeface="Arial" panose="020B0604020202020204" pitchFamily="34" charset="0"/>
                <a:hlinkClick r:id="rId2"/>
              </a:rPr>
              <a:t>Spring Web MVC </a:t>
            </a:r>
            <a:r>
              <a:rPr lang="nl-BE" altLang="nl-BE" sz="2000" i="1" dirty="0" err="1">
                <a:latin typeface="Arial" panose="020B0604020202020204" pitchFamily="34" charset="0"/>
                <a:hlinkClick r:id="rId2"/>
              </a:rPr>
              <a:t>framework</a:t>
            </a:r>
            <a:r>
              <a:rPr lang="nl-BE" altLang="nl-BE" sz="2000" i="1" dirty="0">
                <a:latin typeface="Arial" panose="020B0604020202020204" pitchFamily="34" charset="0"/>
                <a:hlinkClick r:id="rId2"/>
              </a:rPr>
              <a:t> </a:t>
            </a:r>
            <a:r>
              <a:rPr lang="nl-BE" altLang="nl-BE" sz="2000" i="1" dirty="0">
                <a:latin typeface="Arial" panose="020B0604020202020204" pitchFamily="34" charset="0"/>
              </a:rPr>
              <a:t>is a </a:t>
            </a:r>
            <a:r>
              <a:rPr lang="nl-BE" altLang="nl-BE" sz="2000" i="1" dirty="0" err="1">
                <a:latin typeface="Arial" panose="020B0604020202020204" pitchFamily="34" charset="0"/>
              </a:rPr>
              <a:t>rich</a:t>
            </a:r>
            <a:r>
              <a:rPr lang="nl-BE" altLang="nl-BE" sz="2000" i="1" dirty="0">
                <a:latin typeface="Arial" panose="020B0604020202020204" pitchFamily="34" charset="0"/>
              </a:rPr>
              <a:t> "model view controller" </a:t>
            </a:r>
            <a:br>
              <a:rPr lang="nl-BE" altLang="nl-BE" sz="2000" i="1" dirty="0">
                <a:latin typeface="Arial" panose="020B0604020202020204" pitchFamily="34" charset="0"/>
              </a:rPr>
            </a:br>
            <a:r>
              <a:rPr lang="nl-BE" altLang="nl-BE" sz="2000" i="1" dirty="0">
                <a:latin typeface="Arial" panose="020B0604020202020204" pitchFamily="34" charset="0"/>
              </a:rPr>
              <a:t>web </a:t>
            </a:r>
            <a:r>
              <a:rPr lang="nl-BE" altLang="nl-BE" sz="2000" i="1" dirty="0" err="1">
                <a:latin typeface="Arial" panose="020B0604020202020204" pitchFamily="34" charset="0"/>
              </a:rPr>
              <a:t>framework</a:t>
            </a:r>
            <a:r>
              <a:rPr lang="nl-BE" altLang="nl-BE" sz="2000" i="1" dirty="0">
                <a:latin typeface="Arial" panose="020B0604020202020204" pitchFamily="34" charset="0"/>
              </a:rPr>
              <a:t>. Spring MVC </a:t>
            </a:r>
            <a:r>
              <a:rPr lang="nl-BE" altLang="nl-BE" sz="2000" i="1" dirty="0" err="1">
                <a:latin typeface="Arial" panose="020B0604020202020204" pitchFamily="34" charset="0"/>
              </a:rPr>
              <a:t>lets</a:t>
            </a:r>
            <a:r>
              <a:rPr lang="nl-BE" altLang="nl-BE" sz="2000" i="1" dirty="0">
                <a:latin typeface="Arial" panose="020B0604020202020204" pitchFamily="34" charset="0"/>
              </a:rPr>
              <a:t> </a:t>
            </a:r>
            <a:r>
              <a:rPr lang="nl-BE" altLang="nl-BE" sz="2000" i="1" dirty="0" err="1">
                <a:latin typeface="Arial" panose="020B0604020202020204" pitchFamily="34" charset="0"/>
              </a:rPr>
              <a:t>you</a:t>
            </a:r>
            <a:r>
              <a:rPr lang="nl-BE" altLang="nl-BE" sz="2000" i="1" dirty="0">
                <a:latin typeface="Arial" panose="020B0604020202020204" pitchFamily="34" charset="0"/>
              </a:rPr>
              <a:t> </a:t>
            </a:r>
            <a:r>
              <a:rPr lang="nl-BE" altLang="nl-BE" sz="2000" i="1" dirty="0" err="1">
                <a:latin typeface="Arial" panose="020B0604020202020204" pitchFamily="34" charset="0"/>
              </a:rPr>
              <a:t>create</a:t>
            </a:r>
            <a:r>
              <a:rPr lang="nl-BE" altLang="nl-BE" sz="2000" i="1" dirty="0">
                <a:latin typeface="Arial" panose="020B0604020202020204" pitchFamily="34" charset="0"/>
              </a:rPr>
              <a:t> special </a:t>
            </a:r>
            <a:br>
              <a:rPr lang="nl-BE" altLang="nl-BE" sz="2000" i="1" dirty="0">
                <a:latin typeface="Arial" panose="020B0604020202020204" pitchFamily="34" charset="0"/>
              </a:rPr>
            </a:br>
            <a:r>
              <a:rPr lang="nl-BE" altLang="nl-BE" sz="2000" i="1" dirty="0">
                <a:solidFill>
                  <a:srgbClr val="D02023"/>
                </a:solidFill>
                <a:latin typeface="Arial" panose="020B0604020202020204" pitchFamily="34" charset="0"/>
              </a:rPr>
              <a:t>@Controller (</a:t>
            </a:r>
            <a:r>
              <a:rPr lang="nl-BE" altLang="nl-BE" sz="2000" i="1" dirty="0">
                <a:latin typeface="Arial" panose="020B0604020202020204" pitchFamily="34" charset="0"/>
              </a:rPr>
              <a:t>or @RestController) classes </a:t>
            </a:r>
            <a:r>
              <a:rPr lang="nl-BE" altLang="nl-BE" sz="2000" i="1" dirty="0" err="1">
                <a:latin typeface="Arial" panose="020B0604020202020204" pitchFamily="34" charset="0"/>
              </a:rPr>
              <a:t>to</a:t>
            </a:r>
            <a:r>
              <a:rPr lang="nl-BE" altLang="nl-BE" sz="2000" i="1" dirty="0">
                <a:latin typeface="Arial" panose="020B0604020202020204" pitchFamily="34" charset="0"/>
              </a:rPr>
              <a:t> handle </a:t>
            </a:r>
            <a:br>
              <a:rPr lang="nl-BE" altLang="nl-BE" sz="2000" i="1" dirty="0">
                <a:latin typeface="Arial" panose="020B0604020202020204" pitchFamily="34" charset="0"/>
              </a:rPr>
            </a:br>
            <a:r>
              <a:rPr lang="nl-BE" altLang="nl-BE" sz="2000" i="1" dirty="0" err="1">
                <a:latin typeface="Arial" panose="020B0604020202020204" pitchFamily="34" charset="0"/>
              </a:rPr>
              <a:t>incoming</a:t>
            </a:r>
            <a:r>
              <a:rPr lang="nl-BE" altLang="nl-BE" sz="2000" i="1" dirty="0">
                <a:latin typeface="Arial" panose="020B0604020202020204" pitchFamily="34" charset="0"/>
              </a:rPr>
              <a:t> HTTP </a:t>
            </a:r>
            <a:r>
              <a:rPr lang="nl-BE" altLang="nl-BE" sz="2000" i="1" dirty="0" err="1">
                <a:latin typeface="Arial" panose="020B0604020202020204" pitchFamily="34" charset="0"/>
              </a:rPr>
              <a:t>requests</a:t>
            </a:r>
            <a:r>
              <a:rPr lang="nl-BE" altLang="nl-BE" sz="2000" i="1" dirty="0">
                <a:latin typeface="Arial" panose="020B0604020202020204" pitchFamily="34" charset="0"/>
              </a:rPr>
              <a:t>. </a:t>
            </a:r>
          </a:p>
          <a:p>
            <a:r>
              <a:rPr lang="nl-BE" altLang="nl-BE" sz="2000" i="1" dirty="0" err="1">
                <a:latin typeface="Arial" panose="020B0604020202020204" pitchFamily="34" charset="0"/>
              </a:rPr>
              <a:t>Methods </a:t>
            </a:r>
            <a:r>
              <a:rPr lang="nl-BE" altLang="nl-BE" sz="2000" i="1" dirty="0">
                <a:latin typeface="Arial" panose="020B0604020202020204" pitchFamily="34" charset="0"/>
              </a:rPr>
              <a:t>in </a:t>
            </a:r>
            <a:r>
              <a:rPr lang="nl-BE" altLang="nl-BE" sz="2000" i="1" dirty="0" err="1">
                <a:latin typeface="Arial" panose="020B0604020202020204" pitchFamily="34" charset="0"/>
              </a:rPr>
              <a:t>your </a:t>
            </a:r>
            <a:r>
              <a:rPr lang="nl-BE" altLang="nl-BE" sz="2000" i="1" dirty="0">
                <a:latin typeface="Arial" panose="020B0604020202020204" pitchFamily="34" charset="0"/>
              </a:rPr>
              <a:t>controller are </a:t>
            </a:r>
            <a:r>
              <a:rPr lang="nl-BE" altLang="nl-BE" sz="2000" i="1" dirty="0" err="1">
                <a:latin typeface="Arial" panose="020B0604020202020204" pitchFamily="34" charset="0"/>
              </a:rPr>
              <a:t>mapped to </a:t>
            </a:r>
            <a:r>
              <a:rPr lang="nl-BE" altLang="nl-BE" sz="2000" i="1" dirty="0">
                <a:latin typeface="Arial" panose="020B0604020202020204" pitchFamily="34" charset="0"/>
              </a:rPr>
              <a:t>HTTP </a:t>
            </a:r>
            <a:r>
              <a:rPr lang="nl-BE" altLang="nl-BE" sz="2000" i="1" dirty="0" err="1">
                <a:latin typeface="Arial" panose="020B0604020202020204" pitchFamily="34" charset="0"/>
              </a:rPr>
              <a:t>by using </a:t>
            </a:r>
            <a:br>
              <a:rPr lang="nl-BE" altLang="nl-BE" sz="2000" i="1" dirty="0">
                <a:latin typeface="Arial" panose="020B0604020202020204" pitchFamily="34" charset="0"/>
              </a:rPr>
            </a:br>
            <a:r>
              <a:rPr lang="nl-BE" altLang="nl-BE" sz="2000" i="1" dirty="0">
                <a:solidFill>
                  <a:srgbClr val="D02023"/>
                </a:solidFill>
                <a:latin typeface="Arial" panose="020B0604020202020204" pitchFamily="34" charset="0"/>
              </a:rPr>
              <a:t>@RequestMapping </a:t>
            </a:r>
            <a:r>
              <a:rPr lang="nl-BE" altLang="nl-BE" sz="2000" i="1" dirty="0" err="1">
                <a:latin typeface="Arial" panose="020B0604020202020204" pitchFamily="34" charset="0"/>
              </a:rPr>
              <a:t>annotations </a:t>
            </a:r>
            <a:endParaRPr lang="nl-BE" altLang="nl-BE" i="1" dirty="0">
              <a:latin typeface="Arial" panose="020B0604020202020204" pitchFamily="34" charset="0"/>
            </a:endParaRPr>
          </a:p>
          <a:p>
            <a:r>
              <a:rPr lang="nl-BE" altLang="nl-BE" dirty="0">
                <a:latin typeface="Arial" panose="020B0604020202020204" pitchFamily="34" charset="0"/>
              </a:rPr>
              <a:t>=&gt; no extra code is needed to make a class into a </a:t>
            </a:r>
            <a:br>
              <a:rPr lang="nl-BE" altLang="nl-BE" dirty="0">
                <a:latin typeface="Arial" panose="020B0604020202020204" pitchFamily="34" charset="0"/>
              </a:rPr>
            </a:br>
            <a:r>
              <a:rPr lang="nl-BE" altLang="nl-BE" dirty="0">
                <a:latin typeface="Arial" panose="020B0604020202020204" pitchFamily="34" charset="0"/>
              </a:rPr>
              <a:t>a controller from a class and to check the content of the</a:t>
            </a:r>
            <a:br>
              <a:rPr lang="nl-BE" altLang="nl-BE" dirty="0">
                <a:latin typeface="Arial" panose="020B0604020202020204" pitchFamily="34" charset="0"/>
              </a:rPr>
            </a:br>
            <a:r>
              <a:rPr lang="nl-BE" altLang="nl-BE" dirty="0">
                <a:latin typeface="Arial" panose="020B0604020202020204" pitchFamily="34" charset="0"/>
              </a:rPr>
              <a:t>HTTP </a:t>
            </a:r>
            <a:r>
              <a:rPr lang="nl-BE" altLang="nl-BE" dirty="0" err="1">
                <a:latin typeface="Arial" panose="020B0604020202020204" pitchFamily="34" charset="0"/>
              </a:rPr>
              <a:t>requests</a:t>
            </a:r>
            <a:r>
              <a:rPr lang="nl-BE" altLang="nl-BE" dirty="0">
                <a:latin typeface="Arial" panose="020B0604020202020204" pitchFamily="34" charset="0"/>
              </a:rPr>
              <a:t>. This is </a:t>
            </a:r>
            <a:r>
              <a:rPr lang="nl-BE" altLang="nl-BE" dirty="0" err="1">
                <a:latin typeface="Arial" panose="020B0604020202020204" pitchFamily="34" charset="0"/>
              </a:rPr>
              <a:t>done</a:t>
            </a:r>
            <a:r>
              <a:rPr lang="nl-BE" altLang="nl-BE" dirty="0">
                <a:latin typeface="Arial" panose="020B0604020202020204" pitchFamily="34" charset="0"/>
              </a:rPr>
              <a:t> </a:t>
            </a:r>
            <a:r>
              <a:rPr lang="nl-BE" altLang="nl-BE" dirty="0" err="1">
                <a:latin typeface="Arial" panose="020B0604020202020204" pitchFamily="34" charset="0"/>
              </a:rPr>
              <a:t>by</a:t>
            </a:r>
            <a:r>
              <a:rPr lang="nl-BE" altLang="nl-BE" dirty="0">
                <a:latin typeface="Arial" panose="020B0604020202020204" pitchFamily="34" charset="0"/>
              </a:rPr>
              <a:t> </a:t>
            </a:r>
            <a:r>
              <a:rPr lang="nl-BE" altLang="nl-BE" dirty="0" err="1">
                <a:latin typeface="Arial" panose="020B0604020202020204" pitchFamily="34" charset="0"/>
              </a:rPr>
              <a:t>the</a:t>
            </a:r>
            <a:r>
              <a:rPr lang="nl-BE" altLang="nl-BE" dirty="0">
                <a:latin typeface="Arial" panose="020B0604020202020204" pitchFamily="34" charset="0"/>
              </a:rPr>
              <a:t> annotations ...</a:t>
            </a:r>
          </a:p>
          <a:p>
            <a:r>
              <a:rPr lang="nl-BE" altLang="nl-BE" dirty="0">
                <a:latin typeface="Arial" panose="020B0604020202020204" pitchFamily="34" charset="0"/>
              </a:rPr>
              <a:t>=&gt; BUT every http-request MUST now pass through the Controller. It is not possible in this </a:t>
            </a:r>
            <a:r>
              <a:rPr lang="nl-BE" altLang="nl-BE" dirty="0" err="1">
                <a:latin typeface="Arial" panose="020B0604020202020204" pitchFamily="34" charset="0"/>
              </a:rPr>
              <a:t>framework </a:t>
            </a:r>
            <a:r>
              <a:rPr lang="nl-BE" altLang="nl-BE" dirty="0">
                <a:latin typeface="Arial" panose="020B0604020202020204" pitchFamily="34" charset="0"/>
              </a:rPr>
              <a:t>to go from one </a:t>
            </a:r>
            <a:r>
              <a:rPr lang="nl-BE" altLang="nl-BE" dirty="0" err="1">
                <a:latin typeface="Arial" panose="020B0604020202020204" pitchFamily="34" charset="0"/>
              </a:rPr>
              <a:t>html page </a:t>
            </a:r>
            <a:r>
              <a:rPr lang="nl-BE" altLang="nl-BE" dirty="0">
                <a:latin typeface="Arial" panose="020B0604020202020204" pitchFamily="34" charset="0"/>
              </a:rPr>
              <a:t>directly to another </a:t>
            </a:r>
            <a:r>
              <a:rPr lang="nl-BE" altLang="nl-BE" dirty="0" err="1">
                <a:latin typeface="Arial" panose="020B0604020202020204" pitchFamily="34" charset="0"/>
              </a:rPr>
              <a:t>html page...</a:t>
            </a:r>
          </a:p>
          <a:p>
            <a:endParaRPr lang="nl-BE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5899B92-E21D-4BEE-9B2A-81E0390B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270" y="1810492"/>
            <a:ext cx="2713084" cy="3557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61F2A-C22C-4754-A1DA-1D1D86B8FF3C}" type="slidenum">
              <a:rPr lang="nl-NL" smtClean="0"/>
              <a:t>10</a:t>
            </a:fld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0EBF392-06A7-4D24-A913-D4A592E2D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96" y="918285"/>
            <a:ext cx="1480931" cy="1332838"/>
          </a:xfrm>
          <a:prstGeom prst="rect">
            <a:avLst/>
          </a:prstGeom>
        </p:spPr>
      </p:pic>
      <p:sp>
        <p:nvSpPr>
          <p:cNvPr id="14" name="Ovaal 13">
            <a:extLst>
              <a:ext uri="{FF2B5EF4-FFF2-40B4-BE49-F238E27FC236}">
                <a16:creationId xmlns:a16="http://schemas.microsoft.com/office/drawing/2014/main" id="{5FEDD46E-2F3A-4948-909E-A5A90F7840D8}"/>
              </a:ext>
            </a:extLst>
          </p:cNvPr>
          <p:cNvSpPr/>
          <p:nvPr/>
        </p:nvSpPr>
        <p:spPr>
          <a:xfrm>
            <a:off x="9401552" y="2613993"/>
            <a:ext cx="1952248" cy="457200"/>
          </a:xfrm>
          <a:prstGeom prst="ellipse">
            <a:avLst/>
          </a:prstGeom>
          <a:noFill/>
          <a:ln w="38100">
            <a:solidFill>
              <a:srgbClr val="05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47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 Controller in Spring Boot?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51012" y="1129554"/>
            <a:ext cx="11743764" cy="5649526"/>
          </a:xfrm>
        </p:spPr>
        <p:txBody>
          <a:bodyPr>
            <a:normAutofit fontScale="92500" lnSpcReduction="10000"/>
          </a:bodyPr>
          <a:lstStyle/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r>
              <a:rPr lang="nl-BE" dirty="0"/>
              <a:t>A controller is a class (with a capital letter!) </a:t>
            </a:r>
            <a:br>
              <a:rPr lang="nl-BE" dirty="0"/>
            </a:br>
            <a:r>
              <a:rPr lang="nl-BE" dirty="0"/>
              <a:t>in the folder/package </a:t>
            </a:r>
            <a:r>
              <a:rPr lang="nl-BE" i="1" dirty="0"/>
              <a:t>controller </a:t>
            </a:r>
          </a:p>
          <a:p>
            <a:r>
              <a:rPr lang="nl-BE" dirty="0"/>
              <a:t>The code must contain the annotation </a:t>
            </a:r>
            <a:r>
              <a:rPr lang="nl-BE" b="1" dirty="0">
                <a:solidFill>
                  <a:srgbClr val="D02023"/>
                </a:solidFill>
              </a:rPr>
              <a:t>@Controller </a:t>
            </a:r>
            <a:br>
              <a:rPr lang="nl-BE" dirty="0"/>
            </a:br>
            <a:r>
              <a:rPr lang="nl-BE" dirty="0"/>
              <a:t>(just before the class):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i="1" dirty="0" err="1"/>
              <a:t>annotation</a:t>
            </a:r>
            <a:r>
              <a:rPr lang="nl-BE" i="1" dirty="0"/>
              <a:t> that makes it clear that this is </a:t>
            </a:r>
            <a:r>
              <a:rPr lang="nl-BE" i="1" dirty="0" err="1"/>
              <a:t>not</a:t>
            </a:r>
            <a:r>
              <a:rPr lang="nl-BE" i="1" dirty="0"/>
              <a:t> </a:t>
            </a:r>
            <a:r>
              <a:rPr lang="nl-BE" i="1" dirty="0" err="1"/>
              <a:t>just</a:t>
            </a:r>
            <a:r>
              <a:rPr lang="nl-BE" i="1" dirty="0"/>
              <a:t> a </a:t>
            </a:r>
            <a:br>
              <a:rPr lang="nl-BE" i="1" dirty="0"/>
            </a:br>
            <a:r>
              <a:rPr lang="nl-BE" i="1" dirty="0"/>
              <a:t>class, but a class that will work as a controller from the MVC pattern</a:t>
            </a:r>
            <a:endParaRPr lang="nl-BE" dirty="0"/>
          </a:p>
          <a:p>
            <a:pPr lvl="1"/>
            <a:r>
              <a:rPr lang="nl-BE" dirty="0"/>
              <a:t>=&gt; when starting the application </a:t>
            </a:r>
            <a:br>
              <a:rPr lang="nl-BE" dirty="0"/>
            </a:br>
            <a:r>
              <a:rPr lang="nl-BE" dirty="0"/>
              <a:t>automatically (by the spring-boot framework) </a:t>
            </a:r>
            <a:br>
              <a:rPr lang="nl-BE" dirty="0"/>
            </a:br>
            <a:r>
              <a:rPr lang="nl-BE" dirty="0"/>
              <a:t>one object of the class </a:t>
            </a:r>
            <a:r>
              <a:rPr lang="nl-BE" dirty="0" err="1"/>
              <a:t>MainController</a:t>
            </a:r>
            <a:r>
              <a:rPr lang="nl-BE" dirty="0"/>
              <a:t> is created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which</a:t>
            </a:r>
            <a:br>
              <a:rPr lang="nl-BE" dirty="0"/>
            </a:br>
            <a:r>
              <a:rPr lang="nl-BE" dirty="0"/>
              <a:t>the html-request (post- and get-) can/will be received...</a:t>
            </a:r>
            <a:endParaRPr lang="nl-BE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61F2A-C22C-4754-A1DA-1D1D86B8FF3C}" type="slidenum">
              <a:rPr lang="nl-NL" smtClean="0"/>
              <a:t>11</a:t>
            </a:fld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0EBF392-06A7-4D24-A913-D4A592E2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261" y="896472"/>
            <a:ext cx="1480931" cy="133283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A20FC6D-814E-42DB-85E4-73CE8F1D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188" y="3532047"/>
            <a:ext cx="4960875" cy="9540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Ovaal 20">
            <a:extLst>
              <a:ext uri="{FF2B5EF4-FFF2-40B4-BE49-F238E27FC236}">
                <a16:creationId xmlns:a16="http://schemas.microsoft.com/office/drawing/2014/main" id="{C81470EC-62FE-4617-84C3-BF99B789796D}"/>
              </a:ext>
            </a:extLst>
          </p:cNvPr>
          <p:cNvSpPr/>
          <p:nvPr/>
        </p:nvSpPr>
        <p:spPr>
          <a:xfrm>
            <a:off x="2093188" y="3542129"/>
            <a:ext cx="2017643" cy="516835"/>
          </a:xfrm>
          <a:prstGeom prst="ellipse">
            <a:avLst/>
          </a:prstGeom>
          <a:noFill/>
          <a:ln w="38100">
            <a:solidFill>
              <a:srgbClr val="05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092F924-F47B-44B6-8598-9FD17FF8A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270" y="1210404"/>
            <a:ext cx="2713084" cy="3557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al 10">
            <a:extLst>
              <a:ext uri="{FF2B5EF4-FFF2-40B4-BE49-F238E27FC236}">
                <a16:creationId xmlns:a16="http://schemas.microsoft.com/office/drawing/2014/main" id="{C251610C-72DF-46EC-95C6-4052FE1F02D6}"/>
              </a:ext>
            </a:extLst>
          </p:cNvPr>
          <p:cNvSpPr/>
          <p:nvPr/>
        </p:nvSpPr>
        <p:spPr>
          <a:xfrm>
            <a:off x="9595262" y="2113808"/>
            <a:ext cx="1421180" cy="296883"/>
          </a:xfrm>
          <a:prstGeom prst="ellipse">
            <a:avLst/>
          </a:prstGeom>
          <a:noFill/>
          <a:ln w="38100">
            <a:solidFill>
              <a:srgbClr val="05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71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51012" y="1129554"/>
            <a:ext cx="11743764" cy="5649526"/>
          </a:xfrm>
        </p:spPr>
        <p:txBody>
          <a:bodyPr>
            <a:normAutofit/>
          </a:bodyPr>
          <a:lstStyle/>
          <a:p>
            <a:r>
              <a:rPr lang="nl-BE" sz="2000" dirty="0"/>
              <a:t>every </a:t>
            </a:r>
            <a:r>
              <a:rPr lang="nl-BE" sz="2000" dirty="0" err="1"/>
              <a:t>request coming </a:t>
            </a:r>
            <a:r>
              <a:rPr lang="nl-BE" sz="2000" dirty="0"/>
              <a:t>from an HTML page must be "caught" by a method in a controller class that is preceded by the annotation @RequestMapping ("...")</a:t>
            </a:r>
          </a:p>
          <a:p>
            <a:r>
              <a:rPr lang="nl-BE" sz="2000" dirty="0"/>
              <a:t>Such a method serves to 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BE" sz="2000" dirty="0"/>
              <a:t>redirect the user to the next HTML page</a:t>
            </a:r>
          </a:p>
          <a:p>
            <a:pPr marL="800100" lvl="1" indent="-342900">
              <a:buFont typeface="+mj-lt"/>
              <a:buAutoNum type="arabicPeriod"/>
            </a:pPr>
            <a:endParaRPr lang="nl-BE" sz="2000" dirty="0"/>
          </a:p>
          <a:p>
            <a:pPr marL="800100" lvl="1" indent="-342900">
              <a:buFont typeface="+mj-lt"/>
              <a:buAutoNum type="arabicPeriod"/>
            </a:pPr>
            <a:endParaRPr lang="nl-BE" sz="2000" dirty="0"/>
          </a:p>
          <a:p>
            <a:pPr marL="800100" lvl="1" indent="-342900">
              <a:buFont typeface="+mj-lt"/>
              <a:buAutoNum type="arabicPeriod"/>
            </a:pPr>
            <a:r>
              <a:rPr lang="nl-BE" sz="2000" dirty="0"/>
              <a:t>data / objects (with data in them) to that page</a:t>
            </a:r>
          </a:p>
          <a:p>
            <a:pPr marL="800100" lvl="1" indent="-342900">
              <a:buFont typeface="+mj-lt"/>
              <a:buAutoNum type="arabicPeriod"/>
            </a:pPr>
            <a:endParaRPr lang="nl-BE" sz="2000" dirty="0"/>
          </a:p>
          <a:p>
            <a:pPr marL="800100" lvl="1" indent="-342900">
              <a:buFont typeface="+mj-lt"/>
              <a:buAutoNum type="arabicPeriod"/>
            </a:pPr>
            <a:endParaRPr lang="nl-BE" sz="2000" dirty="0"/>
          </a:p>
          <a:p>
            <a:pPr marL="800100" lvl="1" indent="-342900">
              <a:buFont typeface="+mj-lt"/>
              <a:buAutoNum type="arabicPeriod"/>
            </a:pPr>
            <a:r>
              <a:rPr lang="nl-BE" sz="2000" dirty="0"/>
              <a:t>data/objects to that page and fetch data from the previous page </a:t>
            </a:r>
          </a:p>
          <a:p>
            <a:pPr lvl="1"/>
            <a:endParaRPr lang="nl-BE" sz="2000" dirty="0"/>
          </a:p>
          <a:p>
            <a:endParaRPr lang="nl-BE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6726669-EBDA-42B2-839D-AB446ABA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57" y="2465158"/>
            <a:ext cx="2695313" cy="630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68FACE7-F101-493C-9E71-A17F4D18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681" y="3532024"/>
            <a:ext cx="3819525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A89E2844-58C7-49CF-BAC2-5A2CAC5BC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142" y="4685701"/>
            <a:ext cx="688657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is/was a Controller?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61F2A-C22C-4754-A1DA-1D1D86B8FF3C}" type="slidenum">
              <a:rPr lang="nl-NL" smtClean="0"/>
              <a:t>12</a:t>
            </a:fld>
            <a:endParaRPr lang="nl-NL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1F7D5E48-5CE2-4312-9871-1674F16776E2}"/>
              </a:ext>
            </a:extLst>
          </p:cNvPr>
          <p:cNvCxnSpPr>
            <a:cxnSpLocks/>
          </p:cNvCxnSpPr>
          <p:nvPr/>
        </p:nvCxnSpPr>
        <p:spPr>
          <a:xfrm flipH="1">
            <a:off x="4714504" y="2917038"/>
            <a:ext cx="1626919" cy="0"/>
          </a:xfrm>
          <a:prstGeom prst="straightConnector1">
            <a:avLst/>
          </a:prstGeom>
          <a:ln w="28575">
            <a:solidFill>
              <a:srgbClr val="D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19515FB6-1F01-4E49-80A1-520DACA11084}"/>
              </a:ext>
            </a:extLst>
          </p:cNvPr>
          <p:cNvCxnSpPr>
            <a:cxnSpLocks/>
          </p:cNvCxnSpPr>
          <p:nvPr/>
        </p:nvCxnSpPr>
        <p:spPr>
          <a:xfrm flipH="1">
            <a:off x="5740466" y="3532024"/>
            <a:ext cx="1143266" cy="359034"/>
          </a:xfrm>
          <a:prstGeom prst="straightConnector1">
            <a:avLst/>
          </a:prstGeom>
          <a:ln w="28575">
            <a:solidFill>
              <a:srgbClr val="D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966196-D143-45F1-8452-06A390AAC4DE}"/>
              </a:ext>
            </a:extLst>
          </p:cNvPr>
          <p:cNvCxnSpPr>
            <a:cxnSpLocks/>
          </p:cNvCxnSpPr>
          <p:nvPr/>
        </p:nvCxnSpPr>
        <p:spPr>
          <a:xfrm flipH="1" flipV="1">
            <a:off x="6673932" y="5209576"/>
            <a:ext cx="640441" cy="953718"/>
          </a:xfrm>
          <a:prstGeom prst="straightConnector1">
            <a:avLst/>
          </a:prstGeom>
          <a:ln w="28575">
            <a:solidFill>
              <a:srgbClr val="D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29ACB128-9D75-475C-893D-8C88529D0711}"/>
              </a:ext>
            </a:extLst>
          </p:cNvPr>
          <p:cNvCxnSpPr>
            <a:cxnSpLocks/>
          </p:cNvCxnSpPr>
          <p:nvPr/>
        </p:nvCxnSpPr>
        <p:spPr>
          <a:xfrm flipH="1" flipV="1">
            <a:off x="8205849" y="5209576"/>
            <a:ext cx="505868" cy="680585"/>
          </a:xfrm>
          <a:prstGeom prst="straightConnector1">
            <a:avLst/>
          </a:prstGeom>
          <a:ln w="28575">
            <a:solidFill>
              <a:srgbClr val="D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88379B1B-09BA-4F82-BFF0-A3FAB0C2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3776" y="1743724"/>
            <a:ext cx="1480931" cy="133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</a:t>
            </a:r>
            <a:r>
              <a:rPr lang="nl-BE" dirty="0" err="1"/>
              <a:t>Thymeleaf</a:t>
            </a:r>
            <a:r>
              <a:rPr lang="nl-BE" dirty="0"/>
              <a:t>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Thymeleaf </a:t>
            </a:r>
            <a:r>
              <a:rPr lang="nl-BE" dirty="0"/>
              <a:t>is a </a:t>
            </a:r>
            <a:r>
              <a:rPr lang="nl-BE" dirty="0">
                <a:solidFill>
                  <a:srgbClr val="05A0FF"/>
                </a:solidFill>
              </a:rPr>
              <a:t>server-side </a:t>
            </a:r>
            <a:r>
              <a:rPr lang="nl-BE" dirty="0"/>
              <a:t>Java template engine</a:t>
            </a:r>
          </a:p>
          <a:p>
            <a:r>
              <a:rPr lang="nl-BE" dirty="0" err="1"/>
              <a:t>Thymeleaf </a:t>
            </a:r>
            <a:r>
              <a:rPr lang="nl-BE" dirty="0"/>
              <a:t>provides a number of </a:t>
            </a:r>
            <a:r>
              <a:rPr lang="nl-BE" dirty="0">
                <a:solidFill>
                  <a:srgbClr val="D02023"/>
                </a:solidFill>
              </a:rPr>
              <a:t>additional attributes </a:t>
            </a:r>
            <a:r>
              <a:rPr lang="nl-BE" dirty="0"/>
              <a:t>(</a:t>
            </a:r>
            <a:r>
              <a:rPr lang="nl-BE" b="1" dirty="0" err="1"/>
              <a:t>th</a:t>
            </a:r>
            <a:r>
              <a:rPr lang="nl-BE" b="1" dirty="0"/>
              <a:t>:</a:t>
            </a:r>
            <a:r>
              <a:rPr lang="nl-BE" dirty="0"/>
              <a:t>) for use in the HTML tags of static HTML pages. </a:t>
            </a:r>
            <a:br>
              <a:rPr lang="nl-BE" dirty="0"/>
            </a:br>
            <a:r>
              <a:rPr lang="nl-BE" dirty="0"/>
              <a:t>Together </a:t>
            </a:r>
            <a:r>
              <a:rPr lang="nl-BE" dirty="0">
                <a:solidFill>
                  <a:srgbClr val="D02023"/>
                </a:solidFill>
              </a:rPr>
              <a:t>with data from the model</a:t>
            </a:r>
            <a:r>
              <a:rPr lang="nl-BE" dirty="0"/>
              <a:t>, these tags then </a:t>
            </a:r>
            <a:r>
              <a:rPr lang="nl-BE" dirty="0">
                <a:solidFill>
                  <a:srgbClr val="D02023"/>
                </a:solidFill>
              </a:rPr>
              <a:t>dynamically add or remove content </a:t>
            </a:r>
            <a:r>
              <a:rPr lang="nl-BE" dirty="0"/>
              <a:t>from the HTML page </a:t>
            </a:r>
          </a:p>
          <a:p>
            <a:r>
              <a:rPr lang="nl-BE" dirty="0"/>
              <a:t>The extra attributes in the html tags are interpreted by the compiler - in the background - and converted into real HTML pages that can be displayed in the web browser.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61F2A-C22C-4754-A1DA-1D1D86B8FF3C}" type="slidenum">
              <a:rPr lang="nl-NL" smtClean="0"/>
              <a:t>13</a:t>
            </a:fld>
            <a:endParaRPr lang="nl-NL"/>
          </a:p>
        </p:txBody>
      </p:sp>
      <p:pic>
        <p:nvPicPr>
          <p:cNvPr id="8" name="Afbeelding 7" descr="Afbeelding met tekening&#10;&#10;Automatisch gegenereerde beschrijving">
            <a:extLst>
              <a:ext uri="{FF2B5EF4-FFF2-40B4-BE49-F238E27FC236}">
                <a16:creationId xmlns:a16="http://schemas.microsoft.com/office/drawing/2014/main" id="{275C2717-968B-46EF-A647-2DBEC3FAB1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6447" y="1192906"/>
            <a:ext cx="1414110" cy="14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8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</a:t>
            </a:r>
            <a:r>
              <a:rPr lang="nl-BE" dirty="0" err="1"/>
              <a:t>Thymeleaf</a:t>
            </a:r>
            <a:r>
              <a:rPr lang="nl-BE" dirty="0"/>
              <a:t>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The </a:t>
            </a:r>
            <a:r>
              <a:rPr lang="nl-BE" dirty="0" err="1"/>
              <a:t>Thymeleaf </a:t>
            </a:r>
            <a:r>
              <a:rPr lang="nl-BE" dirty="0"/>
              <a:t>HTML pages are located on the </a:t>
            </a:r>
            <a:br>
              <a:rPr lang="nl-BE" dirty="0"/>
            </a:br>
            <a:r>
              <a:rPr lang="nl-BE" dirty="0"/>
              <a:t>server in the "resources/templates" folder and </a:t>
            </a:r>
            <a:br>
              <a:rPr lang="nl-BE" dirty="0"/>
            </a:br>
            <a:r>
              <a:rPr lang="nl-BE" dirty="0"/>
              <a:t>they must contain the following code (at the top):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407FFCB-C03A-4E91-BECD-128AFD3C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130" y="1663030"/>
            <a:ext cx="2719533" cy="3565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61F2A-C22C-4754-A1DA-1D1D86B8FF3C}" type="slidenum">
              <a:rPr lang="nl-NL" smtClean="0"/>
              <a:t>14</a:t>
            </a:fld>
            <a:endParaRPr lang="nl-NL"/>
          </a:p>
        </p:txBody>
      </p:sp>
      <p:pic>
        <p:nvPicPr>
          <p:cNvPr id="8" name="Afbeelding 7" descr="Afbeelding met tekening&#10;&#10;Automatisch gegenereerde beschrijving">
            <a:extLst>
              <a:ext uri="{FF2B5EF4-FFF2-40B4-BE49-F238E27FC236}">
                <a16:creationId xmlns:a16="http://schemas.microsoft.com/office/drawing/2014/main" id="{275C2717-968B-46EF-A647-2DBEC3FAB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84" y="1074796"/>
            <a:ext cx="1414110" cy="1421754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ECB8705B-5A51-4471-9F49-E8E616ECF87D}"/>
              </a:ext>
            </a:extLst>
          </p:cNvPr>
          <p:cNvSpPr/>
          <p:nvPr/>
        </p:nvSpPr>
        <p:spPr>
          <a:xfrm>
            <a:off x="9688749" y="3753054"/>
            <a:ext cx="2471914" cy="1560827"/>
          </a:xfrm>
          <a:prstGeom prst="ellipse">
            <a:avLst/>
          </a:prstGeom>
          <a:noFill/>
          <a:ln w="38100">
            <a:solidFill>
              <a:srgbClr val="05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3956B3A-26E3-4632-9603-CD9D84C2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99" y="4276826"/>
            <a:ext cx="8841748" cy="51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6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5117B-AD41-44CF-9721-6B3277C9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Thymeleaf-syntax </a:t>
            </a:r>
            <a:r>
              <a:rPr lang="nl-BE" dirty="0"/>
              <a:t>- @{...}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BA42C2-7FBD-4545-B84A-8D7F9AF0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With </a:t>
            </a:r>
            <a:r>
              <a:rPr lang="nl-BE" b="1" dirty="0">
                <a:solidFill>
                  <a:srgbClr val="D02023"/>
                </a:solidFill>
              </a:rPr>
              <a:t>@{..} </a:t>
            </a:r>
            <a:r>
              <a:rPr lang="nl-BE" dirty="0"/>
              <a:t>you can refer to a URL</a:t>
            </a:r>
            <a:endParaRPr lang="nl-BE" b="1" dirty="0">
              <a:solidFill>
                <a:srgbClr val="D02023"/>
              </a:solidFill>
            </a:endParaRPr>
          </a:p>
          <a:p>
            <a:r>
              <a:rPr lang="nl-BE" dirty="0"/>
              <a:t>Required to be used in </a:t>
            </a:r>
            <a:r>
              <a:rPr lang="nl-BE" dirty="0" err="1">
                <a:solidFill>
                  <a:srgbClr val="D02023"/>
                </a:solidFill>
              </a:rPr>
              <a:t>th:</a:t>
            </a:r>
            <a:r>
              <a:rPr lang="nl-BE" dirty="0" err="1"/>
              <a:t>action </a:t>
            </a:r>
            <a:r>
              <a:rPr lang="nl-BE" dirty="0"/>
              <a:t>(instead of action), </a:t>
            </a:r>
            <a:r>
              <a:rPr lang="nl-BE" dirty="0" err="1">
                <a:solidFill>
                  <a:srgbClr val="D02023"/>
                </a:solidFill>
              </a:rPr>
              <a:t>th:</a:t>
            </a:r>
            <a:r>
              <a:rPr lang="nl-BE" dirty="0" err="1"/>
              <a:t>href </a:t>
            </a:r>
            <a:r>
              <a:rPr lang="nl-BE" dirty="0"/>
              <a:t>(instead of </a:t>
            </a:r>
            <a:r>
              <a:rPr lang="nl-BE" dirty="0" err="1"/>
              <a:t>href</a:t>
            </a:r>
            <a:r>
              <a:rPr lang="nl-BE" dirty="0"/>
              <a:t>), </a:t>
            </a:r>
            <a:r>
              <a:rPr lang="nl-BE" dirty="0" err="1">
                <a:solidFill>
                  <a:srgbClr val="D02023"/>
                </a:solidFill>
              </a:rPr>
              <a:t>th:</a:t>
            </a:r>
            <a:r>
              <a:rPr lang="nl-BE" dirty="0" err="1"/>
              <a:t>src </a:t>
            </a:r>
            <a:r>
              <a:rPr lang="nl-BE" dirty="0"/>
              <a:t>(instead of </a:t>
            </a:r>
            <a:r>
              <a:rPr lang="nl-BE" dirty="0" err="1"/>
              <a:t>src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e.g. </a:t>
            </a:r>
            <a:r>
              <a:rPr lang="nl-BE" dirty="0" err="1">
                <a:latin typeface="Consolas" panose="020B0609020204030204" pitchFamily="49" charset="0"/>
              </a:rPr>
              <a:t>th:action=</a:t>
            </a:r>
            <a:r>
              <a:rPr lang="nl-BE" dirty="0">
                <a:latin typeface="Consolas" panose="020B0609020204030204" pitchFamily="49" charset="0"/>
              </a:rPr>
              <a:t>"@{/samplewithdata}".</a:t>
            </a:r>
          </a:p>
          <a:p>
            <a:r>
              <a:rPr lang="nl-BE" dirty="0"/>
              <a:t>Benefit: You can dynamically add content to the URL</a:t>
            </a:r>
          </a:p>
          <a:p>
            <a:pPr lvl="1">
              <a:buClr>
                <a:srgbClr val="70AD47">
                  <a:lumMod val="75000"/>
                </a:srgbClr>
              </a:buClr>
            </a:pPr>
            <a:r>
              <a:rPr lang="nl-BE" dirty="0">
                <a:solidFill>
                  <a:prstClr val="black"/>
                </a:solidFill>
              </a:rPr>
              <a:t>e.g. </a:t>
            </a:r>
            <a:r>
              <a:rPr lang="nl-BE" dirty="0" err="1">
                <a:latin typeface="Consolas" panose="020B0609020204030204" pitchFamily="49" charset="0"/>
              </a:rPr>
              <a:t>th:</a:t>
            </a:r>
            <a:r>
              <a:rPr lang="nl-BE" dirty="0">
                <a:latin typeface="Consolas" panose="020B0609020204030204" pitchFamily="49" charset="0"/>
              </a:rPr>
              <a:t>href="@{/samplemetadata(</a:t>
            </a:r>
            <a:r>
              <a:rPr lang="nl-BE" dirty="0" err="1">
                <a:latin typeface="Consolas" panose="020B0609020204030204" pitchFamily="49" charset="0"/>
              </a:rPr>
              <a:t>id=${customer.getId</a:t>
            </a:r>
            <a:r>
              <a:rPr lang="nl-BE" dirty="0">
                <a:latin typeface="Consolas" panose="020B0609020204030204" pitchFamily="49" charset="0"/>
              </a:rPr>
              <a:t>()})}" </a:t>
            </a:r>
          </a:p>
          <a:p>
            <a:pPr lvl="1">
              <a:buClr>
                <a:srgbClr val="70AD47">
                  <a:lumMod val="75000"/>
                </a:srgbClr>
              </a:buClr>
            </a:pPr>
            <a:r>
              <a:rPr lang="nl-BE" dirty="0">
                <a:solidFill>
                  <a:prstClr val="black"/>
                </a:solidFill>
              </a:rPr>
              <a:t>This results, for example, in a URL </a:t>
            </a:r>
            <a:r>
              <a:rPr lang="nl-BE" dirty="0">
                <a:latin typeface="Consolas" panose="020B0609020204030204" pitchFamily="49" charset="0"/>
              </a:rPr>
              <a:t>href="</a:t>
            </a:r>
            <a:r>
              <a:rPr lang="nl-BE" dirty="0" err="1">
                <a:latin typeface="Consolas" panose="020B0609020204030204" pitchFamily="49" charset="0"/>
              </a:rPr>
              <a:t>examplemetrics?id=2</a:t>
            </a:r>
            <a:r>
              <a:rPr lang="nl-BE" dirty="0">
                <a:latin typeface="Consolas" panose="020B0609020204030204" pitchFamily="49" charset="0"/>
              </a:rPr>
              <a:t>". </a:t>
            </a:r>
          </a:p>
          <a:p>
            <a:pPr lvl="1">
              <a:buClr>
                <a:srgbClr val="70AD47">
                  <a:lumMod val="75000"/>
                </a:srgbClr>
              </a:buClr>
            </a:pPr>
            <a:r>
              <a:rPr lang="nl-BE" dirty="0">
                <a:solidFill>
                  <a:prstClr val="black"/>
                </a:solidFill>
              </a:rPr>
              <a:t>The content of the parameter "</a:t>
            </a:r>
            <a:r>
              <a:rPr lang="nl-BE" dirty="0" err="1">
                <a:solidFill>
                  <a:prstClr val="black"/>
                </a:solidFill>
              </a:rPr>
              <a:t>id</a:t>
            </a:r>
            <a:r>
              <a:rPr lang="nl-BE" dirty="0">
                <a:solidFill>
                  <a:prstClr val="black"/>
                </a:solidFill>
              </a:rPr>
              <a:t>" can be retrieved (as we did last year) via </a:t>
            </a:r>
            <a:r>
              <a:rPr lang="nl-BE" dirty="0" err="1">
                <a:solidFill>
                  <a:prstClr val="black"/>
                </a:solidFill>
              </a:rPr>
              <a:t>request.getParameter </a:t>
            </a:r>
            <a:r>
              <a:rPr lang="nl-BE" dirty="0">
                <a:solidFill>
                  <a:prstClr val="black"/>
                </a:solidFill>
              </a:rPr>
              <a:t>see</a:t>
            </a:r>
          </a:p>
          <a:p>
            <a:pPr>
              <a:buClr>
                <a:srgbClr val="70AD47">
                  <a:lumMod val="75000"/>
                </a:srgbClr>
              </a:buClr>
            </a:pPr>
            <a:r>
              <a:rPr lang="nl-BE" dirty="0">
                <a:solidFill>
                  <a:prstClr val="black"/>
                </a:solidFill>
              </a:rPr>
              <a:t>Documentation on </a:t>
            </a:r>
          </a:p>
          <a:p>
            <a:pPr lvl="1">
              <a:buClr>
                <a:srgbClr val="70AD47">
                  <a:lumMod val="75000"/>
                </a:srgbClr>
              </a:buClr>
            </a:pPr>
            <a:r>
              <a:rPr lang="nl-BE" dirty="0">
                <a:solidFill>
                  <a:prstClr val="black"/>
                </a:solidFill>
                <a:hlinkClick r:id="rId2"/>
              </a:rPr>
              <a:t>https://www.thymeleaf.org/doc/tutorials/2.1/usingthymeleaf.html#link-urls</a:t>
            </a:r>
            <a:endParaRPr lang="nl-BE" dirty="0">
              <a:solidFill>
                <a:prstClr val="black"/>
              </a:solidFill>
            </a:endParaRPr>
          </a:p>
          <a:p>
            <a:pPr>
              <a:buClr>
                <a:srgbClr val="70AD47">
                  <a:lumMod val="75000"/>
                </a:srgbClr>
              </a:buClr>
            </a:pPr>
            <a:r>
              <a:rPr lang="nl-BE" dirty="0"/>
              <a:t>NB Images that you wish to display in your web applications should be placed in the "</a:t>
            </a:r>
            <a:r>
              <a:rPr lang="nl-BE" dirty="0" err="1"/>
              <a:t>static</a:t>
            </a:r>
            <a:r>
              <a:rPr lang="nl-BE" dirty="0"/>
              <a:t>" folder under </a:t>
            </a:r>
            <a:r>
              <a:rPr lang="nl-BE" dirty="0" err="1"/>
              <a:t>src/resources</a:t>
            </a:r>
            <a:r>
              <a:rPr lang="nl-BE" dirty="0"/>
              <a:t>. See lesson example.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284FD1-0253-4E5F-9DC2-81CCC778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360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5117B-AD41-44CF-9721-6B3277C9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Thymeleaf Syntax</a:t>
            </a:r>
            <a:r>
              <a:rPr lang="nl-BE" dirty="0"/>
              <a:t>: Standard </a:t>
            </a:r>
            <a:r>
              <a:rPr lang="nl-BE" dirty="0" err="1"/>
              <a:t>Expression </a:t>
            </a:r>
            <a:r>
              <a:rPr lang="nl-BE" dirty="0"/>
              <a:t>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BA42C2-7FBD-4545-B84A-8D7F9AF0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Within the "</a:t>
            </a:r>
            <a:r>
              <a:rPr lang="nl-BE" dirty="0" err="1"/>
              <a:t>Variable Expressions</a:t>
            </a:r>
            <a:r>
              <a:rPr lang="nl-BE" dirty="0"/>
              <a:t>": </a:t>
            </a:r>
            <a:r>
              <a:rPr lang="nl-BE" dirty="0">
                <a:solidFill>
                  <a:srgbClr val="D02023"/>
                </a:solidFill>
              </a:rPr>
              <a:t>${</a:t>
            </a:r>
            <a:r>
              <a:rPr lang="nl-BE" dirty="0"/>
              <a:t>...</a:t>
            </a:r>
            <a:r>
              <a:rPr lang="nl-BE" dirty="0">
                <a:solidFill>
                  <a:srgbClr val="D02023"/>
                </a:solidFill>
              </a:rPr>
              <a:t>} </a:t>
            </a:r>
            <a:r>
              <a:rPr lang="nl-BE" dirty="0"/>
              <a:t>you can use</a:t>
            </a:r>
          </a:p>
          <a:p>
            <a:pPr lvl="1"/>
            <a:r>
              <a:rPr lang="nl-BE" dirty="0" err="1"/>
              <a:t>Literals</a:t>
            </a:r>
            <a:r>
              <a:rPr lang="nl-BE" dirty="0"/>
              <a:t>: 'text', </a:t>
            </a:r>
            <a:r>
              <a:rPr lang="nl-BE" dirty="0" err="1"/>
              <a:t>null</a:t>
            </a:r>
            <a:r>
              <a:rPr lang="nl-BE" dirty="0"/>
              <a:t>, </a:t>
            </a:r>
            <a:r>
              <a:rPr lang="nl-BE" dirty="0" err="1"/>
              <a:t>true</a:t>
            </a:r>
            <a:r>
              <a:rPr lang="nl-BE" dirty="0"/>
              <a:t>, </a:t>
            </a:r>
            <a:r>
              <a:rPr lang="nl-BE" dirty="0" err="1"/>
              <a:t>false</a:t>
            </a:r>
            <a:r>
              <a:rPr lang="nl-BE" dirty="0"/>
              <a:t>, ... </a:t>
            </a:r>
          </a:p>
          <a:p>
            <a:pPr lvl="1"/>
            <a:r>
              <a:rPr lang="nl-BE" dirty="0" err="1"/>
              <a:t>Arithmetic </a:t>
            </a:r>
            <a:r>
              <a:rPr lang="nl-BE" dirty="0"/>
              <a:t>operations: </a:t>
            </a:r>
            <a:r>
              <a:rPr lang="nl-BE" altLang="nl-BE" sz="3200" dirty="0">
                <a:latin typeface="Arial Unicode MS"/>
              </a:rPr>
              <a:t>+</a:t>
            </a:r>
            <a:r>
              <a:rPr lang="nl-BE" altLang="nl-BE" dirty="0"/>
              <a:t>, </a:t>
            </a:r>
            <a:r>
              <a:rPr lang="nl-BE" altLang="nl-BE" sz="3200" dirty="0">
                <a:latin typeface="Arial Unicode MS"/>
              </a:rPr>
              <a:t>-</a:t>
            </a:r>
            <a:r>
              <a:rPr lang="nl-BE" altLang="nl-BE" dirty="0"/>
              <a:t>, </a:t>
            </a:r>
            <a:r>
              <a:rPr lang="nl-BE" altLang="nl-BE" sz="3200" dirty="0">
                <a:latin typeface="Arial Unicode MS"/>
              </a:rPr>
              <a:t>*</a:t>
            </a:r>
            <a:r>
              <a:rPr lang="nl-BE" altLang="nl-BE" dirty="0"/>
              <a:t>, </a:t>
            </a:r>
            <a:r>
              <a:rPr lang="nl-BE" altLang="nl-BE" sz="3200" dirty="0">
                <a:latin typeface="Arial Unicode MS"/>
              </a:rPr>
              <a:t>/</a:t>
            </a:r>
            <a:r>
              <a:rPr lang="nl-BE" altLang="nl-BE" dirty="0"/>
              <a:t>, </a:t>
            </a:r>
            <a:r>
              <a:rPr lang="nl-BE" altLang="nl-BE" sz="3200" dirty="0">
                <a:latin typeface="Arial Unicode MS"/>
              </a:rPr>
              <a:t>% </a:t>
            </a:r>
            <a:endParaRPr lang="nl-BE" dirty="0"/>
          </a:p>
          <a:p>
            <a:pPr lvl="1"/>
            <a:r>
              <a:rPr lang="nl-BE" dirty="0" err="1"/>
              <a:t>Boolean </a:t>
            </a:r>
            <a:r>
              <a:rPr lang="nl-BE" dirty="0"/>
              <a:t>operations: </a:t>
            </a:r>
            <a:r>
              <a:rPr lang="nl-BE" dirty="0" err="1"/>
              <a:t>and</a:t>
            </a:r>
            <a:r>
              <a:rPr lang="nl-BE" dirty="0"/>
              <a:t>, or, !, </a:t>
            </a:r>
            <a:r>
              <a:rPr lang="nl-BE" dirty="0" err="1"/>
              <a:t>not</a:t>
            </a:r>
            <a:endParaRPr lang="nl-BE" dirty="0"/>
          </a:p>
          <a:p>
            <a:pPr lvl="1"/>
            <a:r>
              <a:rPr lang="nl-BE" dirty="0" err="1"/>
              <a:t>Comparison and equality</a:t>
            </a:r>
            <a:r>
              <a:rPr lang="nl-BE" dirty="0"/>
              <a:t>: &gt;, &lt;, &gt;=, &lt;=, ==, !=</a:t>
            </a:r>
          </a:p>
          <a:p>
            <a:pPr lvl="1"/>
            <a:r>
              <a:rPr lang="nl-BE" dirty="0" err="1"/>
              <a:t>Conditional </a:t>
            </a:r>
            <a:r>
              <a:rPr lang="nl-BE" dirty="0"/>
              <a:t>operators: (</a:t>
            </a:r>
            <a:r>
              <a:rPr lang="nl-BE" dirty="0" err="1"/>
              <a:t>if</a:t>
            </a:r>
            <a:r>
              <a:rPr lang="nl-BE" dirty="0"/>
              <a:t>) ? (</a:t>
            </a:r>
            <a:r>
              <a:rPr lang="nl-BE" dirty="0" err="1"/>
              <a:t>then</a:t>
            </a:r>
            <a:r>
              <a:rPr lang="nl-BE" dirty="0"/>
              <a:t>) : (</a:t>
            </a:r>
            <a:r>
              <a:rPr lang="nl-BE" dirty="0" err="1"/>
              <a:t>else</a:t>
            </a:r>
            <a:r>
              <a:rPr lang="nl-BE" dirty="0"/>
              <a:t>)</a:t>
            </a:r>
          </a:p>
          <a:p>
            <a:r>
              <a:rPr lang="nl-BE" dirty="0"/>
              <a:t>Documentation and examples can be found here:</a:t>
            </a:r>
          </a:p>
          <a:p>
            <a:pPr lvl="1"/>
            <a:r>
              <a:rPr lang="nl-BE" dirty="0">
                <a:hlinkClick r:id="rId2"/>
              </a:rPr>
              <a:t>https://www.thymeleaf.org/doc/tutorials/2.1/usingthymeleaf.html#standard-expression-syntax</a:t>
            </a:r>
            <a:endParaRPr lang="nl-BE" dirty="0"/>
          </a:p>
          <a:p>
            <a:pPr lvl="1"/>
            <a:endParaRPr lang="nl-BE" b="1" dirty="0">
              <a:solidFill>
                <a:srgbClr val="D02023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284FD1-0253-4E5F-9DC2-81CCC778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t>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500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5117B-AD41-44CF-9721-6B3277C9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err="1"/>
              <a:t>Thymeleaf syntax</a:t>
            </a:r>
            <a:r>
              <a:rPr lang="nl-BE" sz="3200" dirty="0"/>
              <a:t>: </a:t>
            </a:r>
            <a:r>
              <a:rPr lang="nl-BE" sz="3200" dirty="0" err="1"/>
              <a:t>Expression Utility Objects</a:t>
            </a:r>
            <a:endParaRPr lang="nl-BE" sz="32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BA42C2-7FBD-4545-B84A-8D7F9AF0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70AD47">
                  <a:lumMod val="75000"/>
                </a:srgbClr>
              </a:buClr>
            </a:pPr>
            <a:r>
              <a:rPr lang="nl-BE" dirty="0">
                <a:solidFill>
                  <a:prstClr val="black"/>
                </a:solidFill>
              </a:rPr>
              <a:t>You can use interesting methods to format dates, numbers, Strings </a:t>
            </a:r>
            <a:r>
              <a:rPr lang="nl-BE" dirty="0" err="1">
                <a:solidFill>
                  <a:prstClr val="black"/>
                </a:solidFill>
              </a:rPr>
              <a:t>etc..</a:t>
            </a:r>
            <a:r>
              <a:rPr lang="nl-BE" dirty="0">
                <a:solidFill>
                  <a:prstClr val="black"/>
                </a:solidFill>
              </a:rPr>
              <a:t>. by using </a:t>
            </a:r>
            <a:r>
              <a:rPr lang="nl-BE" dirty="0" err="1">
                <a:solidFill>
                  <a:prstClr val="black"/>
                </a:solidFill>
              </a:rPr>
              <a:t>Thymeleaf</a:t>
            </a:r>
            <a:r>
              <a:rPr lang="nl-BE" dirty="0">
                <a:solidFill>
                  <a:prstClr val="black"/>
                </a:solidFill>
              </a:rPr>
              <a:t>'s "</a:t>
            </a:r>
            <a:r>
              <a:rPr lang="nl-BE" dirty="0" err="1">
                <a:solidFill>
                  <a:prstClr val="black"/>
                </a:solidFill>
              </a:rPr>
              <a:t>Expression Utility Objects</a:t>
            </a:r>
            <a:r>
              <a:rPr lang="nl-BE" dirty="0">
                <a:solidFill>
                  <a:prstClr val="black"/>
                </a:solidFill>
              </a:rPr>
              <a:t>". You do this with the prefix </a:t>
            </a:r>
            <a:r>
              <a:rPr lang="nl-BE" b="1" dirty="0">
                <a:solidFill>
                  <a:srgbClr val="D02023"/>
                </a:solidFill>
              </a:rPr>
              <a:t>#</a:t>
            </a:r>
          </a:p>
          <a:p>
            <a:pPr lvl="1">
              <a:buClr>
                <a:srgbClr val="70AD47">
                  <a:lumMod val="75000"/>
                </a:srgbClr>
              </a:buClr>
            </a:pPr>
            <a:r>
              <a:rPr lang="nl-BE" dirty="0"/>
              <a:t>eg. </a:t>
            </a:r>
            <a:r>
              <a:rPr lang="nl-BE" sz="2000" dirty="0">
                <a:latin typeface="Consolas" panose="020B0609020204030204" pitchFamily="49" charset="0"/>
              </a:rPr>
              <a:t>&lt;span </a:t>
            </a:r>
            <a:r>
              <a:rPr lang="nl-BE" sz="2000" dirty="0" err="1">
                <a:latin typeface="Consolas" panose="020B0609020204030204" pitchFamily="49" charset="0"/>
              </a:rPr>
              <a:t>th:text= </a:t>
            </a:r>
            <a:r>
              <a:rPr lang="nl-BE" sz="2000" dirty="0">
                <a:latin typeface="Consolas" panose="020B0609020204030204" pitchFamily="49" charset="0"/>
              </a:rPr>
              <a:t>"${#strings</a:t>
            </a:r>
            <a:r>
              <a:rPr lang="nl-BE" sz="2000" dirty="0" err="1">
                <a:latin typeface="Consolas" panose="020B0609020204030204" pitchFamily="49" charset="0"/>
              </a:rPr>
              <a:t>.toUpperCase</a:t>
            </a:r>
            <a:r>
              <a:rPr lang="nl-BE" sz="2000" dirty="0">
                <a:latin typeface="Consolas" panose="020B0609020204030204" pitchFamily="49" charset="0"/>
              </a:rPr>
              <a:t>(</a:t>
            </a:r>
            <a:r>
              <a:rPr lang="nl-BE" sz="2000" dirty="0" err="1">
                <a:latin typeface="Consolas" panose="020B0609020204030204" pitchFamily="49" charset="0"/>
              </a:rPr>
              <a:t>str</a:t>
            </a:r>
            <a:r>
              <a:rPr lang="nl-BE" sz="2000" dirty="0">
                <a:latin typeface="Consolas" panose="020B0609020204030204" pitchFamily="49" charset="0"/>
              </a:rPr>
              <a:t>)}" /&gt; </a:t>
            </a:r>
            <a:r>
              <a:rPr lang="nl-BE" dirty="0"/>
              <a:t>will convert the contents of the variable </a:t>
            </a:r>
            <a:r>
              <a:rPr lang="nl-BE" dirty="0" err="1"/>
              <a:t>str </a:t>
            </a:r>
            <a:r>
              <a:rPr lang="nl-BE" dirty="0"/>
              <a:t>to upper case, but of course you can still use the </a:t>
            </a:r>
            <a:r>
              <a:rPr lang="nl-BE" dirty="0" err="1"/>
              <a:t>java equivalent</a:t>
            </a:r>
            <a:r>
              <a:rPr lang="nl-BE" dirty="0"/>
              <a:t>:</a:t>
            </a:r>
            <a:br>
              <a:rPr lang="nl-BE" dirty="0"/>
            </a:br>
            <a:r>
              <a:rPr lang="nl-BE" sz="2000" dirty="0">
                <a:latin typeface="Consolas" panose="020B0609020204030204" pitchFamily="49" charset="0"/>
              </a:rPr>
              <a:t>&lt;span </a:t>
            </a:r>
            <a:r>
              <a:rPr lang="nl-BE" sz="2000" dirty="0" err="1">
                <a:latin typeface="Consolas" panose="020B0609020204030204" pitchFamily="49" charset="0"/>
              </a:rPr>
              <a:t>th:text= </a:t>
            </a:r>
            <a:r>
              <a:rPr lang="nl-BE" sz="2000" dirty="0">
                <a:latin typeface="Consolas" panose="020B0609020204030204" pitchFamily="49" charset="0"/>
              </a:rPr>
              <a:t>"${str</a:t>
            </a:r>
            <a:r>
              <a:rPr lang="nl-BE" sz="2000" dirty="0" err="1">
                <a:latin typeface="Consolas" panose="020B0609020204030204" pitchFamily="49" charset="0"/>
              </a:rPr>
              <a:t>.toUpperCase</a:t>
            </a:r>
            <a:r>
              <a:rPr lang="nl-BE" sz="2000" dirty="0">
                <a:latin typeface="Consolas" panose="020B0609020204030204" pitchFamily="49" charset="0"/>
              </a:rPr>
              <a:t>()}" /&gt; </a:t>
            </a:r>
            <a:endParaRPr lang="nl-BE" dirty="0">
              <a:solidFill>
                <a:prstClr val="black"/>
              </a:solidFill>
            </a:endParaRPr>
          </a:p>
          <a:p>
            <a:pPr lvl="1">
              <a:buClr>
                <a:srgbClr val="70AD47">
                  <a:lumMod val="75000"/>
                </a:srgbClr>
              </a:buClr>
            </a:pPr>
            <a:r>
              <a:rPr lang="nl-BE" dirty="0">
                <a:solidFill>
                  <a:prstClr val="black"/>
                </a:solidFill>
              </a:rPr>
              <a:t>The #numbers and its methods are interesting on the other hand, e.g. to build an iteration:</a:t>
            </a:r>
          </a:p>
          <a:p>
            <a:pPr marL="457200" lvl="1" indent="0">
              <a:buClr>
                <a:srgbClr val="70AD47">
                  <a:lumMod val="75000"/>
                </a:srgbClr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  &lt; </a:t>
            </a:r>
            <a:r>
              <a:rPr lang="en-US" sz="2000" dirty="0" err="1">
                <a:latin typeface="Consolas" panose="020B0609020204030204" pitchFamily="49" charset="0"/>
              </a:rPr>
              <a:t>th:block th:each=</a:t>
            </a:r>
            <a:r>
              <a:rPr lang="en-US" sz="2000" dirty="0">
                <a:latin typeface="Consolas" panose="020B0609020204030204" pitchFamily="49" charset="0"/>
              </a:rPr>
              <a:t>"i: ${#numbers</a:t>
            </a:r>
            <a:r>
              <a:rPr lang="en-US" sz="2000" dirty="0" err="1">
                <a:latin typeface="Consolas" panose="020B0609020204030204" pitchFamily="49" charset="0"/>
              </a:rPr>
              <a:t>.sequence</a:t>
            </a:r>
            <a:r>
              <a:rPr lang="en-US" sz="2000" dirty="0">
                <a:latin typeface="Consolas" panose="020B0609020204030204" pitchFamily="49" charset="0"/>
              </a:rPr>
              <a:t>(2015, 2020, 1)}"&gt;</a:t>
            </a:r>
          </a:p>
          <a:p>
            <a:pPr>
              <a:buClr>
                <a:srgbClr val="70AD47">
                  <a:lumMod val="75000"/>
                </a:srgbClr>
              </a:buClr>
            </a:pPr>
            <a:r>
              <a:rPr lang="nl-BE" dirty="0">
                <a:solidFill>
                  <a:prstClr val="black"/>
                </a:solidFill>
              </a:rPr>
              <a:t>More information and examples can be found at:</a:t>
            </a:r>
          </a:p>
          <a:p>
            <a:pPr lvl="1"/>
            <a:r>
              <a:rPr lang="nl-NL" dirty="0">
                <a:hlinkClick r:id="rId2"/>
              </a:rPr>
              <a:t>https://www.thymeleaf.org/doc/tutorials/2.1/usingthymeleaf.html#appendix-b-expression-utility-objects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https://www.thymeleaf.org/doc/tutorials/2.1/usingthymeleaf.html#expression-utility-objects 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284FD1-0253-4E5F-9DC2-81CCC778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366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5117B-AD41-44CF-9721-6B3277C9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More syntax on Spring Boot and </a:t>
            </a:r>
            <a:r>
              <a:rPr lang="nl-BE" sz="2800" dirty="0" err="1"/>
              <a:t>Thymeleaf</a:t>
            </a:r>
            <a:endParaRPr lang="nl-BE" sz="2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BA42C2-7FBD-4545-B84A-8D7F9AF0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General</a:t>
            </a:r>
          </a:p>
          <a:p>
            <a:pPr lvl="1"/>
            <a:r>
              <a:rPr lang="nl-BE" dirty="0"/>
              <a:t>See "</a:t>
            </a:r>
            <a:r>
              <a:rPr lang="nl-NL" b="1" dirty="0" err="1"/>
              <a:t>Thymeleaf </a:t>
            </a:r>
            <a:r>
              <a:rPr lang="nl-NL" b="1" dirty="0"/>
              <a:t>Spring Cheatsheet</a:t>
            </a:r>
            <a:r>
              <a:rPr lang="nl-NL" dirty="0"/>
              <a:t>" on Canvas</a:t>
            </a:r>
          </a:p>
          <a:p>
            <a:pPr lvl="1"/>
            <a:r>
              <a:rPr lang="nl-BE" dirty="0">
                <a:hlinkClick r:id="rId2"/>
              </a:rPr>
              <a:t>https://www.thymeleaf.org/doc/tutorials/2.1/usingthymeleaf.html#introducing-thymeleaf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284FD1-0253-4E5F-9DC2-81CCC778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005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08C4D-6003-4BDE-98D3-43FD3BF0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Exercises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6DC15-FDC3-40C9-9B67-9B464BD7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Open </a:t>
            </a:r>
            <a:r>
              <a:rPr lang="nl-BE" dirty="0" err="1"/>
              <a:t>the</a:t>
            </a:r>
            <a:r>
              <a:rPr lang="nl-BE" dirty="0"/>
              <a:t> “example-mvc-2”-project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refresh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memory</a:t>
            </a:r>
          </a:p>
          <a:p>
            <a:r>
              <a:rPr lang="nl-BE" dirty="0" err="1"/>
              <a:t>There</a:t>
            </a:r>
            <a:r>
              <a:rPr lang="nl-BE" dirty="0"/>
              <a:t> are NO start folders for creating the exercises. You must create your own application folder in </a:t>
            </a:r>
            <a:r>
              <a:rPr lang="nl-BE" dirty="0" err="1"/>
              <a:t>IntelliJ</a:t>
            </a:r>
            <a:r>
              <a:rPr lang="nl-BE" dirty="0"/>
              <a:t>. On Canvas you will find </a:t>
            </a:r>
            <a:r>
              <a:rPr lang="nl-BE" dirty="0" err="1"/>
              <a:t>the</a:t>
            </a:r>
            <a:r>
              <a:rPr lang="nl-BE" dirty="0"/>
              <a:t> document “How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project in </a:t>
            </a:r>
            <a:r>
              <a:rPr lang="nl-BE" dirty="0" err="1"/>
              <a:t>IntelliJ</a:t>
            </a:r>
            <a:r>
              <a:rPr lang="nl-BE" dirty="0"/>
              <a:t>”</a:t>
            </a:r>
          </a:p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package </a:t>
            </a:r>
            <a:r>
              <a:rPr lang="nl-BE" i="1" dirty="0"/>
              <a:t>model </a:t>
            </a:r>
            <a:r>
              <a:rPr lang="nl-BE" dirty="0" err="1"/>
              <a:t>and</a:t>
            </a:r>
            <a:r>
              <a:rPr lang="nl-BE" dirty="0"/>
              <a:t> put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requested</a:t>
            </a:r>
            <a:r>
              <a:rPr lang="nl-BE" dirty="0"/>
              <a:t> Java classes in </a:t>
            </a:r>
            <a:r>
              <a:rPr lang="nl-BE" dirty="0" err="1"/>
              <a:t>it</a:t>
            </a:r>
            <a:endParaRPr lang="nl-BE" dirty="0"/>
          </a:p>
          <a:p>
            <a:pPr lvl="1"/>
            <a:r>
              <a:rPr lang="nl-BE" dirty="0"/>
              <a:t>Ensure exact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</a:t>
            </a:r>
            <a:r>
              <a:rPr lang="nl-BE" dirty="0" err="1"/>
              <a:t>conventions</a:t>
            </a:r>
            <a:endParaRPr lang="nl-BE" dirty="0"/>
          </a:p>
          <a:p>
            <a:pPr lvl="1"/>
            <a:r>
              <a:rPr lang="nl-BE" dirty="0" err="1"/>
              <a:t>Please</a:t>
            </a:r>
            <a:r>
              <a:rPr lang="nl-BE" dirty="0"/>
              <a:t> </a:t>
            </a:r>
            <a:r>
              <a:rPr lang="nl-BE" dirty="0" err="1"/>
              <a:t>note</a:t>
            </a:r>
            <a:r>
              <a:rPr lang="nl-BE" dirty="0"/>
              <a:t>: </a:t>
            </a:r>
          </a:p>
          <a:p>
            <a:pPr lvl="2"/>
            <a:r>
              <a:rPr lang="nl-BE" sz="2400" dirty="0"/>
              <a:t>class </a:t>
            </a:r>
            <a:r>
              <a:rPr lang="nl-BE" sz="2400" dirty="0" err="1"/>
              <a:t>names</a:t>
            </a:r>
            <a:r>
              <a:rPr lang="nl-BE" sz="2400" dirty="0"/>
              <a:t> </a:t>
            </a:r>
            <a:r>
              <a:rPr lang="nl-BE" sz="2400" dirty="0" err="1"/>
              <a:t>always</a:t>
            </a:r>
            <a:r>
              <a:rPr lang="nl-BE" sz="2400" dirty="0"/>
              <a:t> begin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capital</a:t>
            </a:r>
            <a:r>
              <a:rPr lang="nl-BE" sz="2400" dirty="0"/>
              <a:t> letters</a:t>
            </a:r>
          </a:p>
          <a:p>
            <a:pPr lvl="2"/>
            <a:r>
              <a:rPr lang="nl-BE" sz="2400" dirty="0"/>
              <a:t>packages, </a:t>
            </a:r>
            <a:r>
              <a:rPr lang="nl-BE" sz="2400" dirty="0" err="1"/>
              <a:t>attributes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methods</a:t>
            </a:r>
            <a:r>
              <a:rPr lang="nl-BE" sz="2400" dirty="0"/>
              <a:t> begin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lower</a:t>
            </a:r>
            <a:r>
              <a:rPr lang="nl-BE" sz="2400" dirty="0"/>
              <a:t> case</a:t>
            </a:r>
          </a:p>
          <a:p>
            <a:pPr lvl="1"/>
            <a:r>
              <a:rPr lang="nl-BE" dirty="0"/>
              <a:t>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the</a:t>
            </a:r>
            <a:r>
              <a:rPr lang="nl-BE" dirty="0"/>
              <a:t> right </a:t>
            </a:r>
            <a:r>
              <a:rPr lang="nl-BE" dirty="0" err="1"/>
              <a:t>imports</a:t>
            </a:r>
            <a:r>
              <a:rPr lang="nl-BE" dirty="0"/>
              <a:t> (in case of </a:t>
            </a:r>
            <a:r>
              <a:rPr lang="nl-BE" dirty="0" err="1"/>
              <a:t>doubt</a:t>
            </a:r>
            <a:r>
              <a:rPr lang="nl-BE" dirty="0"/>
              <a:t> =&gt; look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project)</a:t>
            </a:r>
          </a:p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package </a:t>
            </a:r>
            <a:r>
              <a:rPr lang="nl-BE" i="1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place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requested</a:t>
            </a:r>
            <a:r>
              <a:rPr lang="nl-BE" dirty="0"/>
              <a:t> controller class in </a:t>
            </a:r>
            <a:r>
              <a:rPr lang="nl-BE" dirty="0" err="1"/>
              <a:t>it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Don't</a:t>
            </a:r>
            <a:r>
              <a:rPr lang="nl-BE" dirty="0"/>
              <a:t> </a:t>
            </a:r>
            <a:r>
              <a:rPr lang="nl-BE" dirty="0" err="1"/>
              <a:t>forget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put @Controller at </a:t>
            </a:r>
            <a:r>
              <a:rPr lang="nl-BE" dirty="0" err="1"/>
              <a:t>the</a:t>
            </a:r>
            <a:r>
              <a:rPr lang="nl-BE" dirty="0"/>
              <a:t> top of </a:t>
            </a:r>
            <a:r>
              <a:rPr lang="nl-BE" dirty="0" err="1"/>
              <a:t>the</a:t>
            </a:r>
            <a:r>
              <a:rPr lang="nl-BE" dirty="0"/>
              <a:t> class!!!</a:t>
            </a:r>
          </a:p>
          <a:p>
            <a:pPr lvl="1"/>
            <a:r>
              <a:rPr lang="nl-BE" dirty="0"/>
              <a:t>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the</a:t>
            </a:r>
            <a:r>
              <a:rPr lang="nl-BE" dirty="0"/>
              <a:t> right </a:t>
            </a:r>
            <a:r>
              <a:rPr lang="nl-BE" dirty="0" err="1"/>
              <a:t>imports</a:t>
            </a:r>
            <a:r>
              <a:rPr lang="nl-BE" dirty="0"/>
              <a:t> (</a:t>
            </a:r>
            <a:r>
              <a:rPr lang="nl-BE" dirty="0" err="1"/>
              <a:t>also</a:t>
            </a:r>
            <a:r>
              <a:rPr lang="nl-BE" dirty="0"/>
              <a:t> here) </a:t>
            </a:r>
          </a:p>
          <a:p>
            <a:r>
              <a:rPr lang="nl-BE" dirty="0" err="1"/>
              <a:t>When</a:t>
            </a:r>
            <a:r>
              <a:rPr lang="nl-BE" dirty="0"/>
              <a:t> in </a:t>
            </a:r>
            <a:r>
              <a:rPr lang="nl-BE" dirty="0" err="1"/>
              <a:t>doubt</a:t>
            </a:r>
            <a:r>
              <a:rPr lang="nl-BE" dirty="0"/>
              <a:t> =&gt; look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project </a:t>
            </a:r>
            <a:r>
              <a:rPr lang="nl-BE" i="1" dirty="0"/>
              <a:t>example-mvc-2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7714B9-C4A5-42A7-BF15-4AFF0F11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46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6F1BF-366D-4BDC-AFBA-45179DDC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24CED3-19E4-4E49-85A7-E05B8AA1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Model View Controller</a:t>
            </a:r>
          </a:p>
          <a:p>
            <a:pPr lvl="1"/>
            <a:r>
              <a:rPr lang="nl-BE" dirty="0"/>
              <a:t>the MVC pattern</a:t>
            </a:r>
          </a:p>
          <a:p>
            <a:pPr lvl="1"/>
            <a:r>
              <a:rPr lang="nl-BE" dirty="0"/>
              <a:t>Web application with Spring Boot      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Thymeleaf</a:t>
            </a:r>
            <a:endParaRPr lang="nl-BE" dirty="0"/>
          </a:p>
          <a:p>
            <a:r>
              <a:rPr lang="nl-BE" dirty="0"/>
              <a:t>More syntax from </a:t>
            </a:r>
            <a:r>
              <a:rPr lang="nl-BE" dirty="0" err="1"/>
              <a:t>Thymeleaf</a:t>
            </a:r>
            <a:endParaRPr lang="nl-BE" dirty="0"/>
          </a:p>
          <a:p>
            <a:r>
              <a:rPr lang="nl-BE" dirty="0"/>
              <a:t>More about the Spring </a:t>
            </a:r>
            <a:r>
              <a:rPr lang="nl-BE" dirty="0" err="1"/>
              <a:t>framework</a:t>
            </a:r>
          </a:p>
          <a:p>
            <a:r>
              <a:rPr lang="nl-BE" dirty="0"/>
              <a:t>Making exercises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6839A2-F5B7-42B0-B414-93D24AA2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t>2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D8DA07A-AAC0-4E6A-9161-16C324C212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0142" y="1774547"/>
            <a:ext cx="786552" cy="69035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5808FD5-A0F3-41F4-B8A0-C7A1F47267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2188" y="1774546"/>
            <a:ext cx="683842" cy="6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REHEARSAL: The </a:t>
            </a:r>
            <a:r>
              <a:rPr lang="nl-NL" dirty="0">
                <a:solidFill>
                  <a:srgbClr val="D02023"/>
                </a:solidFill>
              </a:rPr>
              <a:t>MVC</a:t>
            </a:r>
            <a:r>
              <a:rPr lang="nl-BE" dirty="0"/>
              <a:t> pattern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pPr marL="344487" lvl="1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61F2A-C22C-4754-A1DA-1D1D86B8FF3C}" type="slidenum">
              <a:rPr lang="nl-NL" smtClean="0"/>
              <a:t>3</a:t>
            </a:fld>
            <a:endParaRPr lang="nl-N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1695" y="1290918"/>
            <a:ext cx="11842376" cy="548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2023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8163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EBA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nl-NL" dirty="0">
                <a:solidFill>
                  <a:srgbClr val="D02023"/>
                </a:solidFill>
              </a:rPr>
              <a:t>MVC </a:t>
            </a:r>
            <a:r>
              <a:rPr lang="nl-NL" dirty="0"/>
              <a:t>stands for </a:t>
            </a:r>
            <a:r>
              <a:rPr lang="nl-NL" dirty="0">
                <a:solidFill>
                  <a:srgbClr val="D02023"/>
                </a:solidFill>
              </a:rPr>
              <a:t>Model-View-Controller</a:t>
            </a:r>
            <a:r>
              <a:rPr lang="nl-NL" dirty="0"/>
              <a:t>. This is a pattern that ensures that programmes are built in 3 layers for the sake of readability, </a:t>
            </a:r>
            <a:r>
              <a:rPr lang="nl-NL" dirty="0" err="1"/>
              <a:t>maintainability </a:t>
            </a:r>
            <a:r>
              <a:rPr lang="nl-NL" dirty="0"/>
              <a:t>and extensibility.</a:t>
            </a:r>
          </a:p>
          <a:p>
            <a:pPr>
              <a:buFont typeface="Wingdings" pitchFamily="2" charset="2"/>
              <a:buNone/>
            </a:pPr>
            <a:r>
              <a:rPr lang="nl-NL" dirty="0"/>
              <a:t>The 3 layers within the MVC pattern:</a:t>
            </a:r>
          </a:p>
          <a:p>
            <a:pPr marL="342900" lvl="1" indent="-342900">
              <a:buClr>
                <a:srgbClr val="CC0000"/>
              </a:buClr>
            </a:pPr>
            <a:r>
              <a:rPr lang="nl-NL" sz="2400" dirty="0"/>
              <a:t>In the </a:t>
            </a:r>
            <a:r>
              <a:rPr lang="nl-NL" sz="2400" dirty="0" err="1"/>
              <a:t>back-end, there </a:t>
            </a:r>
            <a:r>
              <a:rPr lang="nl-NL" sz="2400" dirty="0"/>
              <a:t>is the </a:t>
            </a:r>
            <a:r>
              <a:rPr lang="nl-NL" sz="2400" dirty="0">
                <a:solidFill>
                  <a:srgbClr val="D02023"/>
                </a:solidFill>
              </a:rPr>
              <a:t>Model </a:t>
            </a:r>
            <a:r>
              <a:rPr lang="nl-NL" sz="2400" dirty="0"/>
              <a:t>layer: </a:t>
            </a:r>
            <a:r>
              <a:rPr lang="nl-BE" sz="2400" dirty="0"/>
              <a:t>this layer is filled with self-made classes that will be used to place data (attributes) and execute functionalities (methods).</a:t>
            </a:r>
            <a:endParaRPr lang="nl-BE" sz="2400" dirty="0">
              <a:solidFill>
                <a:srgbClr val="D02023"/>
              </a:solidFill>
            </a:endParaRPr>
          </a:p>
          <a:p>
            <a:pPr marL="342900" lvl="1" indent="-342900">
              <a:buClr>
                <a:srgbClr val="CC0000"/>
              </a:buClr>
            </a:pPr>
            <a:r>
              <a:rPr lang="nl-NL" sz="2400" dirty="0"/>
              <a:t>The </a:t>
            </a:r>
            <a:r>
              <a:rPr lang="nl-NL" sz="2400" dirty="0">
                <a:solidFill>
                  <a:srgbClr val="0070C0"/>
                </a:solidFill>
              </a:rPr>
              <a:t>Controller </a:t>
            </a:r>
            <a:r>
              <a:rPr lang="nl-NL" sz="2400" dirty="0"/>
              <a:t>layer = the intermediate or </a:t>
            </a:r>
            <a:r>
              <a:rPr lang="nl-NL" sz="2400" dirty="0" err="1"/>
              <a:t>middle tier</a:t>
            </a:r>
            <a:r>
              <a:rPr lang="nl-NL" sz="2400" dirty="0"/>
              <a:t>: it contains the classes that control communication between the view and the model.</a:t>
            </a:r>
            <a:endParaRPr lang="nl-BE" sz="2400" dirty="0"/>
          </a:p>
          <a:p>
            <a:pPr marL="342900" lvl="1" indent="-342900">
              <a:buClr>
                <a:srgbClr val="CC0000"/>
              </a:buClr>
            </a:pPr>
            <a:r>
              <a:rPr lang="nl-NL" sz="2400" dirty="0"/>
              <a:t>The 'front-end' or the '</a:t>
            </a:r>
            <a:r>
              <a:rPr lang="nl-NL" sz="2400" dirty="0">
                <a:solidFill>
                  <a:srgbClr val="00B050"/>
                </a:solidFill>
              </a:rPr>
              <a:t>view' </a:t>
            </a:r>
            <a:r>
              <a:rPr lang="nl-NL" sz="2400" dirty="0"/>
              <a:t>layer regulates the interface for the user. In a web application, this layer consists of </a:t>
            </a:r>
            <a:r>
              <a:rPr lang="nl-NL" sz="2400" dirty="0" err="1">
                <a:solidFill>
                  <a:srgbClr val="00B050"/>
                </a:solidFill>
              </a:rPr>
              <a:t>web pages </a:t>
            </a:r>
            <a:r>
              <a:rPr lang="nl-NL" sz="2400" dirty="0"/>
              <a:t>in which html, </a:t>
            </a:r>
            <a:r>
              <a:rPr lang="nl-NL" sz="2400" dirty="0" err="1"/>
              <a:t>css</a:t>
            </a:r>
            <a:r>
              <a:rPr lang="nl-NL" sz="2400" dirty="0"/>
              <a:t>, images</a:t>
            </a:r>
            <a:r>
              <a:rPr lang="nl-NL" sz="2400" dirty="0" err="1"/>
              <a:t>, etc. </a:t>
            </a:r>
            <a:r>
              <a:rPr lang="nl-NL" sz="2400" dirty="0"/>
              <a:t>are placed. </a:t>
            </a:r>
            <a:endParaRPr lang="nl-NL" dirty="0"/>
          </a:p>
          <a:p>
            <a:pPr>
              <a:buFont typeface="Wingdings" pitchFamily="2" charset="2"/>
              <a:buNone/>
            </a:pPr>
            <a:endParaRPr lang="nl-NL" dirty="0"/>
          </a:p>
          <a:p>
            <a:pPr>
              <a:buFont typeface="Wingdings" pitchFamily="2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228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0648" y="59042"/>
            <a:ext cx="11102788" cy="8175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BE" sz="4000" dirty="0"/>
              <a:t>Spring Boot Web Applications with </a:t>
            </a:r>
            <a:r>
              <a:rPr lang="nl-BE" sz="4000" dirty="0" err="1"/>
              <a:t>Thymeleaf</a:t>
            </a:r>
            <a:endParaRPr lang="nl-NL" sz="4000" dirty="0"/>
          </a:p>
        </p:txBody>
      </p:sp>
      <p:sp>
        <p:nvSpPr>
          <p:cNvPr id="6146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19996C-A151-4E81-A9D6-7454C9E1D262}" type="slidenum">
              <a:rPr lang="nl-NL" smtClean="0"/>
              <a:t>4</a:t>
            </a:fld>
            <a:endParaRPr lang="nl-NL"/>
          </a:p>
        </p:txBody>
      </p:sp>
      <p:grpSp>
        <p:nvGrpSpPr>
          <p:cNvPr id="3" name="Groep 2"/>
          <p:cNvGrpSpPr/>
          <p:nvPr/>
        </p:nvGrpSpPr>
        <p:grpSpPr>
          <a:xfrm>
            <a:off x="112812" y="1571625"/>
            <a:ext cx="8928516" cy="4248150"/>
            <a:chOff x="1199932" y="1571625"/>
            <a:chExt cx="8928516" cy="4248150"/>
          </a:xfrm>
        </p:grpSpPr>
        <p:sp>
          <p:nvSpPr>
            <p:cNvPr id="6148" name="Rectangle 3"/>
            <p:cNvSpPr>
              <a:spLocks noChangeArrowheads="1"/>
            </p:cNvSpPr>
            <p:nvPr/>
          </p:nvSpPr>
          <p:spPr bwMode="auto">
            <a:xfrm>
              <a:off x="1706564" y="2997894"/>
              <a:ext cx="1368425" cy="719138"/>
            </a:xfrm>
            <a:prstGeom prst="rect">
              <a:avLst/>
            </a:prstGeom>
            <a:solidFill>
              <a:srgbClr val="AACEB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nl-B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Browser</a:t>
              </a:r>
              <a:endPara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6275801" y="3040351"/>
              <a:ext cx="1380058" cy="7921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nl-B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Controller</a:t>
              </a:r>
            </a:p>
          </p:txBody>
        </p:sp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8431546" y="3047784"/>
              <a:ext cx="1573066" cy="79216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nl-B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Model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4144638" y="2997894"/>
              <a:ext cx="1223963" cy="7921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nl-B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View</a:t>
              </a: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1199932" y="1571625"/>
              <a:ext cx="2619034" cy="4248150"/>
            </a:xfrm>
            <a:prstGeom prst="rect">
              <a:avLst/>
            </a:prstGeom>
            <a:noFill/>
            <a:ln w="9525">
              <a:solidFill>
                <a:srgbClr val="006EBA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3938588" y="1571625"/>
              <a:ext cx="6189860" cy="4248150"/>
            </a:xfrm>
            <a:prstGeom prst="rect">
              <a:avLst/>
            </a:prstGeom>
            <a:noFill/>
            <a:ln w="9525">
              <a:solidFill>
                <a:srgbClr val="006EBA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6155" name="Text Box 10"/>
            <p:cNvSpPr txBox="1">
              <a:spLocks noChangeArrowheads="1"/>
            </p:cNvSpPr>
            <p:nvPr/>
          </p:nvSpPr>
          <p:spPr bwMode="auto">
            <a:xfrm>
              <a:off x="1922463" y="5333331"/>
              <a:ext cx="14398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dirty="0">
                  <a:solidFill>
                    <a:srgbClr val="006E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Client</a:t>
              </a:r>
              <a:endParaRPr lang="nl-NL" dirty="0">
                <a:solidFill>
                  <a:srgbClr val="006E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156" name="Text Box 11"/>
            <p:cNvSpPr txBox="1">
              <a:spLocks noChangeArrowheads="1"/>
            </p:cNvSpPr>
            <p:nvPr/>
          </p:nvSpPr>
          <p:spPr bwMode="auto">
            <a:xfrm>
              <a:off x="6525792" y="5333331"/>
              <a:ext cx="14398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</a:t>
              </a:r>
              <a:endParaRPr lang="nl-NL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 flipH="1" flipV="1">
              <a:off x="3074989" y="3371280"/>
              <a:ext cx="10696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 flipH="1">
              <a:off x="5395499" y="3211961"/>
              <a:ext cx="864000" cy="0"/>
            </a:xfrm>
            <a:prstGeom prst="line">
              <a:avLst/>
            </a:prstGeom>
            <a:noFill/>
            <a:ln w="28575">
              <a:solidFill>
                <a:srgbClr val="D02023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nl-BE" dirty="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7655859" y="3371280"/>
              <a:ext cx="775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5369858" y="3501007"/>
              <a:ext cx="864000" cy="0"/>
            </a:xfrm>
            <a:prstGeom prst="line">
              <a:avLst/>
            </a:prstGeom>
            <a:noFill/>
            <a:ln w="28575">
              <a:solidFill>
                <a:srgbClr val="D02023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7" name="Tekstvak 16">
            <a:extLst>
              <a:ext uri="{FF2B5EF4-FFF2-40B4-BE49-F238E27FC236}">
                <a16:creationId xmlns:a16="http://schemas.microsoft.com/office/drawing/2014/main" id="{B1AF4571-4780-466C-A696-7D85F01F176F}"/>
              </a:ext>
            </a:extLst>
          </p:cNvPr>
          <p:cNvSpPr txBox="1"/>
          <p:nvPr/>
        </p:nvSpPr>
        <p:spPr>
          <a:xfrm>
            <a:off x="1851292" y="1379707"/>
            <a:ext cx="2985366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CC66"/>
            </a:solidFill>
          </a:ln>
        </p:spPr>
        <p:txBody>
          <a:bodyPr wrap="square" rtlCol="0">
            <a:spAutoFit/>
          </a:bodyPr>
          <a:lstStyle/>
          <a:p>
            <a:r>
              <a:rPr lang="nl-NL" sz="2400" dirty="0"/>
              <a:t>HTML pages created in </a:t>
            </a:r>
            <a:r>
              <a:rPr lang="nl-NL" sz="2400" b="1" dirty="0" err="1">
                <a:solidFill>
                  <a:srgbClr val="D02023"/>
                </a:solidFill>
              </a:rPr>
              <a:t>Thymeleaf</a:t>
            </a:r>
            <a:endParaRPr lang="nl-BE" sz="2400" b="1" dirty="0">
              <a:solidFill>
                <a:srgbClr val="D02023"/>
              </a:solidFill>
            </a:endParaRPr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C0E5D3E9-DC63-4286-A0C9-4C5F38230E00}"/>
              </a:ext>
            </a:extLst>
          </p:cNvPr>
          <p:cNvCxnSpPr>
            <a:cxnSpLocks/>
          </p:cNvCxnSpPr>
          <p:nvPr/>
        </p:nvCxnSpPr>
        <p:spPr>
          <a:xfrm>
            <a:off x="3640759" y="2205223"/>
            <a:ext cx="0" cy="792671"/>
          </a:xfrm>
          <a:prstGeom prst="straightConnector1">
            <a:avLst/>
          </a:prstGeom>
          <a:ln w="38100">
            <a:solidFill>
              <a:srgbClr val="FF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BEF5A5D-3A9B-4110-9F2C-B5C4C593BF59}"/>
              </a:ext>
            </a:extLst>
          </p:cNvPr>
          <p:cNvSpPr txBox="1"/>
          <p:nvPr/>
        </p:nvSpPr>
        <p:spPr>
          <a:xfrm>
            <a:off x="4956280" y="1060523"/>
            <a:ext cx="4085045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CC66"/>
            </a:solidFill>
          </a:ln>
        </p:spPr>
        <p:txBody>
          <a:bodyPr wrap="square" rtlCol="0">
            <a:spAutoFit/>
          </a:bodyPr>
          <a:lstStyle/>
          <a:p>
            <a:r>
              <a:rPr lang="nl-NL" sz="2400" dirty="0"/>
              <a:t>Java class with @Controller annotation and @RequestMapping methods</a:t>
            </a:r>
            <a:endParaRPr lang="nl-BE" sz="2400" b="1" dirty="0">
              <a:solidFill>
                <a:srgbClr val="D02023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D485D19-07F4-4AF4-8A28-756AF6F4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007" y="2020142"/>
            <a:ext cx="2699869" cy="35398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64D5E598-D5AF-4A1D-8926-65D9575386B0}"/>
              </a:ext>
            </a:extLst>
          </p:cNvPr>
          <p:cNvCxnSpPr>
            <a:cxnSpLocks/>
          </p:cNvCxnSpPr>
          <p:nvPr/>
        </p:nvCxnSpPr>
        <p:spPr>
          <a:xfrm>
            <a:off x="6065520" y="2286000"/>
            <a:ext cx="8954" cy="754351"/>
          </a:xfrm>
          <a:prstGeom prst="straightConnector1">
            <a:avLst/>
          </a:prstGeom>
          <a:ln w="38100">
            <a:solidFill>
              <a:srgbClr val="FF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E9BC388A-C29B-4DDD-9CAD-42C6294AC391}"/>
              </a:ext>
            </a:extLst>
          </p:cNvPr>
          <p:cNvCxnSpPr>
            <a:cxnSpLocks/>
          </p:cNvCxnSpPr>
          <p:nvPr/>
        </p:nvCxnSpPr>
        <p:spPr>
          <a:xfrm>
            <a:off x="3640759" y="3790056"/>
            <a:ext cx="0" cy="1381384"/>
          </a:xfrm>
          <a:prstGeom prst="straightConnector1">
            <a:avLst/>
          </a:prstGeom>
          <a:ln w="38100">
            <a:solidFill>
              <a:srgbClr val="FFCC6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FCC45C48-7B4B-4F01-9A26-F3E7FAA5AE2A}"/>
              </a:ext>
            </a:extLst>
          </p:cNvPr>
          <p:cNvCxnSpPr>
            <a:cxnSpLocks/>
          </p:cNvCxnSpPr>
          <p:nvPr/>
        </p:nvCxnSpPr>
        <p:spPr>
          <a:xfrm flipV="1">
            <a:off x="3640759" y="5118082"/>
            <a:ext cx="6366841" cy="16702"/>
          </a:xfrm>
          <a:prstGeom prst="straightConnector1">
            <a:avLst/>
          </a:prstGeom>
          <a:ln w="38100">
            <a:solidFill>
              <a:srgbClr val="FF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7EA4B479-1231-4277-BC19-FAC241F9FAA1}"/>
              </a:ext>
            </a:extLst>
          </p:cNvPr>
          <p:cNvCxnSpPr>
            <a:cxnSpLocks/>
          </p:cNvCxnSpPr>
          <p:nvPr/>
        </p:nvCxnSpPr>
        <p:spPr>
          <a:xfrm>
            <a:off x="8917493" y="3436432"/>
            <a:ext cx="1090107" cy="0"/>
          </a:xfrm>
          <a:prstGeom prst="straightConnector1">
            <a:avLst/>
          </a:prstGeom>
          <a:ln w="38100">
            <a:solidFill>
              <a:srgbClr val="FF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D2FF49C2-E2DB-4C65-B26C-B910578E69E6}"/>
              </a:ext>
            </a:extLst>
          </p:cNvPr>
          <p:cNvCxnSpPr>
            <a:cxnSpLocks/>
          </p:cNvCxnSpPr>
          <p:nvPr/>
        </p:nvCxnSpPr>
        <p:spPr>
          <a:xfrm>
            <a:off x="6390640" y="2906857"/>
            <a:ext cx="0" cy="284077"/>
          </a:xfrm>
          <a:prstGeom prst="straightConnector1">
            <a:avLst/>
          </a:prstGeom>
          <a:ln w="38100">
            <a:solidFill>
              <a:srgbClr val="FFCC6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42B313AD-1E06-4128-A079-EBE8AADABE5C}"/>
              </a:ext>
            </a:extLst>
          </p:cNvPr>
          <p:cNvCxnSpPr>
            <a:cxnSpLocks/>
          </p:cNvCxnSpPr>
          <p:nvPr/>
        </p:nvCxnSpPr>
        <p:spPr>
          <a:xfrm>
            <a:off x="6390640" y="2916815"/>
            <a:ext cx="3535680" cy="21777"/>
          </a:xfrm>
          <a:prstGeom prst="straightConnector1">
            <a:avLst/>
          </a:prstGeom>
          <a:ln w="38100">
            <a:solidFill>
              <a:srgbClr val="FF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5583F3C3-23DA-4701-993B-3A253B9945BA}"/>
              </a:ext>
            </a:extLst>
          </p:cNvPr>
          <p:cNvSpPr txBox="1"/>
          <p:nvPr/>
        </p:nvSpPr>
        <p:spPr>
          <a:xfrm>
            <a:off x="1928190" y="3052937"/>
            <a:ext cx="20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request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512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Spring - Spring Boot - Benefits?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51012" y="1129554"/>
            <a:ext cx="11743764" cy="5649526"/>
          </a:xfrm>
        </p:spPr>
        <p:txBody>
          <a:bodyPr>
            <a:normAutofit/>
          </a:bodyPr>
          <a:lstStyle/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r>
              <a:rPr lang="nl-BE" sz="2800" dirty="0" err="1">
                <a:hlinkClick r:id="rId2"/>
              </a:rPr>
              <a:t>Youtube</a:t>
            </a:r>
            <a:r>
              <a:rPr lang="nl-BE" sz="2800" dirty="0">
                <a:hlinkClick r:id="rId2"/>
              </a:rPr>
              <a:t> video about spring / spring boot</a:t>
            </a: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61F2A-C22C-4754-A1DA-1D1D86B8FF3C}" type="slidenum">
              <a:rPr lang="nl-NL" smtClean="0"/>
              <a:t>5</a:t>
            </a:fld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0586207-FF27-4F9B-8872-13C795D2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070" y="1298708"/>
            <a:ext cx="1838325" cy="141922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F4FFC12-AD5A-4B6B-892F-AB2C8E94C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4" b="6295"/>
          <a:stretch/>
        </p:blipFill>
        <p:spPr>
          <a:xfrm>
            <a:off x="5279691" y="1298707"/>
            <a:ext cx="2812648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3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Spring?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51012" y="1129554"/>
            <a:ext cx="11743764" cy="5649526"/>
          </a:xfrm>
        </p:spPr>
        <p:txBody>
          <a:bodyPr>
            <a:normAutofit fontScale="92500" lnSpcReduction="10000"/>
          </a:bodyPr>
          <a:lstStyle/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r>
              <a:rPr lang="nl-BE" sz="3200" dirty="0"/>
              <a:t>Spring is </a:t>
            </a:r>
            <a:r>
              <a:rPr lang="nl-BE" sz="3200" dirty="0" err="1"/>
              <a:t>one </a:t>
            </a:r>
            <a:r>
              <a:rPr lang="nl-BE" sz="3200" dirty="0"/>
              <a:t>of </a:t>
            </a:r>
            <a:r>
              <a:rPr lang="nl-BE" sz="3200" dirty="0" err="1"/>
              <a:t>the </a:t>
            </a:r>
            <a:r>
              <a:rPr lang="nl-BE" sz="3200" dirty="0"/>
              <a:t>most </a:t>
            </a:r>
            <a:r>
              <a:rPr lang="nl-BE" sz="3200" dirty="0" err="1"/>
              <a:t>widely used </a:t>
            </a:r>
            <a:r>
              <a:rPr lang="nl-BE" sz="3200" dirty="0"/>
              <a:t>JEE frameworks </a:t>
            </a:r>
            <a:r>
              <a:rPr lang="nl-BE" sz="3200" dirty="0" err="1"/>
              <a:t>for </a:t>
            </a:r>
            <a:r>
              <a:rPr lang="nl-BE" sz="3200" dirty="0"/>
              <a:t>building </a:t>
            </a:r>
            <a:r>
              <a:rPr lang="nl-BE" sz="3200" dirty="0" err="1"/>
              <a:t>applications for the java </a:t>
            </a:r>
            <a:r>
              <a:rPr lang="nl-BE" sz="3200" dirty="0"/>
              <a:t>platform</a:t>
            </a:r>
          </a:p>
          <a:p>
            <a:r>
              <a:rPr lang="nl-BE" sz="3200" dirty="0"/>
              <a:t>It </a:t>
            </a:r>
            <a:r>
              <a:rPr lang="nl-BE" sz="3200" dirty="0" err="1"/>
              <a:t>aims to simplify the </a:t>
            </a:r>
            <a:r>
              <a:rPr lang="nl-BE" sz="3200" dirty="0"/>
              <a:t>JEE development </a:t>
            </a:r>
            <a:r>
              <a:rPr lang="nl-BE" sz="3200" dirty="0" err="1"/>
              <a:t>and helps developers be </a:t>
            </a:r>
            <a:r>
              <a:rPr lang="nl-BE" sz="3200" dirty="0"/>
              <a:t>more </a:t>
            </a:r>
            <a:r>
              <a:rPr lang="nl-BE" sz="3200" dirty="0" err="1"/>
              <a:t>productive </a:t>
            </a:r>
            <a:r>
              <a:rPr lang="nl-BE" sz="3200" dirty="0"/>
              <a:t>at </a:t>
            </a:r>
            <a:r>
              <a:rPr lang="nl-BE" sz="3200" dirty="0" err="1"/>
              <a:t>work</a:t>
            </a:r>
            <a:endParaRPr lang="nl-BE" sz="3200" dirty="0"/>
          </a:p>
          <a:p>
            <a:r>
              <a:rPr lang="nl-BE" sz="3200" dirty="0" err="1"/>
              <a:t>Unlike other frameworks</a:t>
            </a:r>
            <a:r>
              <a:rPr lang="nl-BE" sz="3200" dirty="0"/>
              <a:t>, spring </a:t>
            </a:r>
            <a:r>
              <a:rPr lang="nl-BE" sz="3200" dirty="0" err="1"/>
              <a:t>focuses </a:t>
            </a:r>
            <a:r>
              <a:rPr lang="nl-BE" sz="3200" dirty="0"/>
              <a:t>on </a:t>
            </a:r>
            <a:r>
              <a:rPr lang="nl-BE" sz="3200" dirty="0" err="1"/>
              <a:t>several areas </a:t>
            </a:r>
            <a:r>
              <a:rPr lang="nl-BE" sz="3200" dirty="0"/>
              <a:t>of </a:t>
            </a:r>
            <a:r>
              <a:rPr lang="nl-BE" sz="3200" dirty="0" err="1"/>
              <a:t>an application and provides </a:t>
            </a:r>
            <a:r>
              <a:rPr lang="nl-BE" sz="3200" dirty="0"/>
              <a:t>a </a:t>
            </a:r>
            <a:r>
              <a:rPr lang="nl-BE" sz="3200" dirty="0" err="1"/>
              <a:t>wide </a:t>
            </a:r>
            <a:r>
              <a:rPr lang="nl-BE" sz="3200" dirty="0"/>
              <a:t>range of features</a:t>
            </a:r>
          </a:p>
          <a:p>
            <a:r>
              <a:rPr lang="nl-BE" sz="3200" dirty="0" err="1"/>
              <a:t>One </a:t>
            </a:r>
            <a:r>
              <a:rPr lang="nl-BE" sz="3200" dirty="0"/>
              <a:t>of </a:t>
            </a:r>
            <a:r>
              <a:rPr lang="nl-BE" sz="3200" dirty="0" err="1"/>
              <a:t>the </a:t>
            </a:r>
            <a:r>
              <a:rPr lang="nl-BE" sz="3200" dirty="0"/>
              <a:t>major features of </a:t>
            </a:r>
            <a:r>
              <a:rPr lang="nl-BE" sz="3200" dirty="0" err="1"/>
              <a:t>the </a:t>
            </a:r>
            <a:r>
              <a:rPr lang="nl-BE" sz="3200" dirty="0"/>
              <a:t>spring </a:t>
            </a:r>
            <a:r>
              <a:rPr lang="nl-BE" sz="3200" dirty="0" err="1"/>
              <a:t>framework </a:t>
            </a:r>
            <a:r>
              <a:rPr lang="nl-BE" sz="3200" dirty="0"/>
              <a:t>is </a:t>
            </a:r>
            <a:r>
              <a:rPr lang="nl-BE" sz="3200" dirty="0" err="1"/>
              <a:t>the </a:t>
            </a:r>
            <a:r>
              <a:rPr lang="nl-BE" sz="3200" dirty="0" err="1">
                <a:solidFill>
                  <a:srgbClr val="D02023"/>
                </a:solidFill>
              </a:rPr>
              <a:t>dependency injection</a:t>
            </a:r>
            <a:r>
              <a:rPr lang="nl-BE" sz="3200" dirty="0"/>
              <a:t>. It </a:t>
            </a:r>
            <a:r>
              <a:rPr lang="nl-BE" sz="3200" dirty="0" err="1"/>
              <a:t>helps </a:t>
            </a:r>
            <a:r>
              <a:rPr lang="nl-BE" sz="3200" dirty="0"/>
              <a:t>make </a:t>
            </a:r>
            <a:r>
              <a:rPr lang="nl-BE" sz="3200" dirty="0" err="1"/>
              <a:t>things simpler by allowing us to develop loosely coupled applications</a:t>
            </a:r>
            <a:endParaRPr lang="nl-BE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61F2A-C22C-4754-A1DA-1D1D86B8FF3C}" type="slidenum">
              <a:rPr lang="nl-NL" smtClean="0"/>
              <a:t>6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0586207-FF27-4F9B-8872-13C795D2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70" y="1010477"/>
            <a:ext cx="1838325" cy="141922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F4FFC12-AD5A-4B6B-892F-AB2C8E94C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4" b="6295"/>
          <a:stretch/>
        </p:blipFill>
        <p:spPr>
          <a:xfrm>
            <a:off x="5289631" y="938280"/>
            <a:ext cx="2812648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Spring Boot?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51012" y="1129554"/>
            <a:ext cx="11743764" cy="5649526"/>
          </a:xfrm>
        </p:spPr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sz="2800" dirty="0" err="1"/>
              <a:t>While the </a:t>
            </a:r>
            <a:r>
              <a:rPr lang="nl-BE" sz="2800" dirty="0"/>
              <a:t>spring </a:t>
            </a:r>
            <a:r>
              <a:rPr lang="nl-BE" sz="2800" dirty="0" err="1"/>
              <a:t>framework focuses </a:t>
            </a:r>
            <a:r>
              <a:rPr lang="nl-BE" sz="2800" dirty="0"/>
              <a:t>on </a:t>
            </a:r>
            <a:r>
              <a:rPr lang="nl-BE" sz="2800" dirty="0" err="1"/>
              <a:t>providing </a:t>
            </a:r>
            <a:r>
              <a:rPr lang="nl-BE" sz="2800" dirty="0"/>
              <a:t>flexibility </a:t>
            </a:r>
            <a:r>
              <a:rPr lang="nl-BE" sz="2800" dirty="0" err="1"/>
              <a:t>to you</a:t>
            </a:r>
            <a:r>
              <a:rPr lang="nl-BE" sz="2800" dirty="0"/>
              <a:t>, spring boot </a:t>
            </a:r>
            <a:r>
              <a:rPr lang="nl-BE" sz="2800" dirty="0" err="1"/>
              <a:t>aims to shorten the </a:t>
            </a:r>
            <a:r>
              <a:rPr lang="nl-BE" sz="2800" dirty="0"/>
              <a:t>code </a:t>
            </a:r>
            <a:r>
              <a:rPr lang="nl-BE" sz="2800" dirty="0" err="1"/>
              <a:t>length and provide you with the easiest </a:t>
            </a:r>
            <a:r>
              <a:rPr lang="nl-BE" sz="2800" dirty="0"/>
              <a:t>way </a:t>
            </a:r>
            <a:r>
              <a:rPr lang="nl-BE" sz="2800" dirty="0" err="1"/>
              <a:t>to develop </a:t>
            </a:r>
            <a:r>
              <a:rPr lang="nl-BE" sz="2800" dirty="0"/>
              <a:t>a web </a:t>
            </a:r>
            <a:r>
              <a:rPr lang="nl-BE" sz="2800" dirty="0" err="1"/>
              <a:t>application</a:t>
            </a:r>
            <a:r>
              <a:rPr lang="nl-BE" sz="2800" dirty="0"/>
              <a:t>. </a:t>
            </a:r>
            <a:r>
              <a:rPr lang="nl-BE" sz="2800" dirty="0" err="1"/>
              <a:t>With annotation configuration and </a:t>
            </a:r>
            <a:r>
              <a:rPr lang="nl-BE" sz="2800" dirty="0"/>
              <a:t>default codes, spring boot </a:t>
            </a:r>
            <a:r>
              <a:rPr lang="nl-BE" sz="2800" dirty="0" err="1"/>
              <a:t>shortens the </a:t>
            </a:r>
            <a:r>
              <a:rPr lang="nl-BE" sz="2800" dirty="0"/>
              <a:t>time </a:t>
            </a:r>
            <a:r>
              <a:rPr lang="nl-BE" sz="2800" dirty="0" err="1"/>
              <a:t>involved </a:t>
            </a:r>
            <a:r>
              <a:rPr lang="nl-BE" sz="2800" dirty="0"/>
              <a:t>in </a:t>
            </a:r>
            <a:r>
              <a:rPr lang="nl-BE" sz="2800" dirty="0" err="1"/>
              <a:t>developing an application.</a:t>
            </a:r>
            <a:endParaRPr lang="nl-BE" sz="2800" dirty="0"/>
          </a:p>
          <a:p>
            <a:r>
              <a:rPr lang="nl-BE" sz="2800" dirty="0"/>
              <a:t>It </a:t>
            </a:r>
            <a:r>
              <a:rPr lang="nl-BE" sz="2800" dirty="0" err="1"/>
              <a:t>helps create </a:t>
            </a:r>
            <a:r>
              <a:rPr lang="nl-BE" sz="2800" dirty="0"/>
              <a:t>a </a:t>
            </a:r>
            <a:r>
              <a:rPr lang="nl-BE" sz="2800" dirty="0" err="1"/>
              <a:t>stand-alone application with less </a:t>
            </a:r>
            <a:r>
              <a:rPr lang="nl-BE" sz="2800" dirty="0"/>
              <a:t>or </a:t>
            </a:r>
            <a:r>
              <a:rPr lang="nl-BE" sz="2800" dirty="0" err="1"/>
              <a:t>almost </a:t>
            </a:r>
            <a:r>
              <a:rPr lang="nl-BE" sz="2800" dirty="0"/>
              <a:t>zero-configuration </a:t>
            </a:r>
          </a:p>
          <a:p>
            <a:r>
              <a:rPr lang="nl-BE" sz="2800" dirty="0" err="1"/>
              <a:t>Autoconfiguration </a:t>
            </a:r>
            <a:r>
              <a:rPr lang="nl-BE" sz="2800" dirty="0"/>
              <a:t>is a special feature in spring boot. It </a:t>
            </a:r>
            <a:r>
              <a:rPr lang="nl-BE" sz="2800" dirty="0" err="1"/>
              <a:t>automatically configures </a:t>
            </a:r>
            <a:r>
              <a:rPr lang="nl-BE" sz="2800" dirty="0"/>
              <a:t>a class </a:t>
            </a:r>
            <a:r>
              <a:rPr lang="nl-BE" sz="2800" dirty="0" err="1"/>
              <a:t>based </a:t>
            </a:r>
            <a:r>
              <a:rPr lang="nl-BE" sz="2800" dirty="0"/>
              <a:t>on </a:t>
            </a:r>
            <a:r>
              <a:rPr lang="nl-BE" sz="2800" dirty="0" err="1"/>
              <a:t>that requirements.</a:t>
            </a:r>
            <a:endParaRPr lang="nl-BE" sz="2800" dirty="0"/>
          </a:p>
          <a:p>
            <a:endParaRPr lang="nl-BE" sz="28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61F2A-C22C-4754-A1DA-1D1D86B8FF3C}" type="slidenum">
              <a:rPr lang="nl-NL" smtClean="0"/>
              <a:t>7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0586207-FF27-4F9B-8872-13C795D2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70" y="1010477"/>
            <a:ext cx="1838325" cy="141922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F4FFC12-AD5A-4B6B-892F-AB2C8E94C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4" b="6295"/>
          <a:stretch/>
        </p:blipFill>
        <p:spPr>
          <a:xfrm>
            <a:off x="5289631" y="938280"/>
            <a:ext cx="2812648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5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Benefits of Spring Boot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51012" y="1129554"/>
            <a:ext cx="11743764" cy="5649526"/>
          </a:xfrm>
        </p:spPr>
        <p:txBody>
          <a:bodyPr>
            <a:normAutofit/>
          </a:bodyPr>
          <a:lstStyle/>
          <a:p>
            <a:endParaRPr lang="nl-BE" sz="3200" dirty="0"/>
          </a:p>
          <a:p>
            <a:endParaRPr lang="nl-BE" sz="3200" dirty="0"/>
          </a:p>
          <a:p>
            <a:endParaRPr lang="nl-BE" sz="3200" dirty="0"/>
          </a:p>
          <a:p>
            <a:endParaRPr lang="nl-BE" sz="3200" dirty="0"/>
          </a:p>
          <a:p>
            <a:pPr marL="457200" indent="-457200">
              <a:buFont typeface="+mj-lt"/>
              <a:buAutoNum type="arabicPeriod"/>
            </a:pPr>
            <a:r>
              <a:rPr lang="nl-BE" sz="3600" dirty="0" err="1"/>
              <a:t>Dependency resolution</a:t>
            </a:r>
            <a:endParaRPr lang="nl-BE" sz="3600" dirty="0"/>
          </a:p>
          <a:p>
            <a:pPr marL="457200" indent="-457200">
              <a:buFont typeface="+mj-lt"/>
              <a:buAutoNum type="arabicPeriod"/>
            </a:pPr>
            <a:r>
              <a:rPr lang="nl-BE" sz="3600" dirty="0"/>
              <a:t>Minimum </a:t>
            </a:r>
            <a:r>
              <a:rPr lang="nl-BE" sz="3600" dirty="0" err="1"/>
              <a:t>configuration</a:t>
            </a:r>
            <a:endParaRPr lang="nl-BE" sz="3600" dirty="0"/>
          </a:p>
          <a:p>
            <a:pPr marL="457200" indent="-457200">
              <a:buFont typeface="+mj-lt"/>
              <a:buAutoNum type="arabicPeriod"/>
            </a:pPr>
            <a:r>
              <a:rPr lang="nl-BE" sz="3600" dirty="0"/>
              <a:t>Embedded server </a:t>
            </a:r>
            <a:r>
              <a:rPr lang="nl-BE" sz="3600" dirty="0" err="1"/>
              <a:t>for testing</a:t>
            </a:r>
            <a:endParaRPr lang="nl-BE" sz="3600" dirty="0"/>
          </a:p>
          <a:p>
            <a:pPr marL="457200" indent="-457200">
              <a:buFont typeface="+mj-lt"/>
              <a:buAutoNum type="arabicPeriod"/>
            </a:pPr>
            <a:r>
              <a:rPr lang="nl-BE" sz="3600" dirty="0" err="1"/>
              <a:t>Bean </a:t>
            </a:r>
            <a:r>
              <a:rPr lang="nl-BE" sz="3600" dirty="0"/>
              <a:t>auto scan 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3600" dirty="0"/>
              <a:t>Health </a:t>
            </a:r>
            <a:r>
              <a:rPr lang="nl-BE" sz="3600" dirty="0" err="1"/>
              <a:t>metrics</a:t>
            </a:r>
            <a:endParaRPr lang="nl-BE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61F2A-C22C-4754-A1DA-1D1D86B8FF3C}" type="slidenum">
              <a:rPr lang="nl-NL" smtClean="0"/>
              <a:t>8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0586207-FF27-4F9B-8872-13C795D2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70" y="1010477"/>
            <a:ext cx="1838325" cy="141922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F4FFC12-AD5A-4B6B-892F-AB2C8E94C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4" b="6295"/>
          <a:stretch/>
        </p:blipFill>
        <p:spPr>
          <a:xfrm>
            <a:off x="5289631" y="938280"/>
            <a:ext cx="2812648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1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C4AEF-4096-4554-9ECB-5B93575F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Spring and Spring Boot Framework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7ED342-8897-4A4C-A794-A6F15D57A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 make the </a:t>
            </a:r>
            <a:r>
              <a:rPr lang="nl-BE" dirty="0" err="1"/>
              <a:t>framework </a:t>
            </a:r>
            <a:r>
              <a:rPr lang="nl-BE" dirty="0"/>
              <a:t>work, we are going to work with </a:t>
            </a:r>
            <a:r>
              <a:rPr lang="nl-BE" dirty="0">
                <a:solidFill>
                  <a:srgbClr val="D02023"/>
                </a:solidFill>
              </a:rPr>
              <a:t>annotations </a:t>
            </a:r>
            <a:r>
              <a:rPr lang="nl-BE" dirty="0"/>
              <a:t>in the code. </a:t>
            </a:r>
          </a:p>
          <a:p>
            <a:r>
              <a:rPr lang="nl-BE" dirty="0"/>
              <a:t>Annotations start with </a:t>
            </a:r>
            <a:r>
              <a:rPr lang="nl-BE" dirty="0">
                <a:solidFill>
                  <a:srgbClr val="D02023"/>
                </a:solidFill>
              </a:rPr>
              <a:t>@ </a:t>
            </a:r>
            <a:r>
              <a:rPr lang="nl-BE" dirty="0"/>
              <a:t>and always refer to the code immediately following. </a:t>
            </a:r>
          </a:p>
          <a:p>
            <a:r>
              <a:rPr lang="nl-BE" dirty="0"/>
              <a:t>Annotations are usually very short (and therefore seem unimportant) but they do have a major impact on the operation of your project. </a:t>
            </a:r>
          </a:p>
          <a:p>
            <a:r>
              <a:rPr lang="nl-BE" dirty="0"/>
              <a:t>So don't forget them and put them in the right place...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B754A9-B5C8-45C6-A3E7-53CD6395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78976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1551</Words>
  <Application>Microsoft Office PowerPoint</Application>
  <PresentationFormat>Breedbeeld</PresentationFormat>
  <Paragraphs>180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Arial</vt:lpstr>
      <vt:lpstr>Arial Unicode MS</vt:lpstr>
      <vt:lpstr>Calibri</vt:lpstr>
      <vt:lpstr>Consolas</vt:lpstr>
      <vt:lpstr>Verdana</vt:lpstr>
      <vt:lpstr>Wingdings</vt:lpstr>
      <vt:lpstr>Kantoorthema</vt:lpstr>
      <vt:lpstr>Model View Controller with Spring Boot and Thymeleaf</vt:lpstr>
      <vt:lpstr>Contents</vt:lpstr>
      <vt:lpstr>REHEARSAL: The MVC pattern</vt:lpstr>
      <vt:lpstr>Spring Boot Web Applications with Thymeleaf</vt:lpstr>
      <vt:lpstr>What is Spring - Spring Boot - Benefits?</vt:lpstr>
      <vt:lpstr>What is Spring?</vt:lpstr>
      <vt:lpstr>What is Spring Boot?</vt:lpstr>
      <vt:lpstr>Benefits of Spring Boot</vt:lpstr>
      <vt:lpstr>The Spring and Spring Boot Framework</vt:lpstr>
      <vt:lpstr>What is a Controller in Spring Boot?</vt:lpstr>
      <vt:lpstr>What is a Controller in Spring Boot?</vt:lpstr>
      <vt:lpstr>What is/was a Controller?</vt:lpstr>
      <vt:lpstr>What is Thymeleaf?</vt:lpstr>
      <vt:lpstr>What is Thymeleaf?</vt:lpstr>
      <vt:lpstr>Thymeleaf-syntax - @{...}</vt:lpstr>
      <vt:lpstr>Thymeleaf Syntax: Standard Expression Syntax</vt:lpstr>
      <vt:lpstr>Thymeleaf syntax: Expression Utility Objects</vt:lpstr>
      <vt:lpstr>More syntax on Spring Boot and Thymeleaf</vt:lpstr>
      <vt:lpstr>Exercises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keywords>, docId:CA4A1A94211F7B288344377E103F8A81</cp:keywords>
  <cp:lastModifiedBy>Christine Smeets</cp:lastModifiedBy>
  <cp:revision>227</cp:revision>
  <dcterms:created xsi:type="dcterms:W3CDTF">2019-01-18T08:28:13Z</dcterms:created>
  <dcterms:modified xsi:type="dcterms:W3CDTF">2022-03-07T15:17:11Z</dcterms:modified>
</cp:coreProperties>
</file>