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9"/>
  </p:notesMasterIdLst>
  <p:sldIdLst>
    <p:sldId id="436" r:id="rId5"/>
    <p:sldId id="575" r:id="rId6"/>
    <p:sldId id="542" r:id="rId7"/>
    <p:sldId id="369" r:id="rId8"/>
    <p:sldId id="577" r:id="rId9"/>
    <p:sldId id="576" r:id="rId10"/>
    <p:sldId id="578" r:id="rId11"/>
    <p:sldId id="579" r:id="rId12"/>
    <p:sldId id="581" r:id="rId13"/>
    <p:sldId id="580" r:id="rId14"/>
    <p:sldId id="586" r:id="rId15"/>
    <p:sldId id="582" r:id="rId16"/>
    <p:sldId id="583" r:id="rId17"/>
    <p:sldId id="585" r:id="rId18"/>
    <p:sldId id="587" r:id="rId19"/>
    <p:sldId id="588" r:id="rId20"/>
    <p:sldId id="590" r:id="rId21"/>
    <p:sldId id="591" r:id="rId22"/>
    <p:sldId id="594" r:id="rId23"/>
    <p:sldId id="595" r:id="rId24"/>
    <p:sldId id="596" r:id="rId25"/>
    <p:sldId id="597" r:id="rId26"/>
    <p:sldId id="598" r:id="rId27"/>
    <p:sldId id="599" r:id="rId28"/>
  </p:sldIdLst>
  <p:sldSz cx="12192000" cy="6858000"/>
  <p:notesSz cx="6797675" cy="9928225"/>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2023"/>
    <a:srgbClr val="05A0FF"/>
    <a:srgbClr val="DE0000"/>
    <a:srgbClr val="FFCC66"/>
    <a:srgbClr val="0074BD"/>
    <a:srgbClr val="11903D"/>
    <a:srgbClr val="E63C3C"/>
    <a:srgbClr val="AAC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ne Smeets" userId="38d7c675-8b60-463a-888f-f2c44a750a19" providerId="ADAL" clId="{99CA4F04-C0AB-42AF-940D-EA045B66D735}"/>
    <pc:docChg chg="undo redo custSel addSld delSld modSld">
      <pc:chgData name="Christine Smeets" userId="38d7c675-8b60-463a-888f-f2c44a750a19" providerId="ADAL" clId="{99CA4F04-C0AB-42AF-940D-EA045B66D735}" dt="2022-03-14T11:14:38.996" v="888" actId="47"/>
      <pc:docMkLst>
        <pc:docMk/>
      </pc:docMkLst>
      <pc:sldChg chg="del">
        <pc:chgData name="Christine Smeets" userId="38d7c675-8b60-463a-888f-f2c44a750a19" providerId="ADAL" clId="{99CA4F04-C0AB-42AF-940D-EA045B66D735}" dt="2022-03-14T10:30:46.129" v="0" actId="47"/>
        <pc:sldMkLst>
          <pc:docMk/>
          <pc:sldMk cId="2744066139" sldId="592"/>
        </pc:sldMkLst>
      </pc:sldChg>
      <pc:sldChg chg="del">
        <pc:chgData name="Christine Smeets" userId="38d7c675-8b60-463a-888f-f2c44a750a19" providerId="ADAL" clId="{99CA4F04-C0AB-42AF-940D-EA045B66D735}" dt="2022-03-14T10:30:46.129" v="0" actId="47"/>
        <pc:sldMkLst>
          <pc:docMk/>
          <pc:sldMk cId="4184844538" sldId="593"/>
        </pc:sldMkLst>
      </pc:sldChg>
      <pc:sldChg chg="addSp delSp modSp new mod modClrScheme chgLayout">
        <pc:chgData name="Christine Smeets" userId="38d7c675-8b60-463a-888f-f2c44a750a19" providerId="ADAL" clId="{99CA4F04-C0AB-42AF-940D-EA045B66D735}" dt="2022-03-14T10:31:10.223" v="36" actId="20577"/>
        <pc:sldMkLst>
          <pc:docMk/>
          <pc:sldMk cId="3985172137" sldId="595"/>
        </pc:sldMkLst>
        <pc:spChg chg="del mod ord">
          <ac:chgData name="Christine Smeets" userId="38d7c675-8b60-463a-888f-f2c44a750a19" providerId="ADAL" clId="{99CA4F04-C0AB-42AF-940D-EA045B66D735}" dt="2022-03-14T10:30:58.541" v="2" actId="700"/>
          <ac:spMkLst>
            <pc:docMk/>
            <pc:sldMk cId="3985172137" sldId="595"/>
            <ac:spMk id="2" creationId="{D696205D-59F7-4EB1-8BA0-B08161557692}"/>
          </ac:spMkLst>
        </pc:spChg>
        <pc:spChg chg="del">
          <ac:chgData name="Christine Smeets" userId="38d7c675-8b60-463a-888f-f2c44a750a19" providerId="ADAL" clId="{99CA4F04-C0AB-42AF-940D-EA045B66D735}" dt="2022-03-14T10:30:58.541" v="2" actId="700"/>
          <ac:spMkLst>
            <pc:docMk/>
            <pc:sldMk cId="3985172137" sldId="595"/>
            <ac:spMk id="3" creationId="{CB1853CE-891A-4563-BD90-2AD22A4CB398}"/>
          </ac:spMkLst>
        </pc:spChg>
        <pc:spChg chg="mod ord">
          <ac:chgData name="Christine Smeets" userId="38d7c675-8b60-463a-888f-f2c44a750a19" providerId="ADAL" clId="{99CA4F04-C0AB-42AF-940D-EA045B66D735}" dt="2022-03-14T10:30:58.541" v="2" actId="700"/>
          <ac:spMkLst>
            <pc:docMk/>
            <pc:sldMk cId="3985172137" sldId="595"/>
            <ac:spMk id="4" creationId="{87323981-DAB2-4C6E-B877-A8CC35D66B89}"/>
          </ac:spMkLst>
        </pc:spChg>
        <pc:spChg chg="add mod ord">
          <ac:chgData name="Christine Smeets" userId="38d7c675-8b60-463a-888f-f2c44a750a19" providerId="ADAL" clId="{99CA4F04-C0AB-42AF-940D-EA045B66D735}" dt="2022-03-14T10:31:10.223" v="36" actId="20577"/>
          <ac:spMkLst>
            <pc:docMk/>
            <pc:sldMk cId="3985172137" sldId="595"/>
            <ac:spMk id="5" creationId="{3933EB7A-AB66-4A6C-B80F-22A8DB1DFDBD}"/>
          </ac:spMkLst>
        </pc:spChg>
      </pc:sldChg>
      <pc:sldChg chg="modSp new mod">
        <pc:chgData name="Christine Smeets" userId="38d7c675-8b60-463a-888f-f2c44a750a19" providerId="ADAL" clId="{99CA4F04-C0AB-42AF-940D-EA045B66D735}" dt="2022-03-14T10:32:13.661" v="42" actId="368"/>
        <pc:sldMkLst>
          <pc:docMk/>
          <pc:sldMk cId="1380304369" sldId="596"/>
        </pc:sldMkLst>
        <pc:spChg chg="mod">
          <ac:chgData name="Christine Smeets" userId="38d7c675-8b60-463a-888f-f2c44a750a19" providerId="ADAL" clId="{99CA4F04-C0AB-42AF-940D-EA045B66D735}" dt="2022-03-14T10:31:41.744" v="38"/>
          <ac:spMkLst>
            <pc:docMk/>
            <pc:sldMk cId="1380304369" sldId="596"/>
            <ac:spMk id="2" creationId="{41FA2311-7C59-49F1-ABCE-2E1EB20958F8}"/>
          </ac:spMkLst>
        </pc:spChg>
        <pc:spChg chg="mod">
          <ac:chgData name="Christine Smeets" userId="38d7c675-8b60-463a-888f-f2c44a750a19" providerId="ADAL" clId="{99CA4F04-C0AB-42AF-940D-EA045B66D735}" dt="2022-03-14T10:32:13.661" v="42" actId="368"/>
          <ac:spMkLst>
            <pc:docMk/>
            <pc:sldMk cId="1380304369" sldId="596"/>
            <ac:spMk id="3" creationId="{9B93E3A0-A74D-46EE-9DC2-3CBD1B41BDC0}"/>
          </ac:spMkLst>
        </pc:spChg>
      </pc:sldChg>
      <pc:sldChg chg="addSp modSp new mod modAnim">
        <pc:chgData name="Christine Smeets" userId="38d7c675-8b60-463a-888f-f2c44a750a19" providerId="ADAL" clId="{99CA4F04-C0AB-42AF-940D-EA045B66D735}" dt="2022-03-14T10:38:47.728" v="77" actId="14100"/>
        <pc:sldMkLst>
          <pc:docMk/>
          <pc:sldMk cId="2110085755" sldId="597"/>
        </pc:sldMkLst>
        <pc:spChg chg="mod">
          <ac:chgData name="Christine Smeets" userId="38d7c675-8b60-463a-888f-f2c44a750a19" providerId="ADAL" clId="{99CA4F04-C0AB-42AF-940D-EA045B66D735}" dt="2022-03-14T10:38:00.061" v="67" actId="20577"/>
          <ac:spMkLst>
            <pc:docMk/>
            <pc:sldMk cId="2110085755" sldId="597"/>
            <ac:spMk id="2" creationId="{2A3A76DC-5A44-45CA-87C1-5D231655AD54}"/>
          </ac:spMkLst>
        </pc:spChg>
        <pc:spChg chg="mod">
          <ac:chgData name="Christine Smeets" userId="38d7c675-8b60-463a-888f-f2c44a750a19" providerId="ADAL" clId="{99CA4F04-C0AB-42AF-940D-EA045B66D735}" dt="2022-03-14T10:38:27.409" v="74" actId="20577"/>
          <ac:spMkLst>
            <pc:docMk/>
            <pc:sldMk cId="2110085755" sldId="597"/>
            <ac:spMk id="3" creationId="{2FF9ADED-8C92-48D4-BBDC-83A9621D9BBF}"/>
          </ac:spMkLst>
        </pc:spChg>
        <pc:picChg chg="add mod">
          <ac:chgData name="Christine Smeets" userId="38d7c675-8b60-463a-888f-f2c44a750a19" providerId="ADAL" clId="{99CA4F04-C0AB-42AF-940D-EA045B66D735}" dt="2022-03-14T10:38:47.728" v="77" actId="14100"/>
          <ac:picMkLst>
            <pc:docMk/>
            <pc:sldMk cId="2110085755" sldId="597"/>
            <ac:picMk id="5" creationId="{3ABCC161-4991-43F4-A9BB-7C0C4AE0D9C1}"/>
          </ac:picMkLst>
        </pc:picChg>
      </pc:sldChg>
      <pc:sldChg chg="addSp delSp modSp new mod">
        <pc:chgData name="Christine Smeets" userId="38d7c675-8b60-463a-888f-f2c44a750a19" providerId="ADAL" clId="{99CA4F04-C0AB-42AF-940D-EA045B66D735}" dt="2022-03-14T11:00:50.349" v="521" actId="15"/>
        <pc:sldMkLst>
          <pc:docMk/>
          <pc:sldMk cId="3655908648" sldId="598"/>
        </pc:sldMkLst>
        <pc:spChg chg="mod">
          <ac:chgData name="Christine Smeets" userId="38d7c675-8b60-463a-888f-f2c44a750a19" providerId="ADAL" clId="{99CA4F04-C0AB-42AF-940D-EA045B66D735}" dt="2022-03-14T10:44:08.209" v="98" actId="20577"/>
          <ac:spMkLst>
            <pc:docMk/>
            <pc:sldMk cId="3655908648" sldId="598"/>
            <ac:spMk id="2" creationId="{66E5F23E-F6FB-4A24-852E-43CC4F83AFC0}"/>
          </ac:spMkLst>
        </pc:spChg>
        <pc:spChg chg="mod">
          <ac:chgData name="Christine Smeets" userId="38d7c675-8b60-463a-888f-f2c44a750a19" providerId="ADAL" clId="{99CA4F04-C0AB-42AF-940D-EA045B66D735}" dt="2022-03-14T11:00:50.349" v="521" actId="15"/>
          <ac:spMkLst>
            <pc:docMk/>
            <pc:sldMk cId="3655908648" sldId="598"/>
            <ac:spMk id="3" creationId="{5B049A79-21BB-470F-BC80-30341AB50C74}"/>
          </ac:spMkLst>
        </pc:spChg>
        <pc:spChg chg="add mod">
          <ac:chgData name="Christine Smeets" userId="38d7c675-8b60-463a-888f-f2c44a750a19" providerId="ADAL" clId="{99CA4F04-C0AB-42AF-940D-EA045B66D735}" dt="2022-03-14T10:45:03.406" v="120" actId="21"/>
          <ac:spMkLst>
            <pc:docMk/>
            <pc:sldMk cId="3655908648" sldId="598"/>
            <ac:spMk id="5" creationId="{893DAD67-89AE-4EDE-A083-AA54B6C383E1}"/>
          </ac:spMkLst>
        </pc:spChg>
        <pc:spChg chg="add del mod">
          <ac:chgData name="Christine Smeets" userId="38d7c675-8b60-463a-888f-f2c44a750a19" providerId="ADAL" clId="{99CA4F04-C0AB-42AF-940D-EA045B66D735}" dt="2022-03-14T10:54:12.845" v="149" actId="478"/>
          <ac:spMkLst>
            <pc:docMk/>
            <pc:sldMk cId="3655908648" sldId="598"/>
            <ac:spMk id="6" creationId="{1761073B-B1E2-4266-A5BA-043C4D56ED77}"/>
          </ac:spMkLst>
        </pc:spChg>
      </pc:sldChg>
      <pc:sldChg chg="addSp modSp new mod">
        <pc:chgData name="Christine Smeets" userId="38d7c675-8b60-463a-888f-f2c44a750a19" providerId="ADAL" clId="{99CA4F04-C0AB-42AF-940D-EA045B66D735}" dt="2022-03-14T11:10:04.293" v="736" actId="20577"/>
        <pc:sldMkLst>
          <pc:docMk/>
          <pc:sldMk cId="4170003180" sldId="599"/>
        </pc:sldMkLst>
        <pc:spChg chg="mod">
          <ac:chgData name="Christine Smeets" userId="38d7c675-8b60-463a-888f-f2c44a750a19" providerId="ADAL" clId="{99CA4F04-C0AB-42AF-940D-EA045B66D735}" dt="2022-03-14T11:10:04.293" v="736" actId="20577"/>
          <ac:spMkLst>
            <pc:docMk/>
            <pc:sldMk cId="4170003180" sldId="599"/>
            <ac:spMk id="2" creationId="{87137875-A016-4C37-861B-C6067A2B99A7}"/>
          </ac:spMkLst>
        </pc:spChg>
        <pc:spChg chg="mod">
          <ac:chgData name="Christine Smeets" userId="38d7c675-8b60-463a-888f-f2c44a750a19" providerId="ADAL" clId="{99CA4F04-C0AB-42AF-940D-EA045B66D735}" dt="2022-03-14T11:09:36.011" v="719" actId="6549"/>
          <ac:spMkLst>
            <pc:docMk/>
            <pc:sldMk cId="4170003180" sldId="599"/>
            <ac:spMk id="3" creationId="{876E6A2A-27AD-47D6-B2E3-042D29C1BB3C}"/>
          </ac:spMkLst>
        </pc:spChg>
        <pc:picChg chg="add mod">
          <ac:chgData name="Christine Smeets" userId="38d7c675-8b60-463a-888f-f2c44a750a19" providerId="ADAL" clId="{99CA4F04-C0AB-42AF-940D-EA045B66D735}" dt="2022-03-14T11:09:54.252" v="724" actId="208"/>
          <ac:picMkLst>
            <pc:docMk/>
            <pc:sldMk cId="4170003180" sldId="599"/>
            <ac:picMk id="6" creationId="{785E25F0-5997-44CC-A2FE-AC2D16B53913}"/>
          </ac:picMkLst>
        </pc:picChg>
        <pc:picChg chg="add mod">
          <ac:chgData name="Christine Smeets" userId="38d7c675-8b60-463a-888f-f2c44a750a19" providerId="ADAL" clId="{99CA4F04-C0AB-42AF-940D-EA045B66D735}" dt="2022-03-14T11:09:54.252" v="724" actId="208"/>
          <ac:picMkLst>
            <pc:docMk/>
            <pc:sldMk cId="4170003180" sldId="599"/>
            <ac:picMk id="8" creationId="{F9B9F837-D053-47E7-B294-39E6B6396B72}"/>
          </ac:picMkLst>
        </pc:picChg>
        <pc:picChg chg="add mod">
          <ac:chgData name="Christine Smeets" userId="38d7c675-8b60-463a-888f-f2c44a750a19" providerId="ADAL" clId="{99CA4F04-C0AB-42AF-940D-EA045B66D735}" dt="2022-03-14T11:09:54.252" v="724" actId="208"/>
          <ac:picMkLst>
            <pc:docMk/>
            <pc:sldMk cId="4170003180" sldId="599"/>
            <ac:picMk id="10" creationId="{2DAE001A-4432-47A5-A1F4-1C7AEE378782}"/>
          </ac:picMkLst>
        </pc:picChg>
        <pc:picChg chg="add mod">
          <ac:chgData name="Christine Smeets" userId="38d7c675-8b60-463a-888f-f2c44a750a19" providerId="ADAL" clId="{99CA4F04-C0AB-42AF-940D-EA045B66D735}" dt="2022-03-14T11:09:54.252" v="724" actId="208"/>
          <ac:picMkLst>
            <pc:docMk/>
            <pc:sldMk cId="4170003180" sldId="599"/>
            <ac:picMk id="12" creationId="{E1FC4696-6C27-4890-834A-FBA387125BF6}"/>
          </ac:picMkLst>
        </pc:picChg>
      </pc:sldChg>
      <pc:sldChg chg="modSp new del mod">
        <pc:chgData name="Christine Smeets" userId="38d7c675-8b60-463a-888f-f2c44a750a19" providerId="ADAL" clId="{99CA4F04-C0AB-42AF-940D-EA045B66D735}" dt="2022-03-14T11:14:38.996" v="888" actId="47"/>
        <pc:sldMkLst>
          <pc:docMk/>
          <pc:sldMk cId="2896257220" sldId="600"/>
        </pc:sldMkLst>
        <pc:spChg chg="mod">
          <ac:chgData name="Christine Smeets" userId="38d7c675-8b60-463a-888f-f2c44a750a19" providerId="ADAL" clId="{99CA4F04-C0AB-42AF-940D-EA045B66D735}" dt="2022-03-14T11:12:53.374" v="755" actId="20577"/>
          <ac:spMkLst>
            <pc:docMk/>
            <pc:sldMk cId="2896257220" sldId="600"/>
            <ac:spMk id="2" creationId="{83EC2F47-2C0B-4302-B5F5-8D8D86B6CC13}"/>
          </ac:spMkLst>
        </pc:spChg>
        <pc:spChg chg="mod">
          <ac:chgData name="Christine Smeets" userId="38d7c675-8b60-463a-888f-f2c44a750a19" providerId="ADAL" clId="{99CA4F04-C0AB-42AF-940D-EA045B66D735}" dt="2022-03-14T11:14:25.868" v="887" actId="20577"/>
          <ac:spMkLst>
            <pc:docMk/>
            <pc:sldMk cId="2896257220" sldId="600"/>
            <ac:spMk id="3" creationId="{6D549573-9408-442F-9208-8FB9D96A8BF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13CFDA4D-E740-4809-A718-E847CD66EAEE}" type="datetimeFigureOut">
              <a:rPr lang="nl-BE" smtClean="0"/>
              <a:t>14/03/2022</a:t>
            </a:fld>
            <a:endParaRPr lang="nl-BE"/>
          </a:p>
        </p:txBody>
      </p:sp>
      <p:sp>
        <p:nvSpPr>
          <p:cNvPr id="4" name="Tijdelijke aanduiding voor dia-afbeelding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97B244CB-536E-43D7-BC92-2DF2A8C20873}" type="slidenum">
              <a:rPr lang="nl-BE" smtClean="0"/>
              <a:t>‹nr.›</a:t>
            </a:fld>
            <a:endParaRPr lang="nl-BE"/>
          </a:p>
        </p:txBody>
      </p:sp>
    </p:spTree>
    <p:extLst>
      <p:ext uri="{BB962C8B-B14F-4D97-AF65-F5344CB8AC3E}">
        <p14:creationId xmlns:p14="http://schemas.microsoft.com/office/powerpoint/2010/main" val="1268707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347407" y="2476238"/>
            <a:ext cx="9144000" cy="1224878"/>
          </a:xfrm>
        </p:spPr>
        <p:txBody>
          <a:bodyPr anchor="b"/>
          <a:lstStyle>
            <a:lvl1pPr algn="ctr">
              <a:defRPr sz="6000">
                <a:solidFill>
                  <a:srgbClr val="D02023"/>
                </a:solidFill>
              </a:defRPr>
            </a:lvl1pPr>
          </a:lstStyle>
          <a:p>
            <a:r>
              <a:rPr lang="nl-BE" sz="6000">
                <a:solidFill>
                  <a:srgbClr val="EC2427"/>
                </a:solidFill>
                <a:latin typeface="Verdana" panose="020B0604030504040204" pitchFamily="34" charset="0"/>
                <a:ea typeface="Verdana" panose="020B0604030504040204" pitchFamily="34" charset="0"/>
                <a:cs typeface="Verdana" panose="020B0604030504040204" pitchFamily="34" charset="0"/>
              </a:rPr>
              <a:t>Titel</a:t>
            </a:r>
            <a:endParaRPr lang="nl-BE"/>
          </a:p>
        </p:txBody>
      </p:sp>
      <p:sp>
        <p:nvSpPr>
          <p:cNvPr id="6" name="Tijdelijke aanduiding voor dianummer 5"/>
          <p:cNvSpPr>
            <a:spLocks noGrp="1"/>
          </p:cNvSpPr>
          <p:nvPr>
            <p:ph type="sldNum" sz="quarter" idx="12"/>
          </p:nvPr>
        </p:nvSpPr>
        <p:spPr/>
        <p:txBody>
          <a:bodyPr/>
          <a:lstStyle/>
          <a:p>
            <a:fld id="{EFF0E678-5659-4256-A5F3-A2CF1765060C}" type="slidenum">
              <a:rPr lang="nl-BE" smtClean="0"/>
              <a:t>‹nr.›</a:t>
            </a:fld>
            <a:endParaRPr lang="nl-BE"/>
          </a:p>
        </p:txBody>
      </p:sp>
      <p:sp>
        <p:nvSpPr>
          <p:cNvPr id="8" name="Rechthoek 7"/>
          <p:cNvSpPr/>
          <p:nvPr userDrawn="1"/>
        </p:nvSpPr>
        <p:spPr>
          <a:xfrm flipH="1">
            <a:off x="0" y="-3175"/>
            <a:ext cx="108000" cy="6858000"/>
          </a:xfrm>
          <a:prstGeom prst="rect">
            <a:avLst/>
          </a:prstGeom>
          <a:solidFill>
            <a:srgbClr val="0074BD"/>
          </a:solidFill>
          <a:ln>
            <a:solidFill>
              <a:srgbClr val="0074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p>
        </p:txBody>
      </p:sp>
      <p:sp>
        <p:nvSpPr>
          <p:cNvPr id="9" name="Rechthoek 8"/>
          <p:cNvSpPr/>
          <p:nvPr userDrawn="1"/>
        </p:nvSpPr>
        <p:spPr>
          <a:xfrm flipH="1">
            <a:off x="108000" y="-3175"/>
            <a:ext cx="108000" cy="6858000"/>
          </a:xfrm>
          <a:prstGeom prst="rect">
            <a:avLst/>
          </a:prstGeom>
          <a:solidFill>
            <a:srgbClr val="EC2427"/>
          </a:solidFill>
          <a:ln>
            <a:solidFill>
              <a:srgbClr val="EC242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p>
        </p:txBody>
      </p:sp>
      <p:pic>
        <p:nvPicPr>
          <p:cNvPr id="10" name="Afbeelding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671179" y="243840"/>
            <a:ext cx="3401187" cy="1722120"/>
          </a:xfrm>
          <a:prstGeom prst="rect">
            <a:avLst/>
          </a:prstGeom>
        </p:spPr>
      </p:pic>
    </p:spTree>
    <p:extLst>
      <p:ext uri="{BB962C8B-B14F-4D97-AF65-F5344CB8AC3E}">
        <p14:creationId xmlns:p14="http://schemas.microsoft.com/office/powerpoint/2010/main" val="375038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251012" y="78920"/>
            <a:ext cx="11102788" cy="817552"/>
          </a:xfrm>
        </p:spPr>
        <p:txBody>
          <a:bodyPr>
            <a:normAutofit/>
          </a:bodyPr>
          <a:lstStyle>
            <a:lvl1pPr>
              <a:defRPr sz="3600">
                <a:solidFill>
                  <a:srgbClr val="0074BD"/>
                </a:solidFill>
              </a:defRPr>
            </a:lvl1pPr>
          </a:lstStyle>
          <a:p>
            <a:r>
              <a:rPr lang="nl-NL"/>
              <a:t>Klik om de stijl te bewerken</a:t>
            </a:r>
            <a:endParaRPr lang="nl-BE"/>
          </a:p>
        </p:txBody>
      </p:sp>
      <p:sp>
        <p:nvSpPr>
          <p:cNvPr id="3" name="Tijdelijke aanduiding voor inhoud 2"/>
          <p:cNvSpPr>
            <a:spLocks noGrp="1"/>
          </p:cNvSpPr>
          <p:nvPr>
            <p:ph idx="1"/>
          </p:nvPr>
        </p:nvSpPr>
        <p:spPr/>
        <p:txBody>
          <a:bodyPr/>
          <a:lstStyle>
            <a:lvl1pPr>
              <a:buClr>
                <a:srgbClr val="D02023"/>
              </a:buClr>
              <a:defRPr sz="2400"/>
            </a:lvl1pPr>
            <a:lvl2pPr>
              <a:buClr>
                <a:srgbClr val="0074BD"/>
              </a:buClr>
              <a:defRPr/>
            </a:lvl2pPr>
            <a:lvl3pPr>
              <a:buClr>
                <a:schemeClr val="accent6">
                  <a:lumMod val="75000"/>
                </a:schemeClr>
              </a:buClr>
              <a:defRPr/>
            </a:lvl3pPr>
          </a:lstStyle>
          <a:p>
            <a:pPr lvl="0"/>
            <a:r>
              <a:rPr lang="nl-NL"/>
              <a:t>Tekststijl van het model bewerken</a:t>
            </a:r>
          </a:p>
          <a:p>
            <a:pPr lvl="1"/>
            <a:r>
              <a:rPr lang="nl-NL"/>
              <a:t>Tweede niveau</a:t>
            </a:r>
          </a:p>
          <a:p>
            <a:pPr lvl="2"/>
            <a:r>
              <a:rPr lang="nl-NL"/>
              <a:t>Derde niveau</a:t>
            </a:r>
          </a:p>
        </p:txBody>
      </p:sp>
      <p:sp>
        <p:nvSpPr>
          <p:cNvPr id="6" name="Tijdelijke aanduiding voor dianummer 5"/>
          <p:cNvSpPr>
            <a:spLocks noGrp="1"/>
          </p:cNvSpPr>
          <p:nvPr>
            <p:ph type="sldNum" sz="quarter" idx="12"/>
          </p:nvPr>
        </p:nvSpPr>
        <p:spPr/>
        <p:txBody>
          <a:bodyPr/>
          <a:lstStyle>
            <a:lvl1pPr>
              <a:defRPr sz="1000">
                <a:latin typeface="Verdana" panose="020B0604030504040204" pitchFamily="34" charset="0"/>
                <a:ea typeface="Verdana" panose="020B0604030504040204" pitchFamily="34" charset="0"/>
                <a:cs typeface="Verdana" panose="020B0604030504040204" pitchFamily="34" charset="0"/>
              </a:defRPr>
            </a:lvl1pPr>
          </a:lstStyle>
          <a:p>
            <a:fld id="{EFF0E678-5659-4256-A5F3-A2CF1765060C}" type="slidenum">
              <a:rPr lang="nl-BE" smtClean="0"/>
              <a:pPr/>
              <a:t>‹nr.›</a:t>
            </a:fld>
            <a:endParaRPr lang="nl-BE"/>
          </a:p>
        </p:txBody>
      </p:sp>
      <p:pic>
        <p:nvPicPr>
          <p:cNvPr id="7" name="Afbeelding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54446" y="109056"/>
            <a:ext cx="1997776" cy="1011532"/>
          </a:xfrm>
          <a:prstGeom prst="rect">
            <a:avLst/>
          </a:prstGeom>
        </p:spPr>
      </p:pic>
      <p:cxnSp>
        <p:nvCxnSpPr>
          <p:cNvPr id="8" name="Rechte verbindingslijn 7"/>
          <p:cNvCxnSpPr/>
          <p:nvPr userDrawn="1"/>
        </p:nvCxnSpPr>
        <p:spPr>
          <a:xfrm flipV="1">
            <a:off x="179295" y="896471"/>
            <a:ext cx="9975151" cy="1"/>
          </a:xfrm>
          <a:prstGeom prst="line">
            <a:avLst/>
          </a:prstGeom>
          <a:ln w="15875">
            <a:solidFill>
              <a:srgbClr val="D02023"/>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9465461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349624" y="78920"/>
            <a:ext cx="11004176" cy="817552"/>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251012" y="1129554"/>
            <a:ext cx="11743764" cy="530686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dianummer 5"/>
          <p:cNvSpPr>
            <a:spLocks noGrp="1"/>
          </p:cNvSpPr>
          <p:nvPr>
            <p:ph type="sldNum" sz="quarter" idx="4"/>
          </p:nvPr>
        </p:nvSpPr>
        <p:spPr>
          <a:xfrm>
            <a:off x="9352188" y="6463926"/>
            <a:ext cx="2743200" cy="365125"/>
          </a:xfrm>
          <a:prstGeom prst="rect">
            <a:avLst/>
          </a:prstGeom>
        </p:spPr>
        <p:txBody>
          <a:bodyPr vert="horz" lIns="91440" tIns="45720" rIns="91440" bIns="45720" rtlCol="0" anchor="ctr"/>
          <a:lstStyle>
            <a:lvl1pPr algn="r">
              <a:defRPr sz="10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EFF0E678-5659-4256-A5F3-A2CF1765060C}" type="slidenum">
              <a:rPr lang="nl-BE" smtClean="0"/>
              <a:pPr/>
              <a:t>‹nr.›</a:t>
            </a:fld>
            <a:endParaRPr lang="nl-BE"/>
          </a:p>
        </p:txBody>
      </p:sp>
    </p:spTree>
    <p:extLst>
      <p:ext uri="{BB962C8B-B14F-4D97-AF65-F5344CB8AC3E}">
        <p14:creationId xmlns:p14="http://schemas.microsoft.com/office/powerpoint/2010/main" val="153478217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oracle.com/en/java/javase/17/docs/api/java.base/java/util/stream/Stream.html" TargetMode="External"/><Relationship Id="rId2" Type="http://schemas.openxmlformats.org/officeDocument/2006/relationships/hyperlink" Target="https://docs.oracle.com/en/java/javase/17/docs/api/java.base/java/util/Comparator.html" TargetMode="Externa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hyperlink" Target="https://www.javacodegeeks.com/2020/04/java-8-stream-intermediate-operations-methods-example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wyABTfR9UT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vZm0lHciFsQ" TargetMode="External"/><Relationship Id="rId2" Type="http://schemas.openxmlformats.org/officeDocument/2006/relationships/slideLayout" Target="../slideLayouts/slideLayout2.xml"/><Relationship Id="rId1" Type="http://schemas.openxmlformats.org/officeDocument/2006/relationships/video" Target="https://www.youtube.com/embed/vZm0lHciFsQ?feature=oembed" TargetMode="External"/><Relationship Id="rId4" Type="http://schemas.openxmlformats.org/officeDocument/2006/relationships/image" Target="../media/image34.jpeg"/></Relationships>
</file>

<file path=ppt/slides/_rels/slide23.xml.rels><?xml version="1.0" encoding="UTF-8" standalone="yes"?>
<Relationships xmlns="http://schemas.openxmlformats.org/package/2006/relationships"><Relationship Id="rId3" Type="http://schemas.openxmlformats.org/officeDocument/2006/relationships/hyperlink" Target="https://junit.org/junit5/docs/current/api/org.junit.jupiter.api/org/junit/jupiter/api/Assertions.html" TargetMode="External"/><Relationship Id="rId2" Type="http://schemas.openxmlformats.org/officeDocument/2006/relationships/hyperlink" Target="https://junit.org/junit5/docs/current/api/"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5FkmiqGlcYY&amp;t=32s" TargetMode="External"/><Relationship Id="rId2" Type="http://schemas.openxmlformats.org/officeDocument/2006/relationships/slideLayout" Target="../slideLayouts/slideLayout2.xml"/><Relationship Id="rId1" Type="http://schemas.openxmlformats.org/officeDocument/2006/relationships/video" Target="https://www.youtube.com/embed/5FkmiqGlcYY?start=32&amp;feature=oembed" TargetMode="Externa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227335" y="2910347"/>
            <a:ext cx="10162106" cy="1224878"/>
          </a:xfrm>
        </p:spPr>
        <p:txBody>
          <a:bodyPr>
            <a:normAutofit fontScale="90000"/>
          </a:bodyPr>
          <a:lstStyle/>
          <a:p>
            <a:r>
              <a:rPr lang="nl-BE" dirty="0" err="1"/>
              <a:t>Lambda</a:t>
            </a:r>
            <a:r>
              <a:rPr lang="nl-BE" dirty="0"/>
              <a:t> </a:t>
            </a:r>
            <a:r>
              <a:rPr lang="nl-BE" dirty="0" err="1"/>
              <a:t>expressions</a:t>
            </a:r>
            <a:r>
              <a:rPr lang="nl-BE" dirty="0"/>
              <a:t> </a:t>
            </a:r>
            <a:br>
              <a:rPr lang="nl-BE" dirty="0"/>
            </a:br>
            <a:r>
              <a:rPr lang="nl-BE" dirty="0"/>
              <a:t>&amp; </a:t>
            </a:r>
            <a:br>
              <a:rPr lang="nl-BE" dirty="0"/>
            </a:br>
            <a:r>
              <a:rPr lang="nl-BE" dirty="0"/>
              <a:t>streams</a:t>
            </a:r>
          </a:p>
        </p:txBody>
      </p:sp>
    </p:spTree>
    <p:extLst>
      <p:ext uri="{BB962C8B-B14F-4D97-AF65-F5344CB8AC3E}">
        <p14:creationId xmlns:p14="http://schemas.microsoft.com/office/powerpoint/2010/main" val="3724406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2893896C-326B-4200-9A40-146289D6D63F}"/>
              </a:ext>
            </a:extLst>
          </p:cNvPr>
          <p:cNvSpPr>
            <a:spLocks noGrp="1"/>
          </p:cNvSpPr>
          <p:nvPr>
            <p:ph idx="1"/>
          </p:nvPr>
        </p:nvSpPr>
        <p:spPr/>
        <p:txBody>
          <a:bodyPr>
            <a:normAutofit fontScale="92500" lnSpcReduction="20000"/>
          </a:bodyPr>
          <a:lstStyle/>
          <a:p>
            <a:endParaRPr lang="nl-BE" dirty="0"/>
          </a:p>
          <a:p>
            <a:endParaRPr lang="nl-BE" dirty="0"/>
          </a:p>
          <a:p>
            <a:endParaRPr lang="nl-BE" dirty="0"/>
          </a:p>
          <a:p>
            <a:endParaRPr lang="nl-BE" dirty="0"/>
          </a:p>
          <a:p>
            <a:endParaRPr lang="nl-BE" dirty="0"/>
          </a:p>
          <a:p>
            <a:endParaRPr lang="nl-BE" dirty="0"/>
          </a:p>
          <a:p>
            <a:endParaRPr lang="nl-BE" dirty="0"/>
          </a:p>
          <a:p>
            <a:endParaRPr lang="nl-BE" dirty="0"/>
          </a:p>
          <a:p>
            <a:r>
              <a:rPr lang="nl-BE" dirty="0"/>
              <a:t>In </a:t>
            </a:r>
            <a:r>
              <a:rPr lang="nl-BE" dirty="0" err="1"/>
              <a:t>java</a:t>
            </a:r>
            <a:r>
              <a:rPr lang="nl-BE" dirty="0"/>
              <a:t> </a:t>
            </a:r>
            <a:r>
              <a:rPr lang="nl-BE" dirty="0" err="1"/>
              <a:t>api</a:t>
            </a:r>
            <a:r>
              <a:rPr lang="nl-BE" dirty="0"/>
              <a:t> </a:t>
            </a:r>
            <a:r>
              <a:rPr lang="nl-BE" dirty="0" err="1"/>
              <a:t>doc</a:t>
            </a:r>
            <a:r>
              <a:rPr lang="nl-BE" dirty="0"/>
              <a:t> 17: </a:t>
            </a:r>
          </a:p>
          <a:p>
            <a:pPr lvl="1"/>
            <a:endParaRPr lang="nl-BE" dirty="0"/>
          </a:p>
          <a:p>
            <a:pPr lvl="1"/>
            <a:endParaRPr lang="nl-BE" dirty="0"/>
          </a:p>
          <a:p>
            <a:pPr lvl="1"/>
            <a:r>
              <a:rPr lang="nl-BE" i="1" dirty="0"/>
              <a:t>Consumer, </a:t>
            </a:r>
            <a:r>
              <a:rPr lang="nl-BE" i="1" dirty="0" err="1"/>
              <a:t>UnaryOperator</a:t>
            </a:r>
            <a:r>
              <a:rPr lang="nl-BE" dirty="0"/>
              <a:t> </a:t>
            </a:r>
            <a:r>
              <a:rPr lang="nl-BE" dirty="0" err="1"/>
              <a:t>and</a:t>
            </a:r>
            <a:r>
              <a:rPr lang="nl-BE" dirty="0"/>
              <a:t> </a:t>
            </a:r>
            <a:r>
              <a:rPr lang="nl-BE" i="1" dirty="0" err="1"/>
              <a:t>Predicate</a:t>
            </a:r>
            <a:r>
              <a:rPr lang="nl-BE" dirty="0"/>
              <a:t> = </a:t>
            </a:r>
            <a:r>
              <a:rPr lang="nl-BE" dirty="0" err="1"/>
              <a:t>functional</a:t>
            </a:r>
            <a:r>
              <a:rPr lang="nl-BE" dirty="0"/>
              <a:t> interfaces (in </a:t>
            </a:r>
            <a:r>
              <a:rPr lang="nl-BE" dirty="0" err="1"/>
              <a:t>the</a:t>
            </a:r>
            <a:r>
              <a:rPr lang="nl-BE" dirty="0"/>
              <a:t> </a:t>
            </a:r>
            <a:r>
              <a:rPr lang="nl-BE" dirty="0" err="1"/>
              <a:t>java.util.function</a:t>
            </a:r>
            <a:r>
              <a:rPr lang="nl-BE" dirty="0"/>
              <a:t>-package) </a:t>
            </a:r>
            <a:r>
              <a:rPr lang="nl-BE" dirty="0" err="1"/>
              <a:t>that</a:t>
            </a:r>
            <a:r>
              <a:rPr lang="nl-BE" dirty="0"/>
              <a:t> </a:t>
            </a:r>
            <a:r>
              <a:rPr lang="nl-BE" dirty="0" err="1"/>
              <a:t>can</a:t>
            </a:r>
            <a:r>
              <a:rPr lang="nl-BE" dirty="0"/>
              <a:t> </a:t>
            </a:r>
            <a:r>
              <a:rPr lang="nl-BE" dirty="0" err="1"/>
              <a:t>be</a:t>
            </a:r>
            <a:r>
              <a:rPr lang="nl-BE" dirty="0"/>
              <a:t> </a:t>
            </a:r>
            <a:r>
              <a:rPr lang="nl-BE" dirty="0" err="1"/>
              <a:t>implemented</a:t>
            </a:r>
            <a:r>
              <a:rPr lang="nl-BE" dirty="0"/>
              <a:t> </a:t>
            </a:r>
            <a:r>
              <a:rPr lang="nl-BE" dirty="0" err="1"/>
              <a:t>using</a:t>
            </a:r>
            <a:r>
              <a:rPr lang="nl-BE" dirty="0"/>
              <a:t> a </a:t>
            </a:r>
            <a:r>
              <a:rPr lang="nl-BE" dirty="0" err="1"/>
              <a:t>Lambda</a:t>
            </a:r>
            <a:r>
              <a:rPr lang="nl-BE" dirty="0"/>
              <a:t> </a:t>
            </a:r>
            <a:r>
              <a:rPr lang="nl-BE" dirty="0" err="1"/>
              <a:t>expression</a:t>
            </a:r>
            <a:endParaRPr lang="nl-BE" dirty="0"/>
          </a:p>
          <a:p>
            <a:pPr lvl="1"/>
            <a:r>
              <a:rPr lang="nl-BE" i="1" dirty="0"/>
              <a:t>super E </a:t>
            </a:r>
            <a:r>
              <a:rPr lang="nl-BE" dirty="0"/>
              <a:t>= </a:t>
            </a:r>
            <a:r>
              <a:rPr lang="nl-BE" dirty="0" err="1"/>
              <a:t>ArrayList</a:t>
            </a:r>
            <a:r>
              <a:rPr lang="nl-BE" dirty="0"/>
              <a:t> </a:t>
            </a:r>
            <a:r>
              <a:rPr lang="nl-BE" dirty="0" err="1"/>
              <a:t>implementation</a:t>
            </a:r>
            <a:r>
              <a:rPr lang="nl-BE" dirty="0"/>
              <a:t>. In </a:t>
            </a:r>
            <a:r>
              <a:rPr lang="nl-BE" dirty="0" err="1"/>
              <a:t>this</a:t>
            </a:r>
            <a:r>
              <a:rPr lang="nl-BE" dirty="0"/>
              <a:t> case “String”</a:t>
            </a:r>
          </a:p>
          <a:p>
            <a:r>
              <a:rPr lang="nl-BE" dirty="0" err="1"/>
              <a:t>Also</a:t>
            </a:r>
            <a:r>
              <a:rPr lang="nl-BE" dirty="0"/>
              <a:t> </a:t>
            </a:r>
            <a:r>
              <a:rPr lang="nl-BE" dirty="0" err="1"/>
              <a:t>System.out.println</a:t>
            </a:r>
            <a:r>
              <a:rPr lang="nl-BE" dirty="0"/>
              <a:t>(x) </a:t>
            </a:r>
            <a:r>
              <a:rPr lang="nl-BE" dirty="0" err="1"/>
              <a:t>can</a:t>
            </a:r>
            <a:r>
              <a:rPr lang="nl-BE" dirty="0"/>
              <a:t> </a:t>
            </a:r>
            <a:r>
              <a:rPr lang="nl-BE" dirty="0" err="1"/>
              <a:t>be</a:t>
            </a:r>
            <a:r>
              <a:rPr lang="nl-BE" dirty="0"/>
              <a:t> </a:t>
            </a:r>
            <a:r>
              <a:rPr lang="nl-BE" dirty="0" err="1"/>
              <a:t>replaced</a:t>
            </a:r>
            <a:r>
              <a:rPr lang="nl-BE" dirty="0"/>
              <a:t> bij a </a:t>
            </a:r>
            <a:r>
              <a:rPr lang="nl-BE" dirty="0" err="1"/>
              <a:t>method</a:t>
            </a:r>
            <a:r>
              <a:rPr lang="nl-BE" dirty="0"/>
              <a:t> </a:t>
            </a:r>
            <a:r>
              <a:rPr lang="nl-BE" dirty="0" err="1"/>
              <a:t>reference</a:t>
            </a:r>
            <a:r>
              <a:rPr lang="nl-BE" dirty="0"/>
              <a:t>. </a:t>
            </a:r>
          </a:p>
        </p:txBody>
      </p:sp>
      <p:pic>
        <p:nvPicPr>
          <p:cNvPr id="27" name="Afbeelding 26">
            <a:extLst>
              <a:ext uri="{FF2B5EF4-FFF2-40B4-BE49-F238E27FC236}">
                <a16:creationId xmlns:a16="http://schemas.microsoft.com/office/drawing/2014/main" id="{B08F3EFC-D5A8-4115-A8A3-7E9A11F9D80A}"/>
              </a:ext>
            </a:extLst>
          </p:cNvPr>
          <p:cNvPicPr>
            <a:picLocks noChangeAspect="1"/>
          </p:cNvPicPr>
          <p:nvPr/>
        </p:nvPicPr>
        <p:blipFill>
          <a:blip r:embed="rId2"/>
          <a:stretch>
            <a:fillRect/>
          </a:stretch>
        </p:blipFill>
        <p:spPr>
          <a:xfrm>
            <a:off x="4444039" y="4364318"/>
            <a:ext cx="4429125" cy="361950"/>
          </a:xfrm>
          <a:prstGeom prst="rect">
            <a:avLst/>
          </a:prstGeom>
        </p:spPr>
      </p:pic>
      <p:pic>
        <p:nvPicPr>
          <p:cNvPr id="29" name="Afbeelding 28">
            <a:extLst>
              <a:ext uri="{FF2B5EF4-FFF2-40B4-BE49-F238E27FC236}">
                <a16:creationId xmlns:a16="http://schemas.microsoft.com/office/drawing/2014/main" id="{0767EB9D-F765-43AD-8EEB-05EB2AC64F8E}"/>
              </a:ext>
            </a:extLst>
          </p:cNvPr>
          <p:cNvPicPr>
            <a:picLocks noChangeAspect="1"/>
          </p:cNvPicPr>
          <p:nvPr/>
        </p:nvPicPr>
        <p:blipFill>
          <a:blip r:embed="rId3"/>
          <a:stretch>
            <a:fillRect/>
          </a:stretch>
        </p:blipFill>
        <p:spPr>
          <a:xfrm>
            <a:off x="4445938" y="3722032"/>
            <a:ext cx="4314825" cy="333375"/>
          </a:xfrm>
          <a:prstGeom prst="rect">
            <a:avLst/>
          </a:prstGeom>
        </p:spPr>
      </p:pic>
      <p:pic>
        <p:nvPicPr>
          <p:cNvPr id="33" name="Afbeelding 32">
            <a:extLst>
              <a:ext uri="{FF2B5EF4-FFF2-40B4-BE49-F238E27FC236}">
                <a16:creationId xmlns:a16="http://schemas.microsoft.com/office/drawing/2014/main" id="{9F77880E-CECD-47D6-9814-3715F2587727}"/>
              </a:ext>
            </a:extLst>
          </p:cNvPr>
          <p:cNvPicPr>
            <a:picLocks noChangeAspect="1"/>
          </p:cNvPicPr>
          <p:nvPr/>
        </p:nvPicPr>
        <p:blipFill>
          <a:blip r:embed="rId4"/>
          <a:stretch>
            <a:fillRect/>
          </a:stretch>
        </p:blipFill>
        <p:spPr>
          <a:xfrm>
            <a:off x="4469751" y="4097618"/>
            <a:ext cx="4267200" cy="266700"/>
          </a:xfrm>
          <a:prstGeom prst="rect">
            <a:avLst/>
          </a:prstGeom>
        </p:spPr>
      </p:pic>
      <p:sp>
        <p:nvSpPr>
          <p:cNvPr id="2" name="Titel 1">
            <a:extLst>
              <a:ext uri="{FF2B5EF4-FFF2-40B4-BE49-F238E27FC236}">
                <a16:creationId xmlns:a16="http://schemas.microsoft.com/office/drawing/2014/main" id="{45999EC2-FF60-4C0F-A07D-DEBA00C93CFC}"/>
              </a:ext>
            </a:extLst>
          </p:cNvPr>
          <p:cNvSpPr>
            <a:spLocks noGrp="1"/>
          </p:cNvSpPr>
          <p:nvPr>
            <p:ph type="title"/>
          </p:nvPr>
        </p:nvSpPr>
        <p:spPr/>
        <p:txBody>
          <a:bodyPr/>
          <a:lstStyle/>
          <a:p>
            <a:r>
              <a:rPr lang="nl-BE" dirty="0" err="1"/>
              <a:t>Lambdas</a:t>
            </a:r>
            <a:r>
              <a:rPr lang="nl-BE" dirty="0"/>
              <a:t> in </a:t>
            </a:r>
            <a:r>
              <a:rPr lang="nl-BE" dirty="0" err="1"/>
              <a:t>collection-methods</a:t>
            </a:r>
            <a:r>
              <a:rPr lang="nl-BE" dirty="0"/>
              <a:t> - </a:t>
            </a:r>
            <a:r>
              <a:rPr lang="nl-BE" dirty="0" err="1"/>
              <a:t>Examples</a:t>
            </a:r>
            <a:endParaRPr lang="nl-BE" dirty="0"/>
          </a:p>
        </p:txBody>
      </p:sp>
      <p:sp>
        <p:nvSpPr>
          <p:cNvPr id="4" name="Tijdelijke aanduiding voor dianummer 3">
            <a:extLst>
              <a:ext uri="{FF2B5EF4-FFF2-40B4-BE49-F238E27FC236}">
                <a16:creationId xmlns:a16="http://schemas.microsoft.com/office/drawing/2014/main" id="{5B2C1192-2C55-43A4-BB00-C158A0D76C36}"/>
              </a:ext>
            </a:extLst>
          </p:cNvPr>
          <p:cNvSpPr>
            <a:spLocks noGrp="1"/>
          </p:cNvSpPr>
          <p:nvPr>
            <p:ph type="sldNum" sz="quarter" idx="12"/>
          </p:nvPr>
        </p:nvSpPr>
        <p:spPr/>
        <p:txBody>
          <a:bodyPr/>
          <a:lstStyle/>
          <a:p>
            <a:fld id="{EFF0E678-5659-4256-A5F3-A2CF1765060C}" type="slidenum">
              <a:rPr lang="nl-BE" smtClean="0"/>
              <a:pPr/>
              <a:t>10</a:t>
            </a:fld>
            <a:endParaRPr lang="nl-BE"/>
          </a:p>
        </p:txBody>
      </p:sp>
      <p:cxnSp>
        <p:nvCxnSpPr>
          <p:cNvPr id="11" name="Rechte verbindingslijn met pijl 10">
            <a:extLst>
              <a:ext uri="{FF2B5EF4-FFF2-40B4-BE49-F238E27FC236}">
                <a16:creationId xmlns:a16="http://schemas.microsoft.com/office/drawing/2014/main" id="{BBD2F4EA-6267-4A9E-A24D-D7BC23DBEDAB}"/>
              </a:ext>
            </a:extLst>
          </p:cNvPr>
          <p:cNvCxnSpPr>
            <a:cxnSpLocks/>
          </p:cNvCxnSpPr>
          <p:nvPr/>
        </p:nvCxnSpPr>
        <p:spPr>
          <a:xfrm flipH="1">
            <a:off x="6005200" y="4597400"/>
            <a:ext cx="653401" cy="310148"/>
          </a:xfrm>
          <a:prstGeom prst="straightConnector1">
            <a:avLst/>
          </a:prstGeom>
          <a:ln w="28575">
            <a:solidFill>
              <a:srgbClr val="D0202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Rechte verbindingslijn met pijl 13">
            <a:extLst>
              <a:ext uri="{FF2B5EF4-FFF2-40B4-BE49-F238E27FC236}">
                <a16:creationId xmlns:a16="http://schemas.microsoft.com/office/drawing/2014/main" id="{DCF708B1-6719-4F93-90DB-FB3FDDB30785}"/>
              </a:ext>
            </a:extLst>
          </p:cNvPr>
          <p:cNvCxnSpPr>
            <a:cxnSpLocks/>
          </p:cNvCxnSpPr>
          <p:nvPr/>
        </p:nvCxnSpPr>
        <p:spPr>
          <a:xfrm>
            <a:off x="7853628" y="4633974"/>
            <a:ext cx="366134" cy="1094472"/>
          </a:xfrm>
          <a:prstGeom prst="straightConnector1">
            <a:avLst/>
          </a:prstGeom>
          <a:ln w="28575">
            <a:solidFill>
              <a:srgbClr val="D0202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43" name="Afbeelding 42">
            <a:extLst>
              <a:ext uri="{FF2B5EF4-FFF2-40B4-BE49-F238E27FC236}">
                <a16:creationId xmlns:a16="http://schemas.microsoft.com/office/drawing/2014/main" id="{E9EDD517-98E2-4971-910F-CC02B6CCB4E0}"/>
              </a:ext>
            </a:extLst>
          </p:cNvPr>
          <p:cNvPicPr>
            <a:picLocks noChangeAspect="1"/>
          </p:cNvPicPr>
          <p:nvPr/>
        </p:nvPicPr>
        <p:blipFill>
          <a:blip r:embed="rId5"/>
          <a:stretch>
            <a:fillRect/>
          </a:stretch>
        </p:blipFill>
        <p:spPr>
          <a:xfrm>
            <a:off x="5871440" y="1129554"/>
            <a:ext cx="1314450" cy="2133600"/>
          </a:xfrm>
          <a:prstGeom prst="rect">
            <a:avLst/>
          </a:prstGeom>
          <a:ln>
            <a:solidFill>
              <a:schemeClr val="tx1"/>
            </a:solidFill>
          </a:ln>
        </p:spPr>
      </p:pic>
      <p:pic>
        <p:nvPicPr>
          <p:cNvPr id="54" name="Afbeelding 53">
            <a:extLst>
              <a:ext uri="{FF2B5EF4-FFF2-40B4-BE49-F238E27FC236}">
                <a16:creationId xmlns:a16="http://schemas.microsoft.com/office/drawing/2014/main" id="{C94F8620-2EE9-45DF-B6F5-107D6835B472}"/>
              </a:ext>
            </a:extLst>
          </p:cNvPr>
          <p:cNvPicPr>
            <a:picLocks noChangeAspect="1"/>
          </p:cNvPicPr>
          <p:nvPr/>
        </p:nvPicPr>
        <p:blipFill>
          <a:blip r:embed="rId6"/>
          <a:stretch>
            <a:fillRect/>
          </a:stretch>
        </p:blipFill>
        <p:spPr>
          <a:xfrm>
            <a:off x="251012" y="895163"/>
            <a:ext cx="3966097" cy="3007845"/>
          </a:xfrm>
          <a:prstGeom prst="rect">
            <a:avLst/>
          </a:prstGeom>
        </p:spPr>
      </p:pic>
      <p:cxnSp>
        <p:nvCxnSpPr>
          <p:cNvPr id="55" name="Rechte verbindingslijn met pijl 54">
            <a:extLst>
              <a:ext uri="{FF2B5EF4-FFF2-40B4-BE49-F238E27FC236}">
                <a16:creationId xmlns:a16="http://schemas.microsoft.com/office/drawing/2014/main" id="{E5C0F83D-F673-4E14-B34D-04F853F1D521}"/>
              </a:ext>
            </a:extLst>
          </p:cNvPr>
          <p:cNvCxnSpPr>
            <a:cxnSpLocks/>
          </p:cNvCxnSpPr>
          <p:nvPr/>
        </p:nvCxnSpPr>
        <p:spPr>
          <a:xfrm>
            <a:off x="3048000" y="3810000"/>
            <a:ext cx="738554" cy="2321169"/>
          </a:xfrm>
          <a:prstGeom prst="straightConnector1">
            <a:avLst/>
          </a:prstGeom>
          <a:ln w="28575">
            <a:solidFill>
              <a:srgbClr val="D0202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471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2893896C-326B-4200-9A40-146289D6D63F}"/>
              </a:ext>
            </a:extLst>
          </p:cNvPr>
          <p:cNvSpPr>
            <a:spLocks noGrp="1"/>
          </p:cNvSpPr>
          <p:nvPr>
            <p:ph idx="1"/>
          </p:nvPr>
        </p:nvSpPr>
        <p:spPr/>
        <p:txBody>
          <a:bodyPr>
            <a:normAutofit/>
          </a:bodyPr>
          <a:lstStyle/>
          <a:p>
            <a:endParaRPr lang="nl-BE" dirty="0"/>
          </a:p>
          <a:p>
            <a:endParaRPr lang="nl-BE" dirty="0"/>
          </a:p>
          <a:p>
            <a:endParaRPr lang="nl-BE" dirty="0"/>
          </a:p>
          <a:p>
            <a:endParaRPr lang="nl-BE" dirty="0"/>
          </a:p>
          <a:p>
            <a:endParaRPr lang="nl-BE" dirty="0"/>
          </a:p>
          <a:p>
            <a:pPr marL="0" indent="0">
              <a:buNone/>
            </a:pPr>
            <a:endParaRPr lang="nl-BE" dirty="0"/>
          </a:p>
          <a:p>
            <a:r>
              <a:rPr lang="nl-BE" dirty="0"/>
              <a:t>In </a:t>
            </a:r>
            <a:r>
              <a:rPr lang="nl-BE" dirty="0" err="1"/>
              <a:t>java</a:t>
            </a:r>
            <a:r>
              <a:rPr lang="nl-BE" dirty="0"/>
              <a:t> </a:t>
            </a:r>
            <a:r>
              <a:rPr lang="nl-BE" dirty="0" err="1"/>
              <a:t>api</a:t>
            </a:r>
            <a:r>
              <a:rPr lang="nl-BE" dirty="0"/>
              <a:t> </a:t>
            </a:r>
            <a:r>
              <a:rPr lang="nl-BE" dirty="0" err="1"/>
              <a:t>doc</a:t>
            </a:r>
            <a:r>
              <a:rPr lang="nl-BE" dirty="0"/>
              <a:t> 17: </a:t>
            </a:r>
          </a:p>
          <a:p>
            <a:pPr lvl="1"/>
            <a:endParaRPr lang="nl-BE" dirty="0"/>
          </a:p>
          <a:p>
            <a:pPr lvl="1"/>
            <a:r>
              <a:rPr lang="nl-BE" dirty="0"/>
              <a:t>a Comparator-</a:t>
            </a:r>
            <a:r>
              <a:rPr lang="nl-BE" dirty="0" err="1"/>
              <a:t>implementation</a:t>
            </a:r>
            <a:r>
              <a:rPr lang="nl-BE" dirty="0"/>
              <a:t> returns </a:t>
            </a:r>
            <a:r>
              <a:rPr lang="nl-BE" dirty="0" err="1"/>
              <a:t>an</a:t>
            </a:r>
            <a:r>
              <a:rPr lang="nl-BE" dirty="0"/>
              <a:t> Integer (j-i) </a:t>
            </a:r>
            <a:r>
              <a:rPr lang="nl-BE" dirty="0" err="1"/>
              <a:t>which</a:t>
            </a:r>
            <a:r>
              <a:rPr lang="nl-BE" dirty="0"/>
              <a:t> is </a:t>
            </a:r>
            <a:r>
              <a:rPr lang="nl-BE" dirty="0" err="1"/>
              <a:t>used</a:t>
            </a:r>
            <a:r>
              <a:rPr lang="nl-BE" dirty="0"/>
              <a:t> in </a:t>
            </a:r>
            <a:r>
              <a:rPr lang="nl-BE" dirty="0" err="1"/>
              <a:t>the</a:t>
            </a:r>
            <a:r>
              <a:rPr lang="nl-BE" dirty="0"/>
              <a:t> </a:t>
            </a:r>
            <a:r>
              <a:rPr lang="nl-BE" dirty="0" err="1"/>
              <a:t>sort-method</a:t>
            </a:r>
            <a:r>
              <a:rPr lang="nl-BE" dirty="0"/>
              <a:t> </a:t>
            </a:r>
            <a:r>
              <a:rPr lang="nl-BE" dirty="0" err="1"/>
              <a:t>to</a:t>
            </a:r>
            <a:r>
              <a:rPr lang="nl-BE" dirty="0"/>
              <a:t> </a:t>
            </a:r>
            <a:r>
              <a:rPr lang="nl-BE" dirty="0" err="1"/>
              <a:t>define</a:t>
            </a:r>
            <a:r>
              <a:rPr lang="nl-BE" dirty="0"/>
              <a:t> </a:t>
            </a:r>
            <a:r>
              <a:rPr lang="nl-BE" dirty="0" err="1"/>
              <a:t>the</a:t>
            </a:r>
            <a:r>
              <a:rPr lang="nl-BE" dirty="0"/>
              <a:t> </a:t>
            </a:r>
            <a:r>
              <a:rPr lang="nl-BE" dirty="0" err="1"/>
              <a:t>sequence</a:t>
            </a:r>
            <a:r>
              <a:rPr lang="nl-BE" dirty="0"/>
              <a:t>. </a:t>
            </a:r>
          </a:p>
          <a:p>
            <a:pPr lvl="1"/>
            <a:r>
              <a:rPr lang="nl-BE" dirty="0" err="1"/>
              <a:t>Alternative</a:t>
            </a:r>
            <a:r>
              <a:rPr lang="nl-BE" dirty="0"/>
              <a:t>: </a:t>
            </a:r>
          </a:p>
        </p:txBody>
      </p:sp>
      <p:sp>
        <p:nvSpPr>
          <p:cNvPr id="2" name="Titel 1">
            <a:extLst>
              <a:ext uri="{FF2B5EF4-FFF2-40B4-BE49-F238E27FC236}">
                <a16:creationId xmlns:a16="http://schemas.microsoft.com/office/drawing/2014/main" id="{45999EC2-FF60-4C0F-A07D-DEBA00C93CFC}"/>
              </a:ext>
            </a:extLst>
          </p:cNvPr>
          <p:cNvSpPr>
            <a:spLocks noGrp="1"/>
          </p:cNvSpPr>
          <p:nvPr>
            <p:ph type="title"/>
          </p:nvPr>
        </p:nvSpPr>
        <p:spPr/>
        <p:txBody>
          <a:bodyPr/>
          <a:lstStyle/>
          <a:p>
            <a:r>
              <a:rPr lang="nl-BE" dirty="0" err="1"/>
              <a:t>Lambdas</a:t>
            </a:r>
            <a:r>
              <a:rPr lang="nl-BE" dirty="0"/>
              <a:t> in </a:t>
            </a:r>
            <a:r>
              <a:rPr lang="nl-BE" dirty="0" err="1"/>
              <a:t>collection-methods</a:t>
            </a:r>
            <a:r>
              <a:rPr lang="nl-BE" dirty="0"/>
              <a:t> – Examples2</a:t>
            </a:r>
          </a:p>
        </p:txBody>
      </p:sp>
      <p:sp>
        <p:nvSpPr>
          <p:cNvPr id="4" name="Tijdelijke aanduiding voor dianummer 3">
            <a:extLst>
              <a:ext uri="{FF2B5EF4-FFF2-40B4-BE49-F238E27FC236}">
                <a16:creationId xmlns:a16="http://schemas.microsoft.com/office/drawing/2014/main" id="{5B2C1192-2C55-43A4-BB00-C158A0D76C36}"/>
              </a:ext>
            </a:extLst>
          </p:cNvPr>
          <p:cNvSpPr>
            <a:spLocks noGrp="1"/>
          </p:cNvSpPr>
          <p:nvPr>
            <p:ph type="sldNum" sz="quarter" idx="12"/>
          </p:nvPr>
        </p:nvSpPr>
        <p:spPr/>
        <p:txBody>
          <a:bodyPr/>
          <a:lstStyle/>
          <a:p>
            <a:fld id="{EFF0E678-5659-4256-A5F3-A2CF1765060C}" type="slidenum">
              <a:rPr lang="nl-BE" smtClean="0"/>
              <a:pPr/>
              <a:t>11</a:t>
            </a:fld>
            <a:endParaRPr lang="nl-BE"/>
          </a:p>
        </p:txBody>
      </p:sp>
      <p:pic>
        <p:nvPicPr>
          <p:cNvPr id="8" name="Afbeelding 7">
            <a:extLst>
              <a:ext uri="{FF2B5EF4-FFF2-40B4-BE49-F238E27FC236}">
                <a16:creationId xmlns:a16="http://schemas.microsoft.com/office/drawing/2014/main" id="{F43F74B7-90F0-43A8-B32C-8320B6004CD7}"/>
              </a:ext>
            </a:extLst>
          </p:cNvPr>
          <p:cNvPicPr>
            <a:picLocks noChangeAspect="1"/>
          </p:cNvPicPr>
          <p:nvPr/>
        </p:nvPicPr>
        <p:blipFill>
          <a:blip r:embed="rId2"/>
          <a:stretch>
            <a:fillRect/>
          </a:stretch>
        </p:blipFill>
        <p:spPr>
          <a:xfrm>
            <a:off x="8854691" y="1298258"/>
            <a:ext cx="475380" cy="1966346"/>
          </a:xfrm>
          <a:prstGeom prst="rect">
            <a:avLst/>
          </a:prstGeom>
          <a:ln>
            <a:solidFill>
              <a:schemeClr val="tx1"/>
            </a:solidFill>
          </a:ln>
        </p:spPr>
      </p:pic>
      <p:pic>
        <p:nvPicPr>
          <p:cNvPr id="10" name="Afbeelding 9">
            <a:extLst>
              <a:ext uri="{FF2B5EF4-FFF2-40B4-BE49-F238E27FC236}">
                <a16:creationId xmlns:a16="http://schemas.microsoft.com/office/drawing/2014/main" id="{1606BCEE-38B4-4905-BCC0-C5F52BB21348}"/>
              </a:ext>
            </a:extLst>
          </p:cNvPr>
          <p:cNvPicPr>
            <a:picLocks noChangeAspect="1"/>
          </p:cNvPicPr>
          <p:nvPr/>
        </p:nvPicPr>
        <p:blipFill>
          <a:blip r:embed="rId3"/>
          <a:stretch>
            <a:fillRect/>
          </a:stretch>
        </p:blipFill>
        <p:spPr>
          <a:xfrm>
            <a:off x="4099357" y="3882281"/>
            <a:ext cx="5002087" cy="518611"/>
          </a:xfrm>
          <a:prstGeom prst="rect">
            <a:avLst/>
          </a:prstGeom>
          <a:ln>
            <a:solidFill>
              <a:schemeClr val="tx1"/>
            </a:solidFill>
          </a:ln>
        </p:spPr>
      </p:pic>
      <p:pic>
        <p:nvPicPr>
          <p:cNvPr id="13" name="Afbeelding 12">
            <a:extLst>
              <a:ext uri="{FF2B5EF4-FFF2-40B4-BE49-F238E27FC236}">
                <a16:creationId xmlns:a16="http://schemas.microsoft.com/office/drawing/2014/main" id="{2A1182C0-E543-47F9-9E43-E08D4CC03439}"/>
              </a:ext>
            </a:extLst>
          </p:cNvPr>
          <p:cNvPicPr>
            <a:picLocks noChangeAspect="1"/>
          </p:cNvPicPr>
          <p:nvPr/>
        </p:nvPicPr>
        <p:blipFill>
          <a:blip r:embed="rId4"/>
          <a:stretch>
            <a:fillRect/>
          </a:stretch>
        </p:blipFill>
        <p:spPr>
          <a:xfrm>
            <a:off x="3064057" y="5978172"/>
            <a:ext cx="5476698" cy="375350"/>
          </a:xfrm>
          <a:prstGeom prst="rect">
            <a:avLst/>
          </a:prstGeom>
          <a:ln>
            <a:solidFill>
              <a:schemeClr val="tx1"/>
            </a:solidFill>
          </a:ln>
        </p:spPr>
      </p:pic>
      <p:pic>
        <p:nvPicPr>
          <p:cNvPr id="16" name="Afbeelding 15">
            <a:extLst>
              <a:ext uri="{FF2B5EF4-FFF2-40B4-BE49-F238E27FC236}">
                <a16:creationId xmlns:a16="http://schemas.microsoft.com/office/drawing/2014/main" id="{1C1E886B-CE5E-4E85-83B1-D7B030E13944}"/>
              </a:ext>
            </a:extLst>
          </p:cNvPr>
          <p:cNvPicPr>
            <a:picLocks noChangeAspect="1"/>
          </p:cNvPicPr>
          <p:nvPr/>
        </p:nvPicPr>
        <p:blipFill>
          <a:blip r:embed="rId5"/>
          <a:stretch>
            <a:fillRect/>
          </a:stretch>
        </p:blipFill>
        <p:spPr>
          <a:xfrm>
            <a:off x="580599" y="1146918"/>
            <a:ext cx="6970713" cy="2117685"/>
          </a:xfrm>
          <a:prstGeom prst="rect">
            <a:avLst/>
          </a:prstGeom>
          <a:ln>
            <a:solidFill>
              <a:schemeClr val="tx1"/>
            </a:solidFill>
          </a:ln>
        </p:spPr>
      </p:pic>
    </p:spTree>
    <p:extLst>
      <p:ext uri="{BB962C8B-B14F-4D97-AF65-F5344CB8AC3E}">
        <p14:creationId xmlns:p14="http://schemas.microsoft.com/office/powerpoint/2010/main" val="399539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CE56C1-3C06-4899-AC29-BAE9FCAA41F2}"/>
              </a:ext>
            </a:extLst>
          </p:cNvPr>
          <p:cNvSpPr>
            <a:spLocks noGrp="1"/>
          </p:cNvSpPr>
          <p:nvPr>
            <p:ph type="title"/>
          </p:nvPr>
        </p:nvSpPr>
        <p:spPr/>
        <p:txBody>
          <a:bodyPr/>
          <a:lstStyle/>
          <a:p>
            <a:r>
              <a:rPr lang="nl-BE" dirty="0"/>
              <a:t>Java Streams</a:t>
            </a:r>
          </a:p>
        </p:txBody>
      </p:sp>
      <p:sp>
        <p:nvSpPr>
          <p:cNvPr id="3" name="Tijdelijke aanduiding voor inhoud 2">
            <a:extLst>
              <a:ext uri="{FF2B5EF4-FFF2-40B4-BE49-F238E27FC236}">
                <a16:creationId xmlns:a16="http://schemas.microsoft.com/office/drawing/2014/main" id="{C087FD84-EEE8-4C13-AFA6-260060E597A3}"/>
              </a:ext>
            </a:extLst>
          </p:cNvPr>
          <p:cNvSpPr>
            <a:spLocks noGrp="1"/>
          </p:cNvSpPr>
          <p:nvPr>
            <p:ph idx="1"/>
          </p:nvPr>
        </p:nvSpPr>
        <p:spPr/>
        <p:txBody>
          <a:bodyPr/>
          <a:lstStyle/>
          <a:p>
            <a:endParaRPr lang="nl-BE" dirty="0"/>
          </a:p>
          <a:p>
            <a:endParaRPr lang="nl-BE" dirty="0"/>
          </a:p>
          <a:p>
            <a:endParaRPr lang="nl-BE" dirty="0"/>
          </a:p>
          <a:p>
            <a:endParaRPr lang="nl-BE" dirty="0"/>
          </a:p>
          <a:p>
            <a:endParaRPr lang="nl-BE" dirty="0"/>
          </a:p>
          <a:p>
            <a:pPr marL="0" indent="0">
              <a:buNone/>
            </a:pPr>
            <a:r>
              <a:rPr lang="en-US" dirty="0"/>
              <a:t>We can see Stream as a “data flow” abstraction which allows us to transform or manipulate the data it is containing. </a:t>
            </a:r>
          </a:p>
          <a:p>
            <a:pPr marL="0" indent="0">
              <a:buNone/>
            </a:pPr>
            <a:r>
              <a:rPr lang="en-US" dirty="0"/>
              <a:t>Unlike the other collections, a Stream doesn’t allow us a direct access to the element it contains. Although if you want to access the elements, we can always transform the stream into one of the collections in Java and fulfill our purpose.</a:t>
            </a:r>
            <a:endParaRPr lang="nl-BE" dirty="0"/>
          </a:p>
        </p:txBody>
      </p:sp>
      <p:sp>
        <p:nvSpPr>
          <p:cNvPr id="4" name="Tijdelijke aanduiding voor dianummer 3">
            <a:extLst>
              <a:ext uri="{FF2B5EF4-FFF2-40B4-BE49-F238E27FC236}">
                <a16:creationId xmlns:a16="http://schemas.microsoft.com/office/drawing/2014/main" id="{821C34BC-AFCD-41B2-BB9F-C5B23B91D28C}"/>
              </a:ext>
            </a:extLst>
          </p:cNvPr>
          <p:cNvSpPr>
            <a:spLocks noGrp="1"/>
          </p:cNvSpPr>
          <p:nvPr>
            <p:ph type="sldNum" sz="quarter" idx="12"/>
          </p:nvPr>
        </p:nvSpPr>
        <p:spPr/>
        <p:txBody>
          <a:bodyPr/>
          <a:lstStyle/>
          <a:p>
            <a:fld id="{EFF0E678-5659-4256-A5F3-A2CF1765060C}" type="slidenum">
              <a:rPr lang="nl-BE" smtClean="0"/>
              <a:pPr/>
              <a:t>12</a:t>
            </a:fld>
            <a:endParaRPr lang="nl-BE"/>
          </a:p>
        </p:txBody>
      </p:sp>
      <p:pic>
        <p:nvPicPr>
          <p:cNvPr id="5" name="Google Shape;323;p32" descr="Java 8 Stream API for Rubyist | Codementor">
            <a:extLst>
              <a:ext uri="{FF2B5EF4-FFF2-40B4-BE49-F238E27FC236}">
                <a16:creationId xmlns:a16="http://schemas.microsoft.com/office/drawing/2014/main" id="{4E7153AE-4F5B-405F-ADD0-16AEDEB63FA2}"/>
              </a:ext>
            </a:extLst>
          </p:cNvPr>
          <p:cNvPicPr preferRelativeResize="0"/>
          <p:nvPr/>
        </p:nvPicPr>
        <p:blipFill rotWithShape="1">
          <a:blip r:embed="rId2">
            <a:alphaModFix/>
          </a:blip>
          <a:srcRect t="29748"/>
          <a:stretch/>
        </p:blipFill>
        <p:spPr>
          <a:xfrm>
            <a:off x="1699128" y="1209674"/>
            <a:ext cx="7812360" cy="1816949"/>
          </a:xfrm>
          <a:prstGeom prst="rect">
            <a:avLst/>
          </a:prstGeom>
          <a:noFill/>
          <a:ln>
            <a:noFill/>
          </a:ln>
        </p:spPr>
      </p:pic>
    </p:spTree>
    <p:extLst>
      <p:ext uri="{BB962C8B-B14F-4D97-AF65-F5344CB8AC3E}">
        <p14:creationId xmlns:p14="http://schemas.microsoft.com/office/powerpoint/2010/main" val="1525931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4D2D2-FAD3-4D17-B470-94A36F7C06B2}"/>
              </a:ext>
            </a:extLst>
          </p:cNvPr>
          <p:cNvSpPr>
            <a:spLocks noGrp="1"/>
          </p:cNvSpPr>
          <p:nvPr>
            <p:ph type="title"/>
          </p:nvPr>
        </p:nvSpPr>
        <p:spPr/>
        <p:txBody>
          <a:bodyPr/>
          <a:lstStyle/>
          <a:p>
            <a:r>
              <a:rPr lang="nl-BE" dirty="0"/>
              <a:t>List </a:t>
            </a:r>
            <a:r>
              <a:rPr lang="nl-BE" dirty="0" err="1"/>
              <a:t>vs</a:t>
            </a:r>
            <a:r>
              <a:rPr lang="nl-BE" dirty="0"/>
              <a:t> Stream</a:t>
            </a:r>
          </a:p>
        </p:txBody>
      </p:sp>
      <p:sp>
        <p:nvSpPr>
          <p:cNvPr id="3" name="Tijdelijke aanduiding voor inhoud 2">
            <a:extLst>
              <a:ext uri="{FF2B5EF4-FFF2-40B4-BE49-F238E27FC236}">
                <a16:creationId xmlns:a16="http://schemas.microsoft.com/office/drawing/2014/main" id="{EE925A3A-E1F6-473A-A007-F0A9F7ED93A9}"/>
              </a:ext>
            </a:extLst>
          </p:cNvPr>
          <p:cNvSpPr>
            <a:spLocks noGrp="1"/>
          </p:cNvSpPr>
          <p:nvPr>
            <p:ph idx="1"/>
          </p:nvPr>
        </p:nvSpPr>
        <p:spPr/>
        <p:txBody>
          <a:bodyPr/>
          <a:lstStyle/>
          <a:p>
            <a:pPr marL="0" indent="0">
              <a:buNone/>
            </a:pPr>
            <a:endParaRPr lang="nl-BE" dirty="0"/>
          </a:p>
        </p:txBody>
      </p:sp>
      <p:sp>
        <p:nvSpPr>
          <p:cNvPr id="4" name="Tijdelijke aanduiding voor dianummer 3">
            <a:extLst>
              <a:ext uri="{FF2B5EF4-FFF2-40B4-BE49-F238E27FC236}">
                <a16:creationId xmlns:a16="http://schemas.microsoft.com/office/drawing/2014/main" id="{4B0992B4-8603-4FB4-AD63-69238ADB360A}"/>
              </a:ext>
            </a:extLst>
          </p:cNvPr>
          <p:cNvSpPr>
            <a:spLocks noGrp="1"/>
          </p:cNvSpPr>
          <p:nvPr>
            <p:ph type="sldNum" sz="quarter" idx="12"/>
          </p:nvPr>
        </p:nvSpPr>
        <p:spPr/>
        <p:txBody>
          <a:bodyPr/>
          <a:lstStyle/>
          <a:p>
            <a:fld id="{EFF0E678-5659-4256-A5F3-A2CF1765060C}" type="slidenum">
              <a:rPr lang="nl-BE" smtClean="0"/>
              <a:pPr/>
              <a:t>13</a:t>
            </a:fld>
            <a:endParaRPr lang="nl-BE"/>
          </a:p>
        </p:txBody>
      </p:sp>
      <p:pic>
        <p:nvPicPr>
          <p:cNvPr id="12" name="Afbeelding 11">
            <a:extLst>
              <a:ext uri="{FF2B5EF4-FFF2-40B4-BE49-F238E27FC236}">
                <a16:creationId xmlns:a16="http://schemas.microsoft.com/office/drawing/2014/main" id="{27DC88BD-E996-4E2F-B3B0-98BB739FD7C9}"/>
              </a:ext>
            </a:extLst>
          </p:cNvPr>
          <p:cNvPicPr>
            <a:picLocks noChangeAspect="1"/>
          </p:cNvPicPr>
          <p:nvPr/>
        </p:nvPicPr>
        <p:blipFill>
          <a:blip r:embed="rId2"/>
          <a:stretch>
            <a:fillRect/>
          </a:stretch>
        </p:blipFill>
        <p:spPr>
          <a:xfrm>
            <a:off x="723259" y="1517357"/>
            <a:ext cx="9948383" cy="4588168"/>
          </a:xfrm>
          <a:prstGeom prst="rect">
            <a:avLst/>
          </a:prstGeom>
        </p:spPr>
      </p:pic>
    </p:spTree>
    <p:extLst>
      <p:ext uri="{BB962C8B-B14F-4D97-AF65-F5344CB8AC3E}">
        <p14:creationId xmlns:p14="http://schemas.microsoft.com/office/powerpoint/2010/main" val="3372332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EF34CF-2CC1-4A52-890C-8345DD402C8F}"/>
              </a:ext>
            </a:extLst>
          </p:cNvPr>
          <p:cNvSpPr>
            <a:spLocks noGrp="1"/>
          </p:cNvSpPr>
          <p:nvPr>
            <p:ph type="title"/>
          </p:nvPr>
        </p:nvSpPr>
        <p:spPr/>
        <p:txBody>
          <a:bodyPr/>
          <a:lstStyle/>
          <a:p>
            <a:r>
              <a:rPr lang="nl-BE" dirty="0"/>
              <a:t>Streams</a:t>
            </a:r>
          </a:p>
        </p:txBody>
      </p:sp>
      <p:sp>
        <p:nvSpPr>
          <p:cNvPr id="5" name="Rectangle 1">
            <a:extLst>
              <a:ext uri="{FF2B5EF4-FFF2-40B4-BE49-F238E27FC236}">
                <a16:creationId xmlns:a16="http://schemas.microsoft.com/office/drawing/2014/main" id="{32825692-69E8-414B-A26A-2DBB9AF627C2}"/>
              </a:ext>
            </a:extLst>
          </p:cNvPr>
          <p:cNvSpPr>
            <a:spLocks noGrp="1" noChangeArrowheads="1"/>
          </p:cNvSpPr>
          <p:nvPr>
            <p:ph idx="1"/>
          </p:nvPr>
        </p:nvSpPr>
        <p:spPr/>
        <p:txBody>
          <a:bodyPr/>
          <a:lstStyle/>
          <a:p>
            <a:pPr lvl="0"/>
            <a:endParaRPr lang="nl-BE" altLang="nl-BE" dirty="0"/>
          </a:p>
          <a:p>
            <a:pPr lvl="0"/>
            <a:endParaRPr lang="nl-BE" altLang="nl-BE" dirty="0"/>
          </a:p>
          <a:p>
            <a:pPr lvl="0"/>
            <a:endParaRPr lang="nl-BE" altLang="nl-BE" dirty="0"/>
          </a:p>
          <a:p>
            <a:pPr lvl="0"/>
            <a:endParaRPr lang="nl-BE" altLang="nl-BE" dirty="0"/>
          </a:p>
          <a:p>
            <a:pPr lvl="0"/>
            <a:endParaRPr lang="nl-BE" altLang="nl-BE" dirty="0"/>
          </a:p>
          <a:p>
            <a:pPr lvl="0"/>
            <a:endParaRPr lang="nl-BE" altLang="nl-BE" dirty="0"/>
          </a:p>
          <a:p>
            <a:pPr lvl="0"/>
            <a:r>
              <a:rPr lang="nl-BE" altLang="nl-BE" dirty="0"/>
              <a:t>Streams </a:t>
            </a:r>
            <a:r>
              <a:rPr lang="nl-BE" altLang="nl-BE" dirty="0" err="1"/>
              <a:t>don’t</a:t>
            </a:r>
            <a:r>
              <a:rPr lang="nl-BE" altLang="nl-BE" dirty="0"/>
              <a:t> change </a:t>
            </a:r>
            <a:r>
              <a:rPr lang="nl-BE" altLang="nl-BE" dirty="0" err="1"/>
              <a:t>the</a:t>
            </a:r>
            <a:r>
              <a:rPr lang="nl-BE" altLang="nl-BE" dirty="0"/>
              <a:t> </a:t>
            </a:r>
            <a:r>
              <a:rPr lang="nl-BE" altLang="nl-BE" dirty="0" err="1"/>
              <a:t>original</a:t>
            </a:r>
            <a:r>
              <a:rPr lang="nl-BE" altLang="nl-BE" dirty="0"/>
              <a:t> data </a:t>
            </a:r>
            <a:r>
              <a:rPr lang="nl-BE" altLang="nl-BE" dirty="0" err="1"/>
              <a:t>structure</a:t>
            </a:r>
            <a:r>
              <a:rPr lang="nl-BE" altLang="nl-BE" dirty="0"/>
              <a:t>, </a:t>
            </a:r>
            <a:r>
              <a:rPr lang="nl-BE" altLang="nl-BE" dirty="0" err="1"/>
              <a:t>they</a:t>
            </a:r>
            <a:r>
              <a:rPr lang="nl-BE" altLang="nl-BE" dirty="0"/>
              <a:t> </a:t>
            </a:r>
            <a:r>
              <a:rPr lang="nl-BE" altLang="nl-BE" dirty="0" err="1"/>
              <a:t>only</a:t>
            </a:r>
            <a:r>
              <a:rPr lang="nl-BE" altLang="nl-BE" dirty="0"/>
              <a:t> </a:t>
            </a:r>
            <a:r>
              <a:rPr lang="nl-BE" altLang="nl-BE" dirty="0" err="1"/>
              <a:t>provide</a:t>
            </a:r>
            <a:r>
              <a:rPr lang="nl-BE" altLang="nl-BE" dirty="0"/>
              <a:t> </a:t>
            </a:r>
            <a:r>
              <a:rPr lang="nl-BE" altLang="nl-BE" dirty="0" err="1"/>
              <a:t>the</a:t>
            </a:r>
            <a:r>
              <a:rPr lang="nl-BE" altLang="nl-BE" dirty="0"/>
              <a:t> </a:t>
            </a:r>
            <a:r>
              <a:rPr lang="nl-BE" altLang="nl-BE" dirty="0" err="1"/>
              <a:t>result</a:t>
            </a:r>
            <a:r>
              <a:rPr lang="nl-BE" altLang="nl-BE" dirty="0"/>
              <a:t> as per </a:t>
            </a:r>
            <a:r>
              <a:rPr lang="nl-BE" altLang="nl-BE" dirty="0" err="1"/>
              <a:t>the</a:t>
            </a:r>
            <a:r>
              <a:rPr lang="nl-BE" altLang="nl-BE" dirty="0"/>
              <a:t> </a:t>
            </a:r>
            <a:r>
              <a:rPr lang="nl-BE" altLang="nl-BE" b="1" dirty="0" err="1"/>
              <a:t>pipelined</a:t>
            </a:r>
            <a:r>
              <a:rPr lang="nl-BE" altLang="nl-BE" b="1" dirty="0"/>
              <a:t> </a:t>
            </a:r>
            <a:r>
              <a:rPr lang="nl-BE" altLang="nl-BE" b="1" dirty="0" err="1"/>
              <a:t>methods</a:t>
            </a:r>
            <a:r>
              <a:rPr lang="nl-BE" altLang="nl-BE" dirty="0"/>
              <a:t> </a:t>
            </a:r>
            <a:r>
              <a:rPr lang="nl-BE" altLang="nl-BE" dirty="0" err="1"/>
              <a:t>and</a:t>
            </a:r>
            <a:r>
              <a:rPr lang="nl-BE" altLang="nl-BE" dirty="0"/>
              <a:t> </a:t>
            </a:r>
            <a:r>
              <a:rPr lang="nl-BE" altLang="nl-BE" dirty="0" err="1"/>
              <a:t>don’t</a:t>
            </a:r>
            <a:r>
              <a:rPr lang="nl-BE" altLang="nl-BE" dirty="0"/>
              <a:t> change </a:t>
            </a:r>
            <a:r>
              <a:rPr lang="nl-BE" altLang="nl-BE" dirty="0" err="1"/>
              <a:t>the</a:t>
            </a:r>
            <a:r>
              <a:rPr lang="nl-BE" altLang="nl-BE" dirty="0"/>
              <a:t> </a:t>
            </a:r>
            <a:r>
              <a:rPr lang="nl-BE" altLang="nl-BE" dirty="0" err="1"/>
              <a:t>original</a:t>
            </a:r>
            <a:r>
              <a:rPr lang="nl-BE" altLang="nl-BE" dirty="0"/>
              <a:t> data </a:t>
            </a:r>
            <a:r>
              <a:rPr lang="nl-BE" altLang="nl-BE" dirty="0" err="1"/>
              <a:t>structure</a:t>
            </a:r>
            <a:r>
              <a:rPr lang="nl-BE" altLang="nl-BE" dirty="0"/>
              <a:t>.</a:t>
            </a:r>
          </a:p>
          <a:p>
            <a:pPr lvl="0"/>
            <a:r>
              <a:rPr lang="nl-BE" altLang="nl-BE" dirty="0" err="1"/>
              <a:t>Each</a:t>
            </a:r>
            <a:r>
              <a:rPr lang="nl-BE" altLang="nl-BE" dirty="0"/>
              <a:t> </a:t>
            </a:r>
            <a:r>
              <a:rPr lang="nl-BE" altLang="nl-BE" dirty="0" err="1"/>
              <a:t>intermediate</a:t>
            </a:r>
            <a:r>
              <a:rPr lang="nl-BE" altLang="nl-BE" dirty="0"/>
              <a:t> </a:t>
            </a:r>
            <a:r>
              <a:rPr lang="nl-BE" altLang="nl-BE" dirty="0" err="1"/>
              <a:t>operation</a:t>
            </a:r>
            <a:r>
              <a:rPr lang="nl-BE" altLang="nl-BE" dirty="0"/>
              <a:t> is </a:t>
            </a:r>
            <a:r>
              <a:rPr lang="nl-BE" altLang="nl-BE" dirty="0" err="1"/>
              <a:t>lazily</a:t>
            </a:r>
            <a:r>
              <a:rPr lang="nl-BE" altLang="nl-BE" dirty="0"/>
              <a:t> </a:t>
            </a:r>
            <a:r>
              <a:rPr lang="nl-BE" altLang="nl-BE" dirty="0" err="1"/>
              <a:t>executed</a:t>
            </a:r>
            <a:r>
              <a:rPr lang="nl-BE" altLang="nl-BE" dirty="0"/>
              <a:t> </a:t>
            </a:r>
            <a:r>
              <a:rPr lang="nl-BE" altLang="nl-BE" dirty="0" err="1"/>
              <a:t>and</a:t>
            </a:r>
            <a:r>
              <a:rPr lang="nl-BE" altLang="nl-BE" dirty="0"/>
              <a:t> returns a stream as a </a:t>
            </a:r>
            <a:r>
              <a:rPr lang="nl-BE" altLang="nl-BE" dirty="0" err="1"/>
              <a:t>result</a:t>
            </a:r>
            <a:r>
              <a:rPr lang="nl-BE" altLang="nl-BE" dirty="0"/>
              <a:t>, </a:t>
            </a:r>
            <a:r>
              <a:rPr lang="nl-BE" altLang="nl-BE" dirty="0" err="1"/>
              <a:t>hence</a:t>
            </a:r>
            <a:r>
              <a:rPr lang="nl-BE" altLang="nl-BE" dirty="0"/>
              <a:t> </a:t>
            </a:r>
            <a:r>
              <a:rPr lang="nl-BE" altLang="nl-BE" dirty="0" err="1"/>
              <a:t>various</a:t>
            </a:r>
            <a:r>
              <a:rPr lang="nl-BE" altLang="nl-BE" dirty="0"/>
              <a:t> </a:t>
            </a:r>
            <a:r>
              <a:rPr lang="nl-BE" altLang="nl-BE" dirty="0" err="1"/>
              <a:t>intermediate</a:t>
            </a:r>
            <a:r>
              <a:rPr lang="nl-BE" altLang="nl-BE" dirty="0"/>
              <a:t> operations </a:t>
            </a:r>
            <a:r>
              <a:rPr lang="nl-BE" altLang="nl-BE" dirty="0" err="1"/>
              <a:t>can</a:t>
            </a:r>
            <a:r>
              <a:rPr lang="nl-BE" altLang="nl-BE" dirty="0"/>
              <a:t> </a:t>
            </a:r>
            <a:r>
              <a:rPr lang="nl-BE" altLang="nl-BE" dirty="0" err="1"/>
              <a:t>be</a:t>
            </a:r>
            <a:r>
              <a:rPr lang="nl-BE" altLang="nl-BE" dirty="0"/>
              <a:t> </a:t>
            </a:r>
            <a:r>
              <a:rPr lang="nl-BE" altLang="nl-BE" dirty="0" err="1"/>
              <a:t>pipelined</a:t>
            </a:r>
            <a:r>
              <a:rPr lang="nl-BE" altLang="nl-BE" dirty="0"/>
              <a:t>. </a:t>
            </a:r>
          </a:p>
          <a:p>
            <a:pPr lvl="0"/>
            <a:r>
              <a:rPr lang="nl-BE" altLang="nl-BE" b="1" dirty="0"/>
              <a:t>Terminal operations</a:t>
            </a:r>
            <a:r>
              <a:rPr lang="nl-BE" altLang="nl-BE" dirty="0"/>
              <a:t> mark </a:t>
            </a:r>
            <a:r>
              <a:rPr lang="nl-BE" altLang="nl-BE" dirty="0" err="1"/>
              <a:t>the</a:t>
            </a:r>
            <a:r>
              <a:rPr lang="nl-BE" altLang="nl-BE" dirty="0"/>
              <a:t> end of </a:t>
            </a:r>
            <a:r>
              <a:rPr lang="nl-BE" altLang="nl-BE" dirty="0" err="1"/>
              <a:t>the</a:t>
            </a:r>
            <a:r>
              <a:rPr lang="nl-BE" altLang="nl-BE" dirty="0"/>
              <a:t> stream </a:t>
            </a:r>
            <a:r>
              <a:rPr lang="nl-BE" altLang="nl-BE" dirty="0" err="1"/>
              <a:t>and</a:t>
            </a:r>
            <a:r>
              <a:rPr lang="nl-BE" altLang="nl-BE" dirty="0"/>
              <a:t> return </a:t>
            </a:r>
            <a:r>
              <a:rPr lang="nl-BE" altLang="nl-BE" dirty="0" err="1"/>
              <a:t>the</a:t>
            </a:r>
            <a:r>
              <a:rPr lang="nl-BE" altLang="nl-BE" dirty="0"/>
              <a:t> </a:t>
            </a:r>
            <a:r>
              <a:rPr lang="nl-BE" altLang="nl-BE" dirty="0" err="1"/>
              <a:t>result</a:t>
            </a:r>
            <a:r>
              <a:rPr lang="nl-BE" altLang="nl-BE" dirty="0"/>
              <a:t>. </a:t>
            </a:r>
          </a:p>
        </p:txBody>
      </p:sp>
      <p:sp>
        <p:nvSpPr>
          <p:cNvPr id="4" name="Tijdelijke aanduiding voor dianummer 3">
            <a:extLst>
              <a:ext uri="{FF2B5EF4-FFF2-40B4-BE49-F238E27FC236}">
                <a16:creationId xmlns:a16="http://schemas.microsoft.com/office/drawing/2014/main" id="{4AA2F7F8-CFB3-4CF0-A6E7-9FD532ED97C4}"/>
              </a:ext>
            </a:extLst>
          </p:cNvPr>
          <p:cNvSpPr>
            <a:spLocks noGrp="1"/>
          </p:cNvSpPr>
          <p:nvPr>
            <p:ph type="sldNum" sz="quarter" idx="12"/>
          </p:nvPr>
        </p:nvSpPr>
        <p:spPr/>
        <p:txBody>
          <a:bodyPr/>
          <a:lstStyle/>
          <a:p>
            <a:fld id="{EFF0E678-5659-4256-A5F3-A2CF1765060C}" type="slidenum">
              <a:rPr lang="nl-BE" smtClean="0"/>
              <a:pPr/>
              <a:t>14</a:t>
            </a:fld>
            <a:endParaRPr lang="nl-BE"/>
          </a:p>
        </p:txBody>
      </p:sp>
      <p:pic>
        <p:nvPicPr>
          <p:cNvPr id="9" name="Google Shape;342;p35" descr="Speedment | Build Superfast Java Applications, Superfast">
            <a:extLst>
              <a:ext uri="{FF2B5EF4-FFF2-40B4-BE49-F238E27FC236}">
                <a16:creationId xmlns:a16="http://schemas.microsoft.com/office/drawing/2014/main" id="{14170300-8382-4E45-A347-256F733B3338}"/>
              </a:ext>
            </a:extLst>
          </p:cNvPr>
          <p:cNvPicPr preferRelativeResize="0">
            <a:picLocks/>
          </p:cNvPicPr>
          <p:nvPr/>
        </p:nvPicPr>
        <p:blipFill rotWithShape="1">
          <a:blip r:embed="rId2">
            <a:alphaModFix/>
          </a:blip>
          <a:stretch/>
        </p:blipFill>
        <p:spPr>
          <a:xfrm>
            <a:off x="1247774" y="1102050"/>
            <a:ext cx="9304431" cy="2546025"/>
          </a:xfrm>
          <a:prstGeom prst="rect">
            <a:avLst/>
          </a:prstGeom>
          <a:noFill/>
          <a:ln>
            <a:noFill/>
          </a:ln>
        </p:spPr>
      </p:pic>
    </p:spTree>
    <p:extLst>
      <p:ext uri="{BB962C8B-B14F-4D97-AF65-F5344CB8AC3E}">
        <p14:creationId xmlns:p14="http://schemas.microsoft.com/office/powerpoint/2010/main" val="192383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2893896C-326B-4200-9A40-146289D6D63F}"/>
              </a:ext>
            </a:extLst>
          </p:cNvPr>
          <p:cNvSpPr>
            <a:spLocks noGrp="1"/>
          </p:cNvSpPr>
          <p:nvPr>
            <p:ph idx="1"/>
          </p:nvPr>
        </p:nvSpPr>
        <p:spPr/>
        <p:txBody>
          <a:bodyPr>
            <a:normAutofit/>
          </a:bodyPr>
          <a:lstStyle/>
          <a:p>
            <a:endParaRPr lang="nl-BE" dirty="0"/>
          </a:p>
          <a:p>
            <a:endParaRPr lang="nl-BE" dirty="0"/>
          </a:p>
          <a:p>
            <a:endParaRPr lang="nl-BE" dirty="0"/>
          </a:p>
          <a:p>
            <a:endParaRPr lang="nl-BE" dirty="0"/>
          </a:p>
          <a:p>
            <a:endParaRPr lang="nl-BE" dirty="0"/>
          </a:p>
          <a:p>
            <a:endParaRPr lang="nl-BE" dirty="0"/>
          </a:p>
          <a:p>
            <a:endParaRPr lang="nl-BE" dirty="0"/>
          </a:p>
          <a:p>
            <a:endParaRPr lang="nl-BE" dirty="0"/>
          </a:p>
        </p:txBody>
      </p:sp>
      <p:sp>
        <p:nvSpPr>
          <p:cNvPr id="2" name="Titel 1">
            <a:extLst>
              <a:ext uri="{FF2B5EF4-FFF2-40B4-BE49-F238E27FC236}">
                <a16:creationId xmlns:a16="http://schemas.microsoft.com/office/drawing/2014/main" id="{45999EC2-FF60-4C0F-A07D-DEBA00C93CFC}"/>
              </a:ext>
            </a:extLst>
          </p:cNvPr>
          <p:cNvSpPr>
            <a:spLocks noGrp="1"/>
          </p:cNvSpPr>
          <p:nvPr>
            <p:ph type="title"/>
          </p:nvPr>
        </p:nvSpPr>
        <p:spPr/>
        <p:txBody>
          <a:bodyPr/>
          <a:lstStyle/>
          <a:p>
            <a:r>
              <a:rPr lang="nl-BE" dirty="0"/>
              <a:t>Collection-</a:t>
            </a:r>
            <a:r>
              <a:rPr lang="nl-BE" dirty="0" err="1"/>
              <a:t>methods</a:t>
            </a:r>
            <a:r>
              <a:rPr lang="nl-BE" dirty="0"/>
              <a:t> </a:t>
            </a:r>
            <a:r>
              <a:rPr lang="nl-BE" dirty="0" err="1"/>
              <a:t>vs</a:t>
            </a:r>
            <a:r>
              <a:rPr lang="nl-BE" dirty="0"/>
              <a:t> Stream– </a:t>
            </a:r>
            <a:r>
              <a:rPr lang="nl-BE" dirty="0" err="1"/>
              <a:t>Examples</a:t>
            </a:r>
            <a:endParaRPr lang="nl-BE" dirty="0"/>
          </a:p>
        </p:txBody>
      </p:sp>
      <p:sp>
        <p:nvSpPr>
          <p:cNvPr id="4" name="Tijdelijke aanduiding voor dianummer 3">
            <a:extLst>
              <a:ext uri="{FF2B5EF4-FFF2-40B4-BE49-F238E27FC236}">
                <a16:creationId xmlns:a16="http://schemas.microsoft.com/office/drawing/2014/main" id="{5B2C1192-2C55-43A4-BB00-C158A0D76C36}"/>
              </a:ext>
            </a:extLst>
          </p:cNvPr>
          <p:cNvSpPr>
            <a:spLocks noGrp="1"/>
          </p:cNvSpPr>
          <p:nvPr>
            <p:ph type="sldNum" sz="quarter" idx="12"/>
          </p:nvPr>
        </p:nvSpPr>
        <p:spPr/>
        <p:txBody>
          <a:bodyPr/>
          <a:lstStyle/>
          <a:p>
            <a:fld id="{EFF0E678-5659-4256-A5F3-A2CF1765060C}" type="slidenum">
              <a:rPr lang="nl-BE" smtClean="0"/>
              <a:pPr/>
              <a:t>15</a:t>
            </a:fld>
            <a:endParaRPr lang="nl-BE"/>
          </a:p>
        </p:txBody>
      </p:sp>
      <p:pic>
        <p:nvPicPr>
          <p:cNvPr id="7" name="Afbeelding 6">
            <a:extLst>
              <a:ext uri="{FF2B5EF4-FFF2-40B4-BE49-F238E27FC236}">
                <a16:creationId xmlns:a16="http://schemas.microsoft.com/office/drawing/2014/main" id="{84278CA8-6830-49D9-8F39-BE00FEA5C1B5}"/>
              </a:ext>
            </a:extLst>
          </p:cNvPr>
          <p:cNvPicPr>
            <a:picLocks noChangeAspect="1"/>
          </p:cNvPicPr>
          <p:nvPr/>
        </p:nvPicPr>
        <p:blipFill>
          <a:blip r:embed="rId2"/>
          <a:stretch>
            <a:fillRect/>
          </a:stretch>
        </p:blipFill>
        <p:spPr>
          <a:xfrm>
            <a:off x="586031" y="1129554"/>
            <a:ext cx="4963743" cy="1949177"/>
          </a:xfrm>
          <a:prstGeom prst="rect">
            <a:avLst/>
          </a:prstGeom>
          <a:ln>
            <a:solidFill>
              <a:schemeClr val="tx1"/>
            </a:solidFill>
          </a:ln>
        </p:spPr>
      </p:pic>
      <p:pic>
        <p:nvPicPr>
          <p:cNvPr id="10" name="Afbeelding 9">
            <a:extLst>
              <a:ext uri="{FF2B5EF4-FFF2-40B4-BE49-F238E27FC236}">
                <a16:creationId xmlns:a16="http://schemas.microsoft.com/office/drawing/2014/main" id="{C74A8185-3230-4372-9E6F-8B7403661715}"/>
              </a:ext>
            </a:extLst>
          </p:cNvPr>
          <p:cNvPicPr>
            <a:picLocks noChangeAspect="1"/>
          </p:cNvPicPr>
          <p:nvPr/>
        </p:nvPicPr>
        <p:blipFill>
          <a:blip r:embed="rId3"/>
          <a:stretch>
            <a:fillRect/>
          </a:stretch>
        </p:blipFill>
        <p:spPr>
          <a:xfrm>
            <a:off x="7269140" y="1426950"/>
            <a:ext cx="1708606" cy="1354383"/>
          </a:xfrm>
          <a:prstGeom prst="rect">
            <a:avLst/>
          </a:prstGeom>
          <a:ln>
            <a:solidFill>
              <a:schemeClr val="tx1"/>
            </a:solidFill>
          </a:ln>
        </p:spPr>
      </p:pic>
      <p:pic>
        <p:nvPicPr>
          <p:cNvPr id="13" name="Afbeelding 12">
            <a:extLst>
              <a:ext uri="{FF2B5EF4-FFF2-40B4-BE49-F238E27FC236}">
                <a16:creationId xmlns:a16="http://schemas.microsoft.com/office/drawing/2014/main" id="{21778AA9-FCEA-4D24-9143-3EE302322DAA}"/>
              </a:ext>
            </a:extLst>
          </p:cNvPr>
          <p:cNvPicPr>
            <a:picLocks noChangeAspect="1"/>
          </p:cNvPicPr>
          <p:nvPr/>
        </p:nvPicPr>
        <p:blipFill>
          <a:blip r:embed="rId4"/>
          <a:stretch>
            <a:fillRect/>
          </a:stretch>
        </p:blipFill>
        <p:spPr>
          <a:xfrm>
            <a:off x="586031" y="3429000"/>
            <a:ext cx="6221982" cy="1844964"/>
          </a:xfrm>
          <a:prstGeom prst="rect">
            <a:avLst/>
          </a:prstGeom>
          <a:ln>
            <a:solidFill>
              <a:schemeClr val="tx1"/>
            </a:solidFill>
          </a:ln>
        </p:spPr>
      </p:pic>
    </p:spTree>
    <p:extLst>
      <p:ext uri="{BB962C8B-B14F-4D97-AF65-F5344CB8AC3E}">
        <p14:creationId xmlns:p14="http://schemas.microsoft.com/office/powerpoint/2010/main" val="3285997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CBD51D-59E6-4D71-86CA-36F7FBFBEF6A}"/>
              </a:ext>
            </a:extLst>
          </p:cNvPr>
          <p:cNvSpPr>
            <a:spLocks noGrp="1"/>
          </p:cNvSpPr>
          <p:nvPr>
            <p:ph type="title"/>
          </p:nvPr>
        </p:nvSpPr>
        <p:spPr/>
        <p:txBody>
          <a:bodyPr/>
          <a:lstStyle/>
          <a:p>
            <a:r>
              <a:rPr lang="nl-BE" dirty="0"/>
              <a:t>Stream – Example1</a:t>
            </a:r>
          </a:p>
        </p:txBody>
      </p:sp>
      <p:sp>
        <p:nvSpPr>
          <p:cNvPr id="3" name="Tijdelijke aanduiding voor inhoud 2">
            <a:extLst>
              <a:ext uri="{FF2B5EF4-FFF2-40B4-BE49-F238E27FC236}">
                <a16:creationId xmlns:a16="http://schemas.microsoft.com/office/drawing/2014/main" id="{96955535-50A0-4279-A32D-C8C1F5EDD5E5}"/>
              </a:ext>
            </a:extLst>
          </p:cNvPr>
          <p:cNvSpPr>
            <a:spLocks noGrp="1"/>
          </p:cNvSpPr>
          <p:nvPr>
            <p:ph idx="1"/>
          </p:nvPr>
        </p:nvSpPr>
        <p:spPr>
          <a:xfrm>
            <a:off x="224118" y="1026765"/>
            <a:ext cx="11743764" cy="5306868"/>
          </a:xfrm>
        </p:spPr>
        <p:txBody>
          <a:bodyPr>
            <a:normAutofit/>
          </a:bodyPr>
          <a:lstStyle/>
          <a:p>
            <a:endParaRPr lang="nl-BE" dirty="0"/>
          </a:p>
          <a:p>
            <a:endParaRPr lang="nl-BE" dirty="0"/>
          </a:p>
          <a:p>
            <a:endParaRPr lang="nl-BE" dirty="0"/>
          </a:p>
          <a:p>
            <a:endParaRPr lang="nl-BE" dirty="0"/>
          </a:p>
          <a:p>
            <a:endParaRPr lang="nl-BE" dirty="0"/>
          </a:p>
          <a:p>
            <a:endParaRPr lang="nl-BE" i="1" dirty="0"/>
          </a:p>
          <a:p>
            <a:r>
              <a:rPr lang="nl-BE" i="1" dirty="0"/>
              <a:t>stream()</a:t>
            </a:r>
            <a:r>
              <a:rPr lang="nl-BE" dirty="0"/>
              <a:t> </a:t>
            </a:r>
            <a:r>
              <a:rPr lang="nl-BE" dirty="0" err="1"/>
              <a:t>and</a:t>
            </a:r>
            <a:r>
              <a:rPr lang="nl-BE" dirty="0"/>
              <a:t> </a:t>
            </a:r>
            <a:r>
              <a:rPr lang="nl-BE" i="1" dirty="0" err="1"/>
              <a:t>sorted</a:t>
            </a:r>
            <a:r>
              <a:rPr lang="nl-BE" i="1" dirty="0"/>
              <a:t>()</a:t>
            </a:r>
            <a:r>
              <a:rPr lang="nl-BE" dirty="0"/>
              <a:t> are </a:t>
            </a:r>
            <a:r>
              <a:rPr lang="nl-BE" b="1" dirty="0" err="1"/>
              <a:t>intermediate</a:t>
            </a:r>
            <a:r>
              <a:rPr lang="nl-BE" dirty="0"/>
              <a:t> </a:t>
            </a:r>
            <a:r>
              <a:rPr lang="nl-BE" b="1" dirty="0"/>
              <a:t>pipeline operations </a:t>
            </a:r>
            <a:r>
              <a:rPr lang="nl-BE" dirty="0" err="1"/>
              <a:t>and</a:t>
            </a:r>
            <a:r>
              <a:rPr lang="nl-BE" dirty="0"/>
              <a:t> return a stream</a:t>
            </a:r>
          </a:p>
          <a:p>
            <a:r>
              <a:rPr lang="nl-BE" dirty="0" err="1"/>
              <a:t>forEach</a:t>
            </a:r>
            <a:r>
              <a:rPr lang="nl-BE" dirty="0"/>
              <a:t> is a </a:t>
            </a:r>
            <a:r>
              <a:rPr lang="nl-BE" b="1" dirty="0"/>
              <a:t>terminal </a:t>
            </a:r>
            <a:r>
              <a:rPr lang="nl-BE" b="1" dirty="0" err="1"/>
              <a:t>operation</a:t>
            </a:r>
            <a:r>
              <a:rPr lang="nl-BE" b="1" dirty="0"/>
              <a:t> </a:t>
            </a:r>
          </a:p>
          <a:p>
            <a:r>
              <a:rPr lang="nl-BE" dirty="0"/>
              <a:t>content of </a:t>
            </a:r>
            <a:r>
              <a:rPr lang="nl-BE" dirty="0" err="1"/>
              <a:t>companyList</a:t>
            </a:r>
            <a:r>
              <a:rPr lang="nl-BE" dirty="0"/>
              <a:t> has NOT </a:t>
            </a:r>
            <a:r>
              <a:rPr lang="nl-BE" dirty="0" err="1"/>
              <a:t>changed</a:t>
            </a:r>
            <a:endParaRPr lang="nl-BE" dirty="0"/>
          </a:p>
        </p:txBody>
      </p:sp>
      <p:sp>
        <p:nvSpPr>
          <p:cNvPr id="4" name="Tijdelijke aanduiding voor dianummer 3">
            <a:extLst>
              <a:ext uri="{FF2B5EF4-FFF2-40B4-BE49-F238E27FC236}">
                <a16:creationId xmlns:a16="http://schemas.microsoft.com/office/drawing/2014/main" id="{571C95DC-5422-4A2D-A3A0-136B50F88ACA}"/>
              </a:ext>
            </a:extLst>
          </p:cNvPr>
          <p:cNvSpPr>
            <a:spLocks noGrp="1"/>
          </p:cNvSpPr>
          <p:nvPr>
            <p:ph type="sldNum" sz="quarter" idx="12"/>
          </p:nvPr>
        </p:nvSpPr>
        <p:spPr/>
        <p:txBody>
          <a:bodyPr/>
          <a:lstStyle/>
          <a:p>
            <a:fld id="{EFF0E678-5659-4256-A5F3-A2CF1765060C}" type="slidenum">
              <a:rPr lang="nl-BE" smtClean="0"/>
              <a:pPr/>
              <a:t>16</a:t>
            </a:fld>
            <a:endParaRPr lang="nl-BE"/>
          </a:p>
        </p:txBody>
      </p:sp>
      <p:pic>
        <p:nvPicPr>
          <p:cNvPr id="13" name="Afbeelding 12">
            <a:extLst>
              <a:ext uri="{FF2B5EF4-FFF2-40B4-BE49-F238E27FC236}">
                <a16:creationId xmlns:a16="http://schemas.microsoft.com/office/drawing/2014/main" id="{4354C881-C964-44AB-9FAF-ADB9652554E3}"/>
              </a:ext>
            </a:extLst>
          </p:cNvPr>
          <p:cNvPicPr>
            <a:picLocks noChangeAspect="1"/>
          </p:cNvPicPr>
          <p:nvPr/>
        </p:nvPicPr>
        <p:blipFill>
          <a:blip r:embed="rId2"/>
          <a:stretch>
            <a:fillRect/>
          </a:stretch>
        </p:blipFill>
        <p:spPr>
          <a:xfrm>
            <a:off x="6732907" y="1308099"/>
            <a:ext cx="2483603" cy="1767609"/>
          </a:xfrm>
          <a:prstGeom prst="rect">
            <a:avLst/>
          </a:prstGeom>
          <a:ln>
            <a:solidFill>
              <a:schemeClr val="tx1"/>
            </a:solidFill>
          </a:ln>
        </p:spPr>
      </p:pic>
      <p:pic>
        <p:nvPicPr>
          <p:cNvPr id="24" name="Afbeelding 23">
            <a:extLst>
              <a:ext uri="{FF2B5EF4-FFF2-40B4-BE49-F238E27FC236}">
                <a16:creationId xmlns:a16="http://schemas.microsoft.com/office/drawing/2014/main" id="{0248DFDB-C68D-452F-A744-57D1FE627AB4}"/>
              </a:ext>
            </a:extLst>
          </p:cNvPr>
          <p:cNvPicPr>
            <a:picLocks noChangeAspect="1"/>
          </p:cNvPicPr>
          <p:nvPr/>
        </p:nvPicPr>
        <p:blipFill>
          <a:blip r:embed="rId3"/>
          <a:stretch>
            <a:fillRect/>
          </a:stretch>
        </p:blipFill>
        <p:spPr>
          <a:xfrm>
            <a:off x="386376" y="1026765"/>
            <a:ext cx="5743575" cy="2428875"/>
          </a:xfrm>
          <a:prstGeom prst="rect">
            <a:avLst/>
          </a:prstGeom>
          <a:ln>
            <a:solidFill>
              <a:schemeClr val="tx1"/>
            </a:solidFill>
          </a:ln>
        </p:spPr>
      </p:pic>
      <p:sp>
        <p:nvSpPr>
          <p:cNvPr id="15" name="Rechthoek 14">
            <a:extLst>
              <a:ext uri="{FF2B5EF4-FFF2-40B4-BE49-F238E27FC236}">
                <a16:creationId xmlns:a16="http://schemas.microsoft.com/office/drawing/2014/main" id="{AC997981-EF47-497B-9E26-835424DE994C}"/>
              </a:ext>
            </a:extLst>
          </p:cNvPr>
          <p:cNvSpPr/>
          <p:nvPr/>
        </p:nvSpPr>
        <p:spPr>
          <a:xfrm>
            <a:off x="6659418" y="1191491"/>
            <a:ext cx="1034473" cy="886691"/>
          </a:xfrm>
          <a:prstGeom prst="rect">
            <a:avLst/>
          </a:prstGeom>
          <a:noFill/>
          <a:ln w="28575">
            <a:solidFill>
              <a:srgbClr val="D02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hthoek 15">
            <a:extLst>
              <a:ext uri="{FF2B5EF4-FFF2-40B4-BE49-F238E27FC236}">
                <a16:creationId xmlns:a16="http://schemas.microsoft.com/office/drawing/2014/main" id="{7BC3B941-512A-4B93-9DF3-44C3CA135C6B}"/>
              </a:ext>
            </a:extLst>
          </p:cNvPr>
          <p:cNvSpPr/>
          <p:nvPr/>
        </p:nvSpPr>
        <p:spPr>
          <a:xfrm>
            <a:off x="6659418" y="2133599"/>
            <a:ext cx="2692770" cy="886691"/>
          </a:xfrm>
          <a:prstGeom prst="rect">
            <a:avLst/>
          </a:prstGeom>
          <a:noFill/>
          <a:ln w="28575">
            <a:solidFill>
              <a:srgbClr val="D02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7" name="Rechte verbindingslijn met pijl 16">
            <a:extLst>
              <a:ext uri="{FF2B5EF4-FFF2-40B4-BE49-F238E27FC236}">
                <a16:creationId xmlns:a16="http://schemas.microsoft.com/office/drawing/2014/main" id="{A34F2342-6B30-449C-8405-38A99093719E}"/>
              </a:ext>
            </a:extLst>
          </p:cNvPr>
          <p:cNvCxnSpPr>
            <a:cxnSpLocks/>
          </p:cNvCxnSpPr>
          <p:nvPr/>
        </p:nvCxnSpPr>
        <p:spPr>
          <a:xfrm>
            <a:off x="1723292" y="3429000"/>
            <a:ext cx="715108" cy="1693985"/>
          </a:xfrm>
          <a:prstGeom prst="straightConnector1">
            <a:avLst/>
          </a:prstGeom>
          <a:ln w="28575">
            <a:solidFill>
              <a:srgbClr val="D0202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Rechte verbindingslijn met pijl 19">
            <a:extLst>
              <a:ext uri="{FF2B5EF4-FFF2-40B4-BE49-F238E27FC236}">
                <a16:creationId xmlns:a16="http://schemas.microsoft.com/office/drawing/2014/main" id="{44C60AB8-B828-4B9B-B46E-DF0E27FBE02D}"/>
              </a:ext>
            </a:extLst>
          </p:cNvPr>
          <p:cNvCxnSpPr>
            <a:cxnSpLocks/>
          </p:cNvCxnSpPr>
          <p:nvPr/>
        </p:nvCxnSpPr>
        <p:spPr>
          <a:xfrm flipH="1">
            <a:off x="6002215" y="3020290"/>
            <a:ext cx="730692" cy="2102695"/>
          </a:xfrm>
          <a:prstGeom prst="straightConnector1">
            <a:avLst/>
          </a:prstGeom>
          <a:ln w="28575">
            <a:solidFill>
              <a:srgbClr val="D0202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837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CBD51D-59E6-4D71-86CA-36F7FBFBEF6A}"/>
              </a:ext>
            </a:extLst>
          </p:cNvPr>
          <p:cNvSpPr>
            <a:spLocks noGrp="1"/>
          </p:cNvSpPr>
          <p:nvPr>
            <p:ph type="title"/>
          </p:nvPr>
        </p:nvSpPr>
        <p:spPr/>
        <p:txBody>
          <a:bodyPr/>
          <a:lstStyle/>
          <a:p>
            <a:r>
              <a:rPr lang="nl-BE" dirty="0"/>
              <a:t>Stream – Example2</a:t>
            </a:r>
          </a:p>
        </p:txBody>
      </p:sp>
      <p:sp>
        <p:nvSpPr>
          <p:cNvPr id="3" name="Tijdelijke aanduiding voor inhoud 2">
            <a:extLst>
              <a:ext uri="{FF2B5EF4-FFF2-40B4-BE49-F238E27FC236}">
                <a16:creationId xmlns:a16="http://schemas.microsoft.com/office/drawing/2014/main" id="{96955535-50A0-4279-A32D-C8C1F5EDD5E5}"/>
              </a:ext>
            </a:extLst>
          </p:cNvPr>
          <p:cNvSpPr>
            <a:spLocks noGrp="1"/>
          </p:cNvSpPr>
          <p:nvPr>
            <p:ph idx="1"/>
          </p:nvPr>
        </p:nvSpPr>
        <p:spPr>
          <a:xfrm>
            <a:off x="224118" y="1026765"/>
            <a:ext cx="11743764" cy="5306868"/>
          </a:xfrm>
        </p:spPr>
        <p:txBody>
          <a:bodyPr>
            <a:normAutofit/>
          </a:bodyPr>
          <a:lstStyle/>
          <a:p>
            <a:endParaRPr lang="nl-BE" dirty="0"/>
          </a:p>
          <a:p>
            <a:endParaRPr lang="nl-BE" dirty="0"/>
          </a:p>
          <a:p>
            <a:endParaRPr lang="nl-BE" dirty="0"/>
          </a:p>
          <a:p>
            <a:endParaRPr lang="nl-BE" dirty="0"/>
          </a:p>
          <a:p>
            <a:endParaRPr lang="nl-BE" dirty="0"/>
          </a:p>
          <a:p>
            <a:endParaRPr lang="nl-BE" i="1" dirty="0"/>
          </a:p>
          <a:p>
            <a:r>
              <a:rPr lang="nl-BE" sz="2000" i="1" dirty="0" err="1"/>
              <a:t>Stream.of</a:t>
            </a:r>
            <a:r>
              <a:rPr lang="nl-BE" sz="2000" i="1" dirty="0"/>
              <a:t>() </a:t>
            </a:r>
            <a:r>
              <a:rPr lang="nl-BE" sz="2000" dirty="0"/>
              <a:t>: </a:t>
            </a:r>
            <a:r>
              <a:rPr lang="nl-BE" sz="2000" dirty="0" err="1"/>
              <a:t>to</a:t>
            </a:r>
            <a:r>
              <a:rPr lang="nl-BE" sz="2000" dirty="0"/>
              <a:t> </a:t>
            </a:r>
            <a:r>
              <a:rPr lang="nl-BE" sz="2000" dirty="0" err="1"/>
              <a:t>create</a:t>
            </a:r>
            <a:r>
              <a:rPr lang="nl-BE" sz="2000" dirty="0"/>
              <a:t> a stream</a:t>
            </a:r>
            <a:endParaRPr lang="nl-BE" sz="2000" i="1" dirty="0"/>
          </a:p>
          <a:p>
            <a:r>
              <a:rPr lang="nl-BE" sz="2000" i="1" dirty="0" err="1"/>
              <a:t>toList</a:t>
            </a:r>
            <a:r>
              <a:rPr lang="nl-BE" sz="2000" i="1" dirty="0"/>
              <a:t>(): </a:t>
            </a:r>
            <a:r>
              <a:rPr lang="nl-BE" sz="2000" dirty="0" err="1"/>
              <a:t>to</a:t>
            </a:r>
            <a:r>
              <a:rPr lang="nl-BE" sz="2000" dirty="0"/>
              <a:t> </a:t>
            </a:r>
            <a:r>
              <a:rPr lang="nl-BE" sz="2000" dirty="0" err="1"/>
              <a:t>create</a:t>
            </a:r>
            <a:r>
              <a:rPr lang="nl-BE" sz="2000" dirty="0"/>
              <a:t> a </a:t>
            </a:r>
            <a:r>
              <a:rPr lang="nl-BE" sz="2000" b="1" dirty="0"/>
              <a:t>new</a:t>
            </a:r>
            <a:r>
              <a:rPr lang="nl-BE" sz="2000" dirty="0"/>
              <a:t> List</a:t>
            </a:r>
            <a:endParaRPr lang="nl-BE" sz="2000" b="1" dirty="0"/>
          </a:p>
          <a:p>
            <a:r>
              <a:rPr lang="nl-BE" sz="2000" i="1" dirty="0" err="1"/>
              <a:t>sorted</a:t>
            </a:r>
            <a:r>
              <a:rPr lang="nl-BE" sz="2000" i="1" dirty="0"/>
              <a:t>(): </a:t>
            </a:r>
            <a:r>
              <a:rPr lang="nl-BE" sz="2000" dirty="0" err="1"/>
              <a:t>to</a:t>
            </a:r>
            <a:r>
              <a:rPr lang="nl-BE" sz="2000" dirty="0"/>
              <a:t> </a:t>
            </a:r>
            <a:r>
              <a:rPr lang="nl-BE" sz="2000" dirty="0" err="1"/>
              <a:t>sort</a:t>
            </a:r>
            <a:r>
              <a:rPr lang="nl-BE" sz="2000" dirty="0"/>
              <a:t> </a:t>
            </a:r>
            <a:r>
              <a:rPr lang="nl-BE" sz="2000" dirty="0" err="1"/>
              <a:t>the</a:t>
            </a:r>
            <a:r>
              <a:rPr lang="nl-BE" sz="2000" dirty="0"/>
              <a:t> stream </a:t>
            </a:r>
            <a:r>
              <a:rPr lang="nl-BE" sz="2000" dirty="0" err="1"/>
              <a:t>according</a:t>
            </a:r>
            <a:r>
              <a:rPr lang="nl-BE" sz="2000" dirty="0"/>
              <a:t> </a:t>
            </a:r>
            <a:r>
              <a:rPr lang="nl-BE" sz="2000" dirty="0" err="1"/>
              <a:t>to</a:t>
            </a:r>
            <a:r>
              <a:rPr lang="nl-BE" sz="2000" dirty="0"/>
              <a:t> </a:t>
            </a:r>
            <a:r>
              <a:rPr lang="nl-BE" sz="2000" dirty="0" err="1"/>
              <a:t>the</a:t>
            </a:r>
            <a:r>
              <a:rPr lang="nl-BE" sz="2000" dirty="0"/>
              <a:t> </a:t>
            </a:r>
            <a:r>
              <a:rPr lang="nl-BE" sz="2000" dirty="0" err="1"/>
              <a:t>natural</a:t>
            </a:r>
            <a:r>
              <a:rPr lang="nl-BE" sz="2000" dirty="0"/>
              <a:t> order. </a:t>
            </a:r>
          </a:p>
          <a:p>
            <a:r>
              <a:rPr kumimoji="0" lang="nl-BE" altLang="nl-BE" sz="2000" b="0" i="1" u="none" strike="noStrike" cap="none" normalizeH="0" baseline="0" dirty="0" err="1">
                <a:ln>
                  <a:noFill/>
                </a:ln>
                <a:solidFill>
                  <a:srgbClr val="353833"/>
                </a:solidFill>
                <a:effectLst/>
                <a:latin typeface="DejaVu Sans Mono"/>
              </a:rPr>
              <a:t>sorted</a:t>
            </a:r>
            <a:r>
              <a:rPr kumimoji="0" lang="nl-BE" altLang="nl-BE" sz="2000" b="0" i="1" u="none" strike="noStrike" cap="none" normalizeH="0" baseline="0" dirty="0">
                <a:ln>
                  <a:noFill/>
                </a:ln>
                <a:solidFill>
                  <a:srgbClr val="353833"/>
                </a:solidFill>
                <a:effectLst/>
                <a:latin typeface="DejaVu Sans Mono"/>
              </a:rPr>
              <a:t>(</a:t>
            </a:r>
            <a:r>
              <a:rPr kumimoji="0" lang="nl-BE" altLang="nl-BE" sz="2000" b="0" i="1" u="none" strike="noStrike" cap="none" normalizeH="0" baseline="0" dirty="0">
                <a:ln>
                  <a:noFill/>
                </a:ln>
                <a:solidFill>
                  <a:srgbClr val="4A6782"/>
                </a:solidFill>
                <a:effectLst/>
                <a:latin typeface="DejaVu Sans Mono"/>
                <a:hlinkClick r:id="rId2" tooltip="interface in java.util"/>
              </a:rPr>
              <a:t>Comparator</a:t>
            </a:r>
            <a:r>
              <a:rPr kumimoji="0" lang="nl-BE" altLang="nl-BE" sz="2000" b="0" i="1" u="none" strike="noStrike" cap="none" normalizeH="0" baseline="0" dirty="0">
                <a:ln>
                  <a:noFill/>
                </a:ln>
                <a:solidFill>
                  <a:srgbClr val="353833"/>
                </a:solidFill>
                <a:effectLst/>
                <a:latin typeface="DejaVu Sans Mono"/>
              </a:rPr>
              <a:t>&lt;? super </a:t>
            </a:r>
            <a:r>
              <a:rPr kumimoji="0" lang="nl-BE" altLang="nl-BE" sz="2000" b="0" i="1" u="none" strike="noStrike" cap="none" normalizeH="0" baseline="0" dirty="0">
                <a:ln>
                  <a:noFill/>
                </a:ln>
                <a:solidFill>
                  <a:srgbClr val="4A6782"/>
                </a:solidFill>
                <a:effectLst/>
                <a:latin typeface="DejaVu Sans Mono"/>
                <a:hlinkClick r:id="rId3" tooltip="type parameter in Stream"/>
              </a:rPr>
              <a:t>T</a:t>
            </a:r>
            <a:r>
              <a:rPr kumimoji="0" lang="nl-BE" altLang="nl-BE" sz="2000" b="0" i="1" u="none" strike="noStrike" cap="none" normalizeH="0" baseline="0" dirty="0">
                <a:ln>
                  <a:noFill/>
                </a:ln>
                <a:solidFill>
                  <a:srgbClr val="353833"/>
                </a:solidFill>
                <a:effectLst/>
                <a:latin typeface="DejaVu Sans Mono"/>
              </a:rPr>
              <a:t>&gt; comparator): </a:t>
            </a:r>
            <a:r>
              <a:rPr lang="nl-BE" sz="2000" dirty="0" err="1"/>
              <a:t>to</a:t>
            </a:r>
            <a:r>
              <a:rPr lang="nl-BE" sz="2000" dirty="0"/>
              <a:t> </a:t>
            </a:r>
            <a:r>
              <a:rPr lang="nl-BE" sz="2000" dirty="0" err="1"/>
              <a:t>use</a:t>
            </a:r>
            <a:r>
              <a:rPr lang="nl-BE" sz="2000" dirty="0"/>
              <a:t> a different order </a:t>
            </a:r>
            <a:r>
              <a:rPr lang="nl-BE" sz="2000" dirty="0" err="1"/>
              <a:t>and</a:t>
            </a:r>
            <a:r>
              <a:rPr lang="nl-BE" sz="2000" dirty="0"/>
              <a:t>/or </a:t>
            </a:r>
            <a:r>
              <a:rPr lang="nl-BE" sz="2000" dirty="0" err="1"/>
              <a:t>define</a:t>
            </a:r>
            <a:r>
              <a:rPr lang="nl-BE" sz="2000" dirty="0"/>
              <a:t> a different element </a:t>
            </a:r>
            <a:r>
              <a:rPr lang="nl-BE" sz="2000" dirty="0" err="1"/>
              <a:t>to</a:t>
            </a:r>
            <a:r>
              <a:rPr lang="nl-BE" sz="2000" dirty="0"/>
              <a:t> </a:t>
            </a:r>
            <a:r>
              <a:rPr lang="nl-BE" sz="2000" dirty="0" err="1"/>
              <a:t>sort</a:t>
            </a:r>
            <a:r>
              <a:rPr lang="nl-BE" sz="2000" dirty="0"/>
              <a:t> on</a:t>
            </a:r>
            <a:endParaRPr lang="nl-BE" dirty="0"/>
          </a:p>
        </p:txBody>
      </p:sp>
      <p:sp>
        <p:nvSpPr>
          <p:cNvPr id="4" name="Tijdelijke aanduiding voor dianummer 3">
            <a:extLst>
              <a:ext uri="{FF2B5EF4-FFF2-40B4-BE49-F238E27FC236}">
                <a16:creationId xmlns:a16="http://schemas.microsoft.com/office/drawing/2014/main" id="{571C95DC-5422-4A2D-A3A0-136B50F88ACA}"/>
              </a:ext>
            </a:extLst>
          </p:cNvPr>
          <p:cNvSpPr>
            <a:spLocks noGrp="1"/>
          </p:cNvSpPr>
          <p:nvPr>
            <p:ph type="sldNum" sz="quarter" idx="12"/>
          </p:nvPr>
        </p:nvSpPr>
        <p:spPr/>
        <p:txBody>
          <a:bodyPr/>
          <a:lstStyle/>
          <a:p>
            <a:fld id="{EFF0E678-5659-4256-A5F3-A2CF1765060C}" type="slidenum">
              <a:rPr lang="nl-BE" smtClean="0"/>
              <a:pPr/>
              <a:t>17</a:t>
            </a:fld>
            <a:endParaRPr lang="nl-BE"/>
          </a:p>
        </p:txBody>
      </p:sp>
      <p:pic>
        <p:nvPicPr>
          <p:cNvPr id="12" name="Afbeelding 11">
            <a:extLst>
              <a:ext uri="{FF2B5EF4-FFF2-40B4-BE49-F238E27FC236}">
                <a16:creationId xmlns:a16="http://schemas.microsoft.com/office/drawing/2014/main" id="{CA5BE183-3CB3-4F50-BF13-549F0EFCE541}"/>
              </a:ext>
            </a:extLst>
          </p:cNvPr>
          <p:cNvPicPr>
            <a:picLocks noChangeAspect="1"/>
          </p:cNvPicPr>
          <p:nvPr/>
        </p:nvPicPr>
        <p:blipFill>
          <a:blip r:embed="rId4"/>
          <a:stretch>
            <a:fillRect/>
          </a:stretch>
        </p:blipFill>
        <p:spPr>
          <a:xfrm>
            <a:off x="224118" y="1026766"/>
            <a:ext cx="4418220" cy="2334896"/>
          </a:xfrm>
          <a:prstGeom prst="rect">
            <a:avLst/>
          </a:prstGeom>
          <a:ln>
            <a:solidFill>
              <a:schemeClr val="tx1"/>
            </a:solidFill>
          </a:ln>
        </p:spPr>
      </p:pic>
      <p:pic>
        <p:nvPicPr>
          <p:cNvPr id="24" name="Afbeelding 23">
            <a:extLst>
              <a:ext uri="{FF2B5EF4-FFF2-40B4-BE49-F238E27FC236}">
                <a16:creationId xmlns:a16="http://schemas.microsoft.com/office/drawing/2014/main" id="{038D9EF1-F846-469F-A3A9-94968A7A6045}"/>
              </a:ext>
            </a:extLst>
          </p:cNvPr>
          <p:cNvPicPr>
            <a:picLocks noChangeAspect="1"/>
          </p:cNvPicPr>
          <p:nvPr/>
        </p:nvPicPr>
        <p:blipFill>
          <a:blip r:embed="rId5"/>
          <a:stretch>
            <a:fillRect/>
          </a:stretch>
        </p:blipFill>
        <p:spPr>
          <a:xfrm>
            <a:off x="7403469" y="3429000"/>
            <a:ext cx="2572869" cy="922069"/>
          </a:xfrm>
          <a:prstGeom prst="rect">
            <a:avLst/>
          </a:prstGeom>
          <a:ln>
            <a:solidFill>
              <a:schemeClr val="tx1"/>
            </a:solidFill>
          </a:ln>
        </p:spPr>
      </p:pic>
      <p:pic>
        <p:nvPicPr>
          <p:cNvPr id="26" name="Afbeelding 25">
            <a:extLst>
              <a:ext uri="{FF2B5EF4-FFF2-40B4-BE49-F238E27FC236}">
                <a16:creationId xmlns:a16="http://schemas.microsoft.com/office/drawing/2014/main" id="{9C22E907-E902-4477-A446-BD5DFDA12C09}"/>
              </a:ext>
            </a:extLst>
          </p:cNvPr>
          <p:cNvPicPr>
            <a:picLocks noChangeAspect="1"/>
          </p:cNvPicPr>
          <p:nvPr/>
        </p:nvPicPr>
        <p:blipFill>
          <a:blip r:embed="rId6"/>
          <a:stretch>
            <a:fillRect/>
          </a:stretch>
        </p:blipFill>
        <p:spPr>
          <a:xfrm>
            <a:off x="3538744" y="1218337"/>
            <a:ext cx="8021839" cy="2001625"/>
          </a:xfrm>
          <a:prstGeom prst="rect">
            <a:avLst/>
          </a:prstGeom>
          <a:ln>
            <a:solidFill>
              <a:schemeClr val="tx1"/>
            </a:solidFill>
          </a:ln>
        </p:spPr>
      </p:pic>
    </p:spTree>
    <p:extLst>
      <p:ext uri="{BB962C8B-B14F-4D97-AF65-F5344CB8AC3E}">
        <p14:creationId xmlns:p14="http://schemas.microsoft.com/office/powerpoint/2010/main" val="384904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B3EA6-8CE9-49E6-A8E5-D1F9BF46B0BC}"/>
              </a:ext>
            </a:extLst>
          </p:cNvPr>
          <p:cNvSpPr>
            <a:spLocks noGrp="1"/>
          </p:cNvSpPr>
          <p:nvPr>
            <p:ph type="title"/>
          </p:nvPr>
        </p:nvSpPr>
        <p:spPr/>
        <p:txBody>
          <a:bodyPr/>
          <a:lstStyle/>
          <a:p>
            <a:r>
              <a:rPr lang="nl-BE" dirty="0" err="1"/>
              <a:t>Other</a:t>
            </a:r>
            <a:r>
              <a:rPr lang="nl-BE" dirty="0"/>
              <a:t> </a:t>
            </a:r>
            <a:r>
              <a:rPr lang="nl-BE" dirty="0" err="1"/>
              <a:t>interesting</a:t>
            </a:r>
            <a:r>
              <a:rPr lang="nl-BE" dirty="0"/>
              <a:t> stream-</a:t>
            </a:r>
            <a:r>
              <a:rPr lang="nl-BE" dirty="0" err="1"/>
              <a:t>methods</a:t>
            </a:r>
            <a:endParaRPr lang="nl-BE" dirty="0"/>
          </a:p>
        </p:txBody>
      </p:sp>
      <p:sp>
        <p:nvSpPr>
          <p:cNvPr id="3" name="Tijdelijke aanduiding voor inhoud 2">
            <a:extLst>
              <a:ext uri="{FF2B5EF4-FFF2-40B4-BE49-F238E27FC236}">
                <a16:creationId xmlns:a16="http://schemas.microsoft.com/office/drawing/2014/main" id="{7F0B6C91-D3CA-475A-BC71-422F95F6EB7E}"/>
              </a:ext>
            </a:extLst>
          </p:cNvPr>
          <p:cNvSpPr>
            <a:spLocks noGrp="1"/>
          </p:cNvSpPr>
          <p:nvPr>
            <p:ph idx="1"/>
          </p:nvPr>
        </p:nvSpPr>
        <p:spPr/>
        <p:txBody>
          <a:bodyPr>
            <a:normAutofit/>
          </a:bodyPr>
          <a:lstStyle/>
          <a:p>
            <a:pPr marL="452628" indent="-342900">
              <a:spcBef>
                <a:spcPts val="0"/>
              </a:spcBef>
              <a:buSzPts val="1836"/>
            </a:pPr>
            <a:r>
              <a:rPr lang="en-US" dirty="0"/>
              <a:t>Intermediate operations </a:t>
            </a:r>
            <a:br>
              <a:rPr lang="en-US" dirty="0"/>
            </a:br>
            <a:r>
              <a:rPr lang="en-US" sz="1800" dirty="0"/>
              <a:t>(</a:t>
            </a:r>
            <a:r>
              <a:rPr lang="en-US" sz="1800" dirty="0">
                <a:hlinkClick r:id="rId2"/>
              </a:rPr>
              <a:t>https://www.javacodegeeks.com/2020/04/java-8-stream-intermediate-operations-methods-examples.html</a:t>
            </a:r>
            <a:r>
              <a:rPr lang="en-US" sz="1800" dirty="0"/>
              <a:t>)</a:t>
            </a:r>
            <a:r>
              <a:rPr lang="en-US" dirty="0"/>
              <a:t> </a:t>
            </a:r>
          </a:p>
          <a:p>
            <a:pPr marL="566928" lvl="1" indent="0">
              <a:spcBef>
                <a:spcPts val="0"/>
              </a:spcBef>
              <a:buSzPts val="1836"/>
              <a:buNone/>
            </a:pPr>
            <a:r>
              <a:rPr lang="en-US" dirty="0">
                <a:latin typeface="Courier New" panose="02070309020205020404" pitchFamily="49" charset="0"/>
                <a:cs typeface="Courier New" panose="02070309020205020404" pitchFamily="49" charset="0"/>
              </a:rPr>
              <a:t>.filter(Predicate)</a:t>
            </a:r>
          </a:p>
          <a:p>
            <a:pPr marL="566928" lvl="1" indent="0">
              <a:spcBef>
                <a:spcPts val="400"/>
              </a:spcBef>
              <a:buSzPts val="1836"/>
              <a:buNone/>
            </a:pPr>
            <a:r>
              <a:rPr lang="en-US" dirty="0">
                <a:latin typeface="Courier New" panose="02070309020205020404" pitchFamily="49" charset="0"/>
                <a:cs typeface="Courier New" panose="02070309020205020404" pitchFamily="49" charset="0"/>
              </a:rPr>
              <a:t>.map(Function)</a:t>
            </a:r>
          </a:p>
          <a:p>
            <a:pPr marL="566928" lvl="1" indent="0">
              <a:spcBef>
                <a:spcPts val="400"/>
              </a:spcBef>
              <a:buSzPts val="1836"/>
              <a:buNone/>
            </a:pPr>
            <a:r>
              <a:rPr lang="en-US" dirty="0">
                <a:latin typeface="Courier New" panose="02070309020205020404" pitchFamily="49" charset="0"/>
                <a:cs typeface="Courier New" panose="02070309020205020404" pitchFamily="49" charset="0"/>
              </a:rPr>
              <a:t>.peek(Consumer)</a:t>
            </a:r>
          </a:p>
          <a:p>
            <a:pPr marL="566928" lvl="1" indent="0">
              <a:spcBef>
                <a:spcPts val="400"/>
              </a:spcBef>
              <a:buSzPts val="1836"/>
              <a:buNone/>
            </a:pPr>
            <a:r>
              <a:rPr lang="en-US" dirty="0">
                <a:latin typeface="Courier New" panose="02070309020205020404" pitchFamily="49" charset="0"/>
                <a:cs typeface="Courier New" panose="02070309020205020404" pitchFamily="49" charset="0"/>
              </a:rPr>
              <a:t>.skip(Long)</a:t>
            </a:r>
          </a:p>
          <a:p>
            <a:pPr marL="566928" lvl="1" indent="0">
              <a:spcBef>
                <a:spcPts val="400"/>
              </a:spcBef>
              <a:buSzPts val="1836"/>
              <a:buNone/>
            </a:pPr>
            <a:r>
              <a:rPr lang="en-US" dirty="0">
                <a:latin typeface="Courier New" panose="02070309020205020404" pitchFamily="49" charset="0"/>
                <a:cs typeface="Courier New" panose="02070309020205020404" pitchFamily="49" charset="0"/>
              </a:rPr>
              <a:t>.sorted(Comparator)</a:t>
            </a:r>
          </a:p>
          <a:p>
            <a:pPr marL="452628" indent="-342900">
              <a:spcBef>
                <a:spcPts val="400"/>
              </a:spcBef>
              <a:buSzPts val="1836"/>
            </a:pPr>
            <a:r>
              <a:rPr lang="en-US" dirty="0"/>
              <a:t>Terminal operations:</a:t>
            </a:r>
          </a:p>
          <a:p>
            <a:pPr marL="566928" lvl="1" indent="0">
              <a:spcBef>
                <a:spcPts val="0"/>
              </a:spcBef>
              <a:buSzPts val="1836"/>
              <a:buNone/>
            </a:pPr>
            <a:r>
              <a:rPr lang="en-US" dirty="0">
                <a:latin typeface="Courier New" panose="02070309020205020404" pitchFamily="49" charset="0"/>
                <a:cs typeface="Courier New" panose="02070309020205020404" pitchFamily="49" charset="0"/>
              </a:rPr>
              <a:t>.collect(</a:t>
            </a:r>
            <a:r>
              <a:rPr lang="en-US" dirty="0" err="1">
                <a:latin typeface="Courier New" panose="02070309020205020404" pitchFamily="49" charset="0"/>
                <a:cs typeface="Courier New" panose="02070309020205020404" pitchFamily="49" charset="0"/>
              </a:rPr>
              <a:t>Collectors.toList</a:t>
            </a:r>
            <a:r>
              <a:rPr lang="en-US" dirty="0">
                <a:latin typeface="Courier New" panose="02070309020205020404" pitchFamily="49" charset="0"/>
                <a:cs typeface="Courier New" panose="02070309020205020404" pitchFamily="49" charset="0"/>
              </a:rPr>
              <a:t>());</a:t>
            </a:r>
          </a:p>
          <a:p>
            <a:pPr marL="566928" lvl="1" indent="0">
              <a:spcBef>
                <a:spcPts val="400"/>
              </a:spcBef>
              <a:buSzPts val="1836"/>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findFirst</a:t>
            </a:r>
            <a:r>
              <a:rPr lang="en-US" dirty="0">
                <a:latin typeface="Courier New" panose="02070309020205020404" pitchFamily="49" charset="0"/>
                <a:cs typeface="Courier New" panose="02070309020205020404" pitchFamily="49" charset="0"/>
              </a:rPr>
              <a:t>();</a:t>
            </a:r>
          </a:p>
          <a:p>
            <a:pPr marL="566928" lvl="1" indent="0">
              <a:spcBef>
                <a:spcPts val="400"/>
              </a:spcBef>
              <a:buSzPts val="1836"/>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anyMatch</a:t>
            </a:r>
            <a:r>
              <a:rPr lang="en-US" dirty="0">
                <a:latin typeface="Courier New" panose="02070309020205020404" pitchFamily="49" charset="0"/>
                <a:cs typeface="Courier New" panose="02070309020205020404" pitchFamily="49" charset="0"/>
              </a:rPr>
              <a:t>(Predicate);</a:t>
            </a:r>
          </a:p>
          <a:p>
            <a:pPr marL="566928" lvl="1" indent="0">
              <a:spcBef>
                <a:spcPts val="400"/>
              </a:spcBef>
              <a:buSzPts val="1836"/>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noneMatch</a:t>
            </a:r>
            <a:r>
              <a:rPr lang="en-US" dirty="0">
                <a:latin typeface="Courier New" panose="02070309020205020404" pitchFamily="49" charset="0"/>
                <a:cs typeface="Courier New" panose="02070309020205020404" pitchFamily="49" charset="0"/>
              </a:rPr>
              <a:t>(Predicate);</a:t>
            </a:r>
          </a:p>
          <a:p>
            <a:pPr marL="566928" lvl="1" indent="0">
              <a:spcBef>
                <a:spcPts val="400"/>
              </a:spcBef>
              <a:buSzPts val="1836"/>
              <a:buNone/>
            </a:pPr>
            <a:r>
              <a:rPr lang="en-US" dirty="0">
                <a:latin typeface="Courier New" panose="02070309020205020404" pitchFamily="49" charset="0"/>
                <a:cs typeface="Courier New" panose="02070309020205020404" pitchFamily="49" charset="0"/>
              </a:rPr>
              <a:t>.count();</a:t>
            </a:r>
          </a:p>
          <a:p>
            <a:pPr marL="109728" lvl="0" indent="0" algn="l" rtl="0">
              <a:spcBef>
                <a:spcPts val="400"/>
              </a:spcBef>
              <a:spcAft>
                <a:spcPts val="0"/>
              </a:spcAft>
              <a:buSzPts val="1836"/>
              <a:buNone/>
            </a:pPr>
            <a:endParaRPr lang="en-US" dirty="0"/>
          </a:p>
          <a:p>
            <a:endParaRPr lang="nl-BE" dirty="0"/>
          </a:p>
        </p:txBody>
      </p:sp>
      <p:sp>
        <p:nvSpPr>
          <p:cNvPr id="4" name="Tijdelijke aanduiding voor dianummer 3">
            <a:extLst>
              <a:ext uri="{FF2B5EF4-FFF2-40B4-BE49-F238E27FC236}">
                <a16:creationId xmlns:a16="http://schemas.microsoft.com/office/drawing/2014/main" id="{997B2E7B-5250-4494-A74E-9C2C98940EEC}"/>
              </a:ext>
            </a:extLst>
          </p:cNvPr>
          <p:cNvSpPr>
            <a:spLocks noGrp="1"/>
          </p:cNvSpPr>
          <p:nvPr>
            <p:ph type="sldNum" sz="quarter" idx="12"/>
          </p:nvPr>
        </p:nvSpPr>
        <p:spPr/>
        <p:txBody>
          <a:bodyPr/>
          <a:lstStyle/>
          <a:p>
            <a:fld id="{EFF0E678-5659-4256-A5F3-A2CF1765060C}" type="slidenum">
              <a:rPr lang="nl-BE" smtClean="0"/>
              <a:pPr/>
              <a:t>18</a:t>
            </a:fld>
            <a:endParaRPr lang="nl-BE"/>
          </a:p>
        </p:txBody>
      </p:sp>
    </p:spTree>
    <p:extLst>
      <p:ext uri="{BB962C8B-B14F-4D97-AF65-F5344CB8AC3E}">
        <p14:creationId xmlns:p14="http://schemas.microsoft.com/office/powerpoint/2010/main" val="3455703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36BB42-C35F-4918-B9D2-F436B42B7C4B}"/>
              </a:ext>
            </a:extLst>
          </p:cNvPr>
          <p:cNvSpPr>
            <a:spLocks noGrp="1"/>
          </p:cNvSpPr>
          <p:nvPr>
            <p:ph type="title"/>
          </p:nvPr>
        </p:nvSpPr>
        <p:spPr/>
        <p:txBody>
          <a:bodyPr/>
          <a:lstStyle/>
          <a:p>
            <a:r>
              <a:rPr lang="nl-BE" dirty="0" err="1"/>
              <a:t>Conclusion</a:t>
            </a:r>
            <a:endParaRPr lang="nl-BE" dirty="0"/>
          </a:p>
        </p:txBody>
      </p:sp>
      <p:sp>
        <p:nvSpPr>
          <p:cNvPr id="3" name="Tijdelijke aanduiding voor inhoud 2">
            <a:extLst>
              <a:ext uri="{FF2B5EF4-FFF2-40B4-BE49-F238E27FC236}">
                <a16:creationId xmlns:a16="http://schemas.microsoft.com/office/drawing/2014/main" id="{9FA62400-EB10-4274-882F-F84B8F51221B}"/>
              </a:ext>
            </a:extLst>
          </p:cNvPr>
          <p:cNvSpPr>
            <a:spLocks noGrp="1"/>
          </p:cNvSpPr>
          <p:nvPr>
            <p:ph idx="1"/>
          </p:nvPr>
        </p:nvSpPr>
        <p:spPr/>
        <p:txBody>
          <a:bodyPr/>
          <a:lstStyle/>
          <a:p>
            <a:r>
              <a:rPr lang="nl-BE" dirty="0" err="1"/>
              <a:t>Lambda</a:t>
            </a:r>
            <a:r>
              <a:rPr lang="nl-BE" dirty="0"/>
              <a:t> </a:t>
            </a:r>
            <a:r>
              <a:rPr lang="nl-BE" dirty="0" err="1"/>
              <a:t>expressions</a:t>
            </a:r>
            <a:r>
              <a:rPr lang="nl-BE" dirty="0"/>
              <a:t> are </a:t>
            </a:r>
            <a:r>
              <a:rPr lang="nl-BE" dirty="0" err="1"/>
              <a:t>very</a:t>
            </a:r>
            <a:r>
              <a:rPr lang="nl-BE" dirty="0"/>
              <a:t> </a:t>
            </a:r>
            <a:r>
              <a:rPr lang="nl-BE" dirty="0" err="1"/>
              <a:t>interesting</a:t>
            </a:r>
            <a:r>
              <a:rPr lang="nl-BE" dirty="0"/>
              <a:t> </a:t>
            </a:r>
            <a:r>
              <a:rPr lang="nl-BE" dirty="0" err="1"/>
              <a:t>to</a:t>
            </a:r>
            <a:r>
              <a:rPr lang="nl-BE" dirty="0"/>
              <a:t> </a:t>
            </a:r>
            <a:r>
              <a:rPr lang="nl-BE" dirty="0" err="1"/>
              <a:t>use</a:t>
            </a:r>
            <a:r>
              <a:rPr lang="nl-BE" dirty="0"/>
              <a:t> </a:t>
            </a:r>
            <a:r>
              <a:rPr lang="nl-BE" dirty="0" err="1"/>
              <a:t>because</a:t>
            </a:r>
            <a:r>
              <a:rPr lang="nl-BE" dirty="0"/>
              <a:t>:</a:t>
            </a:r>
          </a:p>
          <a:p>
            <a:pPr lvl="1"/>
            <a:r>
              <a:rPr lang="nl-BE" dirty="0" err="1"/>
              <a:t>the</a:t>
            </a:r>
            <a:r>
              <a:rPr lang="nl-BE" dirty="0"/>
              <a:t> code is </a:t>
            </a:r>
            <a:r>
              <a:rPr lang="nl-BE" dirty="0" err="1"/>
              <a:t>concise</a:t>
            </a:r>
            <a:endParaRPr lang="nl-BE" dirty="0"/>
          </a:p>
          <a:p>
            <a:pPr lvl="1"/>
            <a:r>
              <a:rPr lang="nl-BE" dirty="0" err="1"/>
              <a:t>they</a:t>
            </a:r>
            <a:r>
              <a:rPr lang="nl-BE" dirty="0"/>
              <a:t> make </a:t>
            </a:r>
            <a:r>
              <a:rPr lang="nl-BE" dirty="0" err="1"/>
              <a:t>it</a:t>
            </a:r>
            <a:r>
              <a:rPr lang="nl-BE" dirty="0"/>
              <a:t> </a:t>
            </a:r>
            <a:r>
              <a:rPr lang="nl-BE" dirty="0" err="1"/>
              <a:t>easier</a:t>
            </a:r>
            <a:r>
              <a:rPr lang="nl-BE" dirty="0"/>
              <a:t> </a:t>
            </a:r>
            <a:r>
              <a:rPr lang="nl-BE" dirty="0" err="1"/>
              <a:t>to</a:t>
            </a:r>
            <a:r>
              <a:rPr lang="nl-BE" dirty="0"/>
              <a:t> </a:t>
            </a:r>
            <a:r>
              <a:rPr lang="nl-BE" dirty="0" err="1"/>
              <a:t>work</a:t>
            </a:r>
            <a:r>
              <a:rPr lang="nl-BE" dirty="0"/>
              <a:t> </a:t>
            </a:r>
            <a:r>
              <a:rPr lang="nl-BE" dirty="0" err="1"/>
              <a:t>with</a:t>
            </a:r>
            <a:r>
              <a:rPr lang="nl-BE" dirty="0"/>
              <a:t> </a:t>
            </a:r>
            <a:r>
              <a:rPr lang="nl-BE" dirty="0" err="1"/>
              <a:t>collections</a:t>
            </a:r>
            <a:r>
              <a:rPr lang="nl-BE" dirty="0"/>
              <a:t> </a:t>
            </a:r>
            <a:r>
              <a:rPr lang="nl-BE" dirty="0" err="1"/>
              <a:t>and</a:t>
            </a:r>
            <a:r>
              <a:rPr lang="nl-BE" dirty="0"/>
              <a:t> streams</a:t>
            </a:r>
          </a:p>
          <a:p>
            <a:r>
              <a:rPr lang="nl-BE" dirty="0" err="1"/>
              <a:t>However</a:t>
            </a:r>
            <a:r>
              <a:rPr lang="nl-BE" dirty="0"/>
              <a:t> </a:t>
            </a:r>
            <a:r>
              <a:rPr lang="nl-BE" dirty="0" err="1"/>
              <a:t>there</a:t>
            </a:r>
            <a:r>
              <a:rPr lang="nl-BE" dirty="0"/>
              <a:t> are </a:t>
            </a:r>
            <a:r>
              <a:rPr lang="nl-BE" dirty="0" err="1"/>
              <a:t>some</a:t>
            </a:r>
            <a:r>
              <a:rPr lang="nl-BE" dirty="0"/>
              <a:t> downsides </a:t>
            </a:r>
            <a:r>
              <a:rPr lang="nl-BE" dirty="0" err="1"/>
              <a:t>for</a:t>
            </a:r>
            <a:r>
              <a:rPr lang="nl-BE" dirty="0"/>
              <a:t> </a:t>
            </a:r>
            <a:r>
              <a:rPr lang="nl-BE" dirty="0" err="1"/>
              <a:t>using</a:t>
            </a:r>
            <a:r>
              <a:rPr lang="nl-BE" dirty="0"/>
              <a:t> </a:t>
            </a:r>
            <a:r>
              <a:rPr lang="nl-BE" dirty="0" err="1"/>
              <a:t>Lambda</a:t>
            </a:r>
            <a:r>
              <a:rPr lang="nl-BE" dirty="0"/>
              <a:t> </a:t>
            </a:r>
            <a:r>
              <a:rPr lang="nl-BE" dirty="0" err="1"/>
              <a:t>Expressions</a:t>
            </a:r>
            <a:r>
              <a:rPr lang="nl-BE" dirty="0"/>
              <a:t> </a:t>
            </a:r>
            <a:r>
              <a:rPr lang="nl-BE" dirty="0" err="1"/>
              <a:t>and</a:t>
            </a:r>
            <a:r>
              <a:rPr lang="nl-BE" dirty="0"/>
              <a:t> </a:t>
            </a:r>
            <a:r>
              <a:rPr lang="nl-BE" dirty="0" err="1"/>
              <a:t>functional</a:t>
            </a:r>
            <a:r>
              <a:rPr lang="nl-BE" dirty="0"/>
              <a:t> </a:t>
            </a:r>
            <a:r>
              <a:rPr lang="nl-BE" dirty="0" err="1"/>
              <a:t>programming</a:t>
            </a:r>
            <a:r>
              <a:rPr lang="nl-BE" dirty="0"/>
              <a:t> in </a:t>
            </a:r>
            <a:r>
              <a:rPr lang="nl-BE" dirty="0" err="1"/>
              <a:t>general</a:t>
            </a:r>
            <a:r>
              <a:rPr lang="nl-BE" dirty="0"/>
              <a:t>:</a:t>
            </a:r>
          </a:p>
          <a:p>
            <a:pPr lvl="1"/>
            <a:r>
              <a:rPr lang="nl-BE" dirty="0" err="1"/>
              <a:t>functional</a:t>
            </a:r>
            <a:r>
              <a:rPr lang="nl-BE" dirty="0"/>
              <a:t> </a:t>
            </a:r>
            <a:r>
              <a:rPr lang="nl-BE" dirty="0" err="1"/>
              <a:t>programming</a:t>
            </a:r>
            <a:r>
              <a:rPr lang="nl-BE" dirty="0"/>
              <a:t> make </a:t>
            </a:r>
            <a:r>
              <a:rPr lang="nl-BE" dirty="0" err="1"/>
              <a:t>the</a:t>
            </a:r>
            <a:r>
              <a:rPr lang="nl-BE" dirty="0"/>
              <a:t> code </a:t>
            </a:r>
            <a:r>
              <a:rPr lang="nl-BE" dirty="0" err="1"/>
              <a:t>less</a:t>
            </a:r>
            <a:r>
              <a:rPr lang="nl-BE" dirty="0"/>
              <a:t> </a:t>
            </a:r>
            <a:r>
              <a:rPr lang="nl-BE" dirty="0" err="1"/>
              <a:t>readable</a:t>
            </a:r>
            <a:r>
              <a:rPr lang="nl-BE" dirty="0"/>
              <a:t> (</a:t>
            </a:r>
            <a:r>
              <a:rPr lang="nl-BE" dirty="0" err="1"/>
              <a:t>and</a:t>
            </a:r>
            <a:r>
              <a:rPr lang="nl-BE" dirty="0"/>
              <a:t> </a:t>
            </a:r>
            <a:r>
              <a:rPr lang="nl-BE" dirty="0" err="1"/>
              <a:t>therefore</a:t>
            </a:r>
            <a:r>
              <a:rPr lang="nl-BE" dirty="0"/>
              <a:t> </a:t>
            </a:r>
            <a:r>
              <a:rPr lang="nl-BE" dirty="0" err="1"/>
              <a:t>less</a:t>
            </a:r>
            <a:r>
              <a:rPr lang="nl-BE" dirty="0"/>
              <a:t> </a:t>
            </a:r>
            <a:r>
              <a:rPr lang="nl-BE" dirty="0" err="1"/>
              <a:t>maintainable</a:t>
            </a:r>
            <a:r>
              <a:rPr lang="nl-BE" dirty="0"/>
              <a:t>)</a:t>
            </a:r>
          </a:p>
          <a:p>
            <a:pPr lvl="1"/>
            <a:r>
              <a:rPr lang="nl-BE" dirty="0" err="1"/>
              <a:t>debugging</a:t>
            </a:r>
            <a:r>
              <a:rPr lang="nl-BE" dirty="0"/>
              <a:t> is more </a:t>
            </a:r>
            <a:r>
              <a:rPr lang="nl-BE" dirty="0" err="1"/>
              <a:t>difficult</a:t>
            </a:r>
            <a:endParaRPr lang="nl-BE" dirty="0"/>
          </a:p>
          <a:p>
            <a:pPr lvl="1"/>
            <a:endParaRPr lang="nl-BE" dirty="0"/>
          </a:p>
          <a:p>
            <a:pPr lvl="1"/>
            <a:r>
              <a:rPr lang="nl-BE" dirty="0">
                <a:hlinkClick r:id="rId2"/>
              </a:rPr>
              <a:t>video</a:t>
            </a:r>
            <a:endParaRPr lang="nl-BE" dirty="0"/>
          </a:p>
        </p:txBody>
      </p:sp>
      <p:sp>
        <p:nvSpPr>
          <p:cNvPr id="4" name="Tijdelijke aanduiding voor dianummer 3">
            <a:extLst>
              <a:ext uri="{FF2B5EF4-FFF2-40B4-BE49-F238E27FC236}">
                <a16:creationId xmlns:a16="http://schemas.microsoft.com/office/drawing/2014/main" id="{E17C6145-6F69-4282-B150-A580BB70863C}"/>
              </a:ext>
            </a:extLst>
          </p:cNvPr>
          <p:cNvSpPr>
            <a:spLocks noGrp="1"/>
          </p:cNvSpPr>
          <p:nvPr>
            <p:ph type="sldNum" sz="quarter" idx="12"/>
          </p:nvPr>
        </p:nvSpPr>
        <p:spPr/>
        <p:txBody>
          <a:bodyPr/>
          <a:lstStyle/>
          <a:p>
            <a:fld id="{EFF0E678-5659-4256-A5F3-A2CF1765060C}" type="slidenum">
              <a:rPr lang="nl-BE" smtClean="0"/>
              <a:pPr/>
              <a:t>19</a:t>
            </a:fld>
            <a:endParaRPr lang="nl-BE"/>
          </a:p>
        </p:txBody>
      </p:sp>
    </p:spTree>
    <p:extLst>
      <p:ext uri="{BB962C8B-B14F-4D97-AF65-F5344CB8AC3E}">
        <p14:creationId xmlns:p14="http://schemas.microsoft.com/office/powerpoint/2010/main" val="2839887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726257-E38F-4969-B9B9-12388A743FFB}"/>
              </a:ext>
            </a:extLst>
          </p:cNvPr>
          <p:cNvSpPr>
            <a:spLocks noGrp="1"/>
          </p:cNvSpPr>
          <p:nvPr>
            <p:ph type="title"/>
          </p:nvPr>
        </p:nvSpPr>
        <p:spPr/>
        <p:txBody>
          <a:bodyPr/>
          <a:lstStyle/>
          <a:p>
            <a:r>
              <a:rPr lang="nl-BE" dirty="0" err="1"/>
              <a:t>What</a:t>
            </a:r>
            <a:r>
              <a:rPr lang="nl-BE" dirty="0"/>
              <a:t> are </a:t>
            </a:r>
            <a:r>
              <a:rPr lang="nl-BE" dirty="0" err="1"/>
              <a:t>Lambda</a:t>
            </a:r>
            <a:r>
              <a:rPr lang="nl-BE" dirty="0"/>
              <a:t> </a:t>
            </a:r>
            <a:r>
              <a:rPr lang="nl-BE" dirty="0" err="1"/>
              <a:t>expressions</a:t>
            </a:r>
            <a:r>
              <a:rPr lang="nl-BE" dirty="0"/>
              <a:t>?</a:t>
            </a:r>
          </a:p>
        </p:txBody>
      </p:sp>
      <p:sp>
        <p:nvSpPr>
          <p:cNvPr id="3" name="Tijdelijke aanduiding voor inhoud 2">
            <a:extLst>
              <a:ext uri="{FF2B5EF4-FFF2-40B4-BE49-F238E27FC236}">
                <a16:creationId xmlns:a16="http://schemas.microsoft.com/office/drawing/2014/main" id="{BCE996A6-F909-4ABD-9829-CFA7304FB274}"/>
              </a:ext>
            </a:extLst>
          </p:cNvPr>
          <p:cNvSpPr>
            <a:spLocks noGrp="1"/>
          </p:cNvSpPr>
          <p:nvPr>
            <p:ph idx="1"/>
          </p:nvPr>
        </p:nvSpPr>
        <p:spPr>
          <a:xfrm>
            <a:off x="251012" y="1129554"/>
            <a:ext cx="11743764" cy="5728446"/>
          </a:xfrm>
        </p:spPr>
        <p:txBody>
          <a:bodyPr>
            <a:normAutofit fontScale="92500" lnSpcReduction="10000"/>
          </a:bodyPr>
          <a:lstStyle/>
          <a:p>
            <a:pPr lvl="1"/>
            <a:endParaRPr lang="nl-BE" dirty="0"/>
          </a:p>
          <a:p>
            <a:pPr marL="457200" lvl="1" indent="0">
              <a:buNone/>
            </a:pPr>
            <a:endParaRPr lang="nl-BE" dirty="0"/>
          </a:p>
          <a:p>
            <a:pPr marL="457200" lvl="1" indent="0">
              <a:buNone/>
            </a:pPr>
            <a:endParaRPr lang="nl-BE" dirty="0"/>
          </a:p>
          <a:p>
            <a:pPr marL="457200" lvl="1" indent="0">
              <a:buNone/>
            </a:pPr>
            <a:endParaRPr lang="nl-BE" dirty="0"/>
          </a:p>
          <a:p>
            <a:pPr marL="457200" lvl="1" indent="0">
              <a:buNone/>
            </a:pPr>
            <a:endParaRPr lang="nl-BE" dirty="0"/>
          </a:p>
          <a:p>
            <a:pPr marL="457200" lvl="1" indent="0">
              <a:buNone/>
            </a:pPr>
            <a:br>
              <a:rPr lang="nl-BE" dirty="0"/>
            </a:br>
            <a:endParaRPr lang="nl-BE" dirty="0"/>
          </a:p>
          <a:p>
            <a:pPr marL="457200" lvl="1" indent="0">
              <a:buNone/>
            </a:pPr>
            <a:r>
              <a:rPr lang="nl-BE" dirty="0"/>
              <a:t>        </a:t>
            </a:r>
            <a:r>
              <a:rPr lang="nl-BE" dirty="0" err="1"/>
              <a:t>Functional</a:t>
            </a:r>
            <a:r>
              <a:rPr lang="nl-BE" dirty="0"/>
              <a:t>               </a:t>
            </a:r>
            <a:r>
              <a:rPr lang="nl-BE" sz="5400" dirty="0">
                <a:sym typeface="Wingdings" panose="05000000000000000000" pitchFamily="2" charset="2"/>
              </a:rPr>
              <a:t></a:t>
            </a:r>
            <a:r>
              <a:rPr lang="nl-BE" dirty="0">
                <a:sym typeface="Wingdings" panose="05000000000000000000" pitchFamily="2" charset="2"/>
              </a:rPr>
              <a:t>	    Object </a:t>
            </a:r>
            <a:r>
              <a:rPr lang="nl-BE" dirty="0" err="1">
                <a:sym typeface="Wingdings" panose="05000000000000000000" pitchFamily="2" charset="2"/>
              </a:rPr>
              <a:t>Oriented</a:t>
            </a:r>
            <a:r>
              <a:rPr lang="nl-BE" dirty="0"/>
              <a:t> </a:t>
            </a:r>
          </a:p>
          <a:p>
            <a:pPr marL="0" indent="0">
              <a:buNone/>
            </a:pPr>
            <a:r>
              <a:rPr lang="en-US" dirty="0"/>
              <a:t>Lambda expressions are functions that can be passed around </a:t>
            </a:r>
            <a:r>
              <a:rPr lang="en-US" b="1" dirty="0"/>
              <a:t>as arguments</a:t>
            </a:r>
            <a:r>
              <a:rPr lang="en-US" dirty="0"/>
              <a:t>. </a:t>
            </a:r>
          </a:p>
          <a:p>
            <a:pPr marL="0" indent="0">
              <a:buNone/>
            </a:pPr>
            <a:r>
              <a:rPr lang="en-US" dirty="0"/>
              <a:t>Using lambdas, you can create "anonymous methods" that </a:t>
            </a:r>
            <a:r>
              <a:rPr lang="en-US" b="1" dirty="0"/>
              <a:t>implement functional interfaces</a:t>
            </a:r>
            <a:r>
              <a:rPr lang="en-US" dirty="0"/>
              <a:t> with a more concise</a:t>
            </a:r>
            <a:r>
              <a:rPr lang="en-US" b="1" dirty="0"/>
              <a:t> </a:t>
            </a:r>
            <a:r>
              <a:rPr lang="en-US" dirty="0"/>
              <a:t>syntax. </a:t>
            </a:r>
          </a:p>
          <a:p>
            <a:pPr marL="0" indent="0">
              <a:buNone/>
            </a:pPr>
            <a:r>
              <a:rPr lang="en-US" dirty="0"/>
              <a:t>Lambdas have become increasingly popular with the movement towards more </a:t>
            </a:r>
            <a:r>
              <a:rPr lang="en-US" b="1" dirty="0"/>
              <a:t>functional programming </a:t>
            </a:r>
            <a:r>
              <a:rPr lang="en-US" dirty="0"/>
              <a:t>(&lt;-&gt; Object Oriented): A Lambda is more like a function than a method. This is because a method belongs to a class whereas a Lambda doesn’t. But just like a method, a Lambda accepts a list of parameters, has a body and can return a value.</a:t>
            </a:r>
          </a:p>
          <a:p>
            <a:pPr marL="457200" lvl="1" indent="0">
              <a:buNone/>
            </a:pPr>
            <a:endParaRPr lang="nl-BE" dirty="0"/>
          </a:p>
          <a:p>
            <a:pPr marL="457200" lvl="1" indent="0">
              <a:buNone/>
            </a:pPr>
            <a:endParaRPr lang="nl-BE" dirty="0"/>
          </a:p>
          <a:p>
            <a:endParaRPr lang="nl-BE" dirty="0"/>
          </a:p>
        </p:txBody>
      </p:sp>
      <p:sp>
        <p:nvSpPr>
          <p:cNvPr id="4" name="Tijdelijke aanduiding voor dianummer 3">
            <a:extLst>
              <a:ext uri="{FF2B5EF4-FFF2-40B4-BE49-F238E27FC236}">
                <a16:creationId xmlns:a16="http://schemas.microsoft.com/office/drawing/2014/main" id="{F45E3A94-E710-4718-9DA2-E0E1529D37C3}"/>
              </a:ext>
            </a:extLst>
          </p:cNvPr>
          <p:cNvSpPr>
            <a:spLocks noGrp="1"/>
          </p:cNvSpPr>
          <p:nvPr>
            <p:ph type="sldNum" sz="quarter" idx="12"/>
          </p:nvPr>
        </p:nvSpPr>
        <p:spPr/>
        <p:txBody>
          <a:bodyPr/>
          <a:lstStyle/>
          <a:p>
            <a:fld id="{EFF0E678-5659-4256-A5F3-A2CF1765060C}" type="slidenum">
              <a:rPr lang="nl-BE" smtClean="0"/>
              <a:pPr/>
              <a:t>2</a:t>
            </a:fld>
            <a:endParaRPr lang="nl-BE"/>
          </a:p>
        </p:txBody>
      </p:sp>
      <p:pic>
        <p:nvPicPr>
          <p:cNvPr id="6" name="Afbeelding 5">
            <a:extLst>
              <a:ext uri="{FF2B5EF4-FFF2-40B4-BE49-F238E27FC236}">
                <a16:creationId xmlns:a16="http://schemas.microsoft.com/office/drawing/2014/main" id="{08300974-7F31-4C0D-92C9-5AE5B36A25EC}"/>
              </a:ext>
            </a:extLst>
          </p:cNvPr>
          <p:cNvPicPr>
            <a:picLocks noChangeAspect="1"/>
          </p:cNvPicPr>
          <p:nvPr/>
        </p:nvPicPr>
        <p:blipFill>
          <a:blip r:embed="rId2"/>
          <a:stretch>
            <a:fillRect/>
          </a:stretch>
        </p:blipFill>
        <p:spPr>
          <a:xfrm>
            <a:off x="1373221" y="1193232"/>
            <a:ext cx="2381250" cy="2371725"/>
          </a:xfrm>
          <a:prstGeom prst="rect">
            <a:avLst/>
          </a:prstGeom>
        </p:spPr>
      </p:pic>
      <p:pic>
        <p:nvPicPr>
          <p:cNvPr id="8" name="Afbeelding 7">
            <a:extLst>
              <a:ext uri="{FF2B5EF4-FFF2-40B4-BE49-F238E27FC236}">
                <a16:creationId xmlns:a16="http://schemas.microsoft.com/office/drawing/2014/main" id="{B2B97587-5FDB-4ECA-92A4-D18754F22F97}"/>
              </a:ext>
            </a:extLst>
          </p:cNvPr>
          <p:cNvPicPr>
            <a:picLocks noChangeAspect="1"/>
          </p:cNvPicPr>
          <p:nvPr/>
        </p:nvPicPr>
        <p:blipFill>
          <a:blip r:embed="rId3"/>
          <a:stretch>
            <a:fillRect/>
          </a:stretch>
        </p:blipFill>
        <p:spPr>
          <a:xfrm>
            <a:off x="6468085" y="1236558"/>
            <a:ext cx="2278055" cy="2328399"/>
          </a:xfrm>
          <a:prstGeom prst="rect">
            <a:avLst/>
          </a:prstGeom>
        </p:spPr>
      </p:pic>
    </p:spTree>
    <p:extLst>
      <p:ext uri="{BB962C8B-B14F-4D97-AF65-F5344CB8AC3E}">
        <p14:creationId xmlns:p14="http://schemas.microsoft.com/office/powerpoint/2010/main" val="3259263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933EB7A-AB66-4A6C-B80F-22A8DB1DFDBD}"/>
              </a:ext>
            </a:extLst>
          </p:cNvPr>
          <p:cNvSpPr>
            <a:spLocks noGrp="1"/>
          </p:cNvSpPr>
          <p:nvPr>
            <p:ph type="ctrTitle"/>
          </p:nvPr>
        </p:nvSpPr>
        <p:spPr/>
        <p:txBody>
          <a:bodyPr>
            <a:normAutofit fontScale="90000"/>
          </a:bodyPr>
          <a:lstStyle/>
          <a:p>
            <a:r>
              <a:rPr lang="nl-BE" dirty="0" err="1"/>
              <a:t>Introduction</a:t>
            </a:r>
            <a:r>
              <a:rPr lang="nl-BE" dirty="0"/>
              <a:t> </a:t>
            </a:r>
            <a:r>
              <a:rPr lang="nl-BE" dirty="0" err="1"/>
              <a:t>to</a:t>
            </a:r>
            <a:r>
              <a:rPr lang="nl-BE" dirty="0"/>
              <a:t> Unit Tests</a:t>
            </a:r>
          </a:p>
        </p:txBody>
      </p:sp>
      <p:sp>
        <p:nvSpPr>
          <p:cNvPr id="4" name="Tijdelijke aanduiding voor dianummer 3">
            <a:extLst>
              <a:ext uri="{FF2B5EF4-FFF2-40B4-BE49-F238E27FC236}">
                <a16:creationId xmlns:a16="http://schemas.microsoft.com/office/drawing/2014/main" id="{87323981-DAB2-4C6E-B877-A8CC35D66B89}"/>
              </a:ext>
            </a:extLst>
          </p:cNvPr>
          <p:cNvSpPr>
            <a:spLocks noGrp="1"/>
          </p:cNvSpPr>
          <p:nvPr>
            <p:ph type="sldNum" sz="quarter" idx="12"/>
          </p:nvPr>
        </p:nvSpPr>
        <p:spPr/>
        <p:txBody>
          <a:bodyPr/>
          <a:lstStyle/>
          <a:p>
            <a:fld id="{EFF0E678-5659-4256-A5F3-A2CF1765060C}" type="slidenum">
              <a:rPr lang="nl-BE" smtClean="0"/>
              <a:pPr/>
              <a:t>20</a:t>
            </a:fld>
            <a:endParaRPr lang="nl-BE"/>
          </a:p>
        </p:txBody>
      </p:sp>
    </p:spTree>
    <p:extLst>
      <p:ext uri="{BB962C8B-B14F-4D97-AF65-F5344CB8AC3E}">
        <p14:creationId xmlns:p14="http://schemas.microsoft.com/office/powerpoint/2010/main" val="3985172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FA2311-7C59-49F1-ABCE-2E1EB20958F8}"/>
              </a:ext>
            </a:extLst>
          </p:cNvPr>
          <p:cNvSpPr>
            <a:spLocks noGrp="1"/>
          </p:cNvSpPr>
          <p:nvPr>
            <p:ph type="title"/>
          </p:nvPr>
        </p:nvSpPr>
        <p:spPr/>
        <p:txBody>
          <a:bodyPr/>
          <a:lstStyle/>
          <a:p>
            <a:r>
              <a:rPr lang="en-US" dirty="0"/>
              <a:t>What’s a unit test?</a:t>
            </a:r>
            <a:endParaRPr lang="nl-BE" dirty="0"/>
          </a:p>
        </p:txBody>
      </p:sp>
      <p:sp>
        <p:nvSpPr>
          <p:cNvPr id="3" name="Tijdelijke aanduiding voor inhoud 2">
            <a:extLst>
              <a:ext uri="{FF2B5EF4-FFF2-40B4-BE49-F238E27FC236}">
                <a16:creationId xmlns:a16="http://schemas.microsoft.com/office/drawing/2014/main" id="{9B93E3A0-A74D-46EE-9DC2-3CBD1B41BDC0}"/>
              </a:ext>
            </a:extLst>
          </p:cNvPr>
          <p:cNvSpPr>
            <a:spLocks noGrp="1"/>
          </p:cNvSpPr>
          <p:nvPr>
            <p:ph idx="1"/>
          </p:nvPr>
        </p:nvSpPr>
        <p:spPr/>
        <p:txBody>
          <a:bodyPr/>
          <a:lstStyle/>
          <a:p>
            <a:pPr marL="285750" indent="-285750">
              <a:buFont typeface="Arial" panose="020B0604020202020204" pitchFamily="34" charset="0"/>
              <a:buChar char="•"/>
            </a:pPr>
            <a:r>
              <a:rPr lang="en-US" dirty="0"/>
              <a:t>Automated test</a:t>
            </a:r>
          </a:p>
          <a:p>
            <a:pPr marL="285750" indent="-285750">
              <a:buFont typeface="Arial" panose="020B0604020202020204" pitchFamily="34" charset="0"/>
              <a:buChar char="•"/>
            </a:pPr>
            <a:r>
              <a:rPr lang="en-US" dirty="0"/>
              <a:t>Fully Controls all the pieces it is testing</a:t>
            </a:r>
          </a:p>
          <a:p>
            <a:pPr marL="285750" indent="-285750">
              <a:buFont typeface="Arial" panose="020B0604020202020204" pitchFamily="34" charset="0"/>
              <a:buChar char="•"/>
            </a:pPr>
            <a:r>
              <a:rPr lang="en-US" dirty="0"/>
              <a:t>Are isolated</a:t>
            </a:r>
          </a:p>
          <a:p>
            <a:pPr marL="285750" indent="-285750">
              <a:buFont typeface="Arial" panose="020B0604020202020204" pitchFamily="34" charset="0"/>
              <a:buChar char="•"/>
            </a:pPr>
            <a:r>
              <a:rPr lang="en-US" dirty="0"/>
              <a:t>Are independent of each other</a:t>
            </a:r>
          </a:p>
          <a:p>
            <a:pPr marL="285750" indent="-285750">
              <a:buFont typeface="Arial" panose="020B0604020202020204" pitchFamily="34" charset="0"/>
              <a:buChar char="•"/>
            </a:pPr>
            <a:r>
              <a:rPr lang="en-US" dirty="0"/>
              <a:t>Runs in memory</a:t>
            </a:r>
          </a:p>
          <a:p>
            <a:pPr marL="285750" indent="-285750">
              <a:buFont typeface="Arial" panose="020B0604020202020204" pitchFamily="34" charset="0"/>
              <a:buChar char="•"/>
            </a:pPr>
            <a:r>
              <a:rPr lang="en-US" dirty="0"/>
              <a:t>Is consistent</a:t>
            </a:r>
          </a:p>
          <a:p>
            <a:pPr marL="285750" indent="-285750">
              <a:buFont typeface="Arial" panose="020B0604020202020204" pitchFamily="34" charset="0"/>
              <a:buChar char="•"/>
            </a:pPr>
            <a:r>
              <a:rPr lang="en-US" dirty="0"/>
              <a:t>Fast </a:t>
            </a:r>
          </a:p>
          <a:p>
            <a:pPr marL="285750" indent="-285750">
              <a:buFont typeface="Arial" panose="020B0604020202020204" pitchFamily="34" charset="0"/>
              <a:buChar char="•"/>
            </a:pPr>
            <a:r>
              <a:rPr lang="en-US" dirty="0"/>
              <a:t>Tests a single concept/class</a:t>
            </a:r>
          </a:p>
          <a:p>
            <a:pPr marL="285750" indent="-285750">
              <a:buFont typeface="Arial" panose="020B0604020202020204" pitchFamily="34" charset="0"/>
              <a:buChar char="•"/>
            </a:pPr>
            <a:r>
              <a:rPr lang="en-US" dirty="0"/>
              <a:t>Readable</a:t>
            </a:r>
          </a:p>
          <a:p>
            <a:pPr marL="285750" indent="-285750">
              <a:buFont typeface="Arial" panose="020B0604020202020204" pitchFamily="34" charset="0"/>
              <a:buChar char="•"/>
            </a:pPr>
            <a:r>
              <a:rPr lang="en-US" dirty="0"/>
              <a:t>Maintainable</a:t>
            </a:r>
            <a:endParaRPr lang="nl-BE" dirty="0"/>
          </a:p>
        </p:txBody>
      </p:sp>
      <p:sp>
        <p:nvSpPr>
          <p:cNvPr id="4" name="Tijdelijke aanduiding voor dianummer 3">
            <a:extLst>
              <a:ext uri="{FF2B5EF4-FFF2-40B4-BE49-F238E27FC236}">
                <a16:creationId xmlns:a16="http://schemas.microsoft.com/office/drawing/2014/main" id="{6FA3257E-40D7-4A4E-B119-2A75B60F0C3C}"/>
              </a:ext>
            </a:extLst>
          </p:cNvPr>
          <p:cNvSpPr>
            <a:spLocks noGrp="1"/>
          </p:cNvSpPr>
          <p:nvPr>
            <p:ph type="sldNum" sz="quarter" idx="12"/>
          </p:nvPr>
        </p:nvSpPr>
        <p:spPr/>
        <p:txBody>
          <a:bodyPr/>
          <a:lstStyle/>
          <a:p>
            <a:fld id="{EFF0E678-5659-4256-A5F3-A2CF1765060C}" type="slidenum">
              <a:rPr lang="nl-BE" smtClean="0"/>
              <a:pPr/>
              <a:t>21</a:t>
            </a:fld>
            <a:endParaRPr lang="nl-BE"/>
          </a:p>
        </p:txBody>
      </p:sp>
    </p:spTree>
    <p:extLst>
      <p:ext uri="{BB962C8B-B14F-4D97-AF65-F5344CB8AC3E}">
        <p14:creationId xmlns:p14="http://schemas.microsoft.com/office/powerpoint/2010/main" val="1380304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3A76DC-5A44-45CA-87C1-5D231655AD54}"/>
              </a:ext>
            </a:extLst>
          </p:cNvPr>
          <p:cNvSpPr>
            <a:spLocks noGrp="1"/>
          </p:cNvSpPr>
          <p:nvPr>
            <p:ph type="title"/>
          </p:nvPr>
        </p:nvSpPr>
        <p:spPr/>
        <p:txBody>
          <a:bodyPr/>
          <a:lstStyle/>
          <a:p>
            <a:r>
              <a:rPr lang="nl-BE" dirty="0"/>
              <a:t>Unit </a:t>
            </a:r>
            <a:r>
              <a:rPr lang="nl-BE" dirty="0" err="1"/>
              <a:t>Testing</a:t>
            </a:r>
            <a:r>
              <a:rPr lang="nl-BE" dirty="0"/>
              <a:t> in </a:t>
            </a:r>
            <a:r>
              <a:rPr lang="nl-BE" dirty="0" err="1"/>
              <a:t>IntelliJ</a:t>
            </a:r>
            <a:endParaRPr lang="nl-BE" dirty="0"/>
          </a:p>
        </p:txBody>
      </p:sp>
      <p:sp>
        <p:nvSpPr>
          <p:cNvPr id="3" name="Tijdelijke aanduiding voor inhoud 2">
            <a:extLst>
              <a:ext uri="{FF2B5EF4-FFF2-40B4-BE49-F238E27FC236}">
                <a16:creationId xmlns:a16="http://schemas.microsoft.com/office/drawing/2014/main" id="{2FF9ADED-8C92-48D4-BBDC-83A9621D9BBF}"/>
              </a:ext>
            </a:extLst>
          </p:cNvPr>
          <p:cNvSpPr>
            <a:spLocks noGrp="1"/>
          </p:cNvSpPr>
          <p:nvPr>
            <p:ph idx="1"/>
          </p:nvPr>
        </p:nvSpPr>
        <p:spPr/>
        <p:txBody>
          <a:bodyPr/>
          <a:lstStyle/>
          <a:p>
            <a:r>
              <a:rPr lang="nl-BE" dirty="0">
                <a:hlinkClick r:id="rId3"/>
              </a:rPr>
              <a:t>video</a:t>
            </a:r>
            <a:endParaRPr lang="nl-BE" dirty="0"/>
          </a:p>
          <a:p>
            <a:endParaRPr lang="nl-BE" dirty="0"/>
          </a:p>
          <a:p>
            <a:endParaRPr lang="nl-BE" dirty="0"/>
          </a:p>
        </p:txBody>
      </p:sp>
      <p:sp>
        <p:nvSpPr>
          <p:cNvPr id="4" name="Tijdelijke aanduiding voor dianummer 3">
            <a:extLst>
              <a:ext uri="{FF2B5EF4-FFF2-40B4-BE49-F238E27FC236}">
                <a16:creationId xmlns:a16="http://schemas.microsoft.com/office/drawing/2014/main" id="{E4E06CCD-195F-4573-9789-5F7E8C65EE91}"/>
              </a:ext>
            </a:extLst>
          </p:cNvPr>
          <p:cNvSpPr>
            <a:spLocks noGrp="1"/>
          </p:cNvSpPr>
          <p:nvPr>
            <p:ph type="sldNum" sz="quarter" idx="12"/>
          </p:nvPr>
        </p:nvSpPr>
        <p:spPr/>
        <p:txBody>
          <a:bodyPr/>
          <a:lstStyle/>
          <a:p>
            <a:fld id="{EFF0E678-5659-4256-A5F3-A2CF1765060C}" type="slidenum">
              <a:rPr lang="nl-BE" smtClean="0"/>
              <a:pPr/>
              <a:t>22</a:t>
            </a:fld>
            <a:endParaRPr lang="nl-BE"/>
          </a:p>
        </p:txBody>
      </p:sp>
      <p:pic>
        <p:nvPicPr>
          <p:cNvPr id="5" name="Onlinemedia 4" title="Java Unit Testing with JUnit - Tutorial - How to Create And Use Unit Tests">
            <a:hlinkClick r:id="" action="ppaction://media"/>
            <a:extLst>
              <a:ext uri="{FF2B5EF4-FFF2-40B4-BE49-F238E27FC236}">
                <a16:creationId xmlns:a16="http://schemas.microsoft.com/office/drawing/2014/main" id="{3ABCC161-4991-43F4-A9BB-7C0C4AE0D9C1}"/>
              </a:ext>
            </a:extLst>
          </p:cNvPr>
          <p:cNvPicPr>
            <a:picLocks noRot="1" noChangeAspect="1"/>
          </p:cNvPicPr>
          <p:nvPr>
            <a:videoFile r:link="rId1"/>
          </p:nvPr>
        </p:nvPicPr>
        <p:blipFill>
          <a:blip r:embed="rId4"/>
          <a:stretch>
            <a:fillRect/>
          </a:stretch>
        </p:blipFill>
        <p:spPr>
          <a:xfrm>
            <a:off x="3448050" y="2711450"/>
            <a:ext cx="4867275" cy="2750011"/>
          </a:xfrm>
          <a:prstGeom prst="rect">
            <a:avLst/>
          </a:prstGeom>
        </p:spPr>
      </p:pic>
    </p:spTree>
    <p:extLst>
      <p:ext uri="{BB962C8B-B14F-4D97-AF65-F5344CB8AC3E}">
        <p14:creationId xmlns:p14="http://schemas.microsoft.com/office/powerpoint/2010/main" val="211008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5F23E-F6FB-4A24-852E-43CC4F83AFC0}"/>
              </a:ext>
            </a:extLst>
          </p:cNvPr>
          <p:cNvSpPr>
            <a:spLocks noGrp="1"/>
          </p:cNvSpPr>
          <p:nvPr>
            <p:ph type="title"/>
          </p:nvPr>
        </p:nvSpPr>
        <p:spPr/>
        <p:txBody>
          <a:bodyPr/>
          <a:lstStyle/>
          <a:p>
            <a:r>
              <a:rPr lang="nl-BE" dirty="0"/>
              <a:t>Syntax </a:t>
            </a:r>
            <a:r>
              <a:rPr lang="nl-BE" dirty="0" err="1"/>
              <a:t>to</a:t>
            </a:r>
            <a:r>
              <a:rPr lang="nl-BE" dirty="0"/>
              <a:t> </a:t>
            </a:r>
            <a:r>
              <a:rPr lang="nl-BE" dirty="0" err="1"/>
              <a:t>remember</a:t>
            </a:r>
            <a:endParaRPr lang="nl-BE" dirty="0"/>
          </a:p>
        </p:txBody>
      </p:sp>
      <p:sp>
        <p:nvSpPr>
          <p:cNvPr id="3" name="Tijdelijke aanduiding voor inhoud 2">
            <a:extLst>
              <a:ext uri="{FF2B5EF4-FFF2-40B4-BE49-F238E27FC236}">
                <a16:creationId xmlns:a16="http://schemas.microsoft.com/office/drawing/2014/main" id="{5B049A79-21BB-470F-BC80-30341AB50C74}"/>
              </a:ext>
            </a:extLst>
          </p:cNvPr>
          <p:cNvSpPr>
            <a:spLocks noGrp="1"/>
          </p:cNvSpPr>
          <p:nvPr>
            <p:ph idx="1"/>
          </p:nvPr>
        </p:nvSpPr>
        <p:spPr/>
        <p:txBody>
          <a:bodyPr>
            <a:normAutofit fontScale="92500" lnSpcReduction="20000"/>
          </a:bodyPr>
          <a:lstStyle/>
          <a:p>
            <a:r>
              <a:rPr lang="en-GB" dirty="0"/>
              <a:t>Interesting links:</a:t>
            </a:r>
          </a:p>
          <a:p>
            <a:pPr lvl="1"/>
            <a:r>
              <a:rPr lang="nl-BE" dirty="0">
                <a:hlinkClick r:id="rId2"/>
              </a:rPr>
              <a:t>https://junit.org/junit5/docs/current/api/</a:t>
            </a:r>
            <a:endParaRPr lang="nl-BE" dirty="0"/>
          </a:p>
          <a:p>
            <a:pPr lvl="1"/>
            <a:r>
              <a:rPr lang="nl-BE" dirty="0">
                <a:hlinkClick r:id="rId3"/>
              </a:rPr>
              <a:t>https://junit.org/junit5/docs/current/api/org.junit.jupiter.api/org/junit/jupiter/api/Assertions.html</a:t>
            </a:r>
            <a:r>
              <a:rPr lang="nl-BE" dirty="0"/>
              <a:t> </a:t>
            </a:r>
          </a:p>
          <a:p>
            <a:r>
              <a:rPr lang="nl-BE" dirty="0" err="1"/>
              <a:t>Necessary</a:t>
            </a:r>
            <a:r>
              <a:rPr lang="nl-BE" dirty="0"/>
              <a:t> </a:t>
            </a:r>
            <a:r>
              <a:rPr lang="nl-BE" dirty="0" err="1"/>
              <a:t>imports</a:t>
            </a:r>
            <a:r>
              <a:rPr lang="nl-BE" dirty="0"/>
              <a:t>:</a:t>
            </a:r>
          </a:p>
          <a:p>
            <a:pPr marL="457200" lvl="1" indent="0">
              <a:buNone/>
            </a:pPr>
            <a:r>
              <a:rPr kumimoji="0" lang="nl-BE" altLang="nl-BE" sz="2400" b="1" i="0" u="none" strike="noStrike" cap="none" normalizeH="0" baseline="0" dirty="0">
                <a:ln>
                  <a:noFill/>
                </a:ln>
                <a:solidFill>
                  <a:srgbClr val="000080"/>
                </a:solidFill>
                <a:effectLst/>
                <a:latin typeface="JetBrains Mono"/>
              </a:rPr>
              <a:t>import </a:t>
            </a:r>
            <a:r>
              <a:rPr kumimoji="0" lang="nl-BE" altLang="nl-BE" sz="2400" b="0" i="0" u="none" strike="noStrike" cap="none" normalizeH="0" baseline="0" dirty="0" err="1">
                <a:ln>
                  <a:noFill/>
                </a:ln>
                <a:solidFill>
                  <a:srgbClr val="000000"/>
                </a:solidFill>
                <a:effectLst/>
                <a:latin typeface="JetBrains Mono"/>
              </a:rPr>
              <a:t>org.junit.jupiter.api.</a:t>
            </a:r>
            <a:r>
              <a:rPr kumimoji="0" lang="nl-BE" altLang="nl-BE" sz="2400" b="0" i="0" u="none" strike="noStrike" cap="none" normalizeH="0" baseline="0" dirty="0" err="1">
                <a:ln>
                  <a:noFill/>
                </a:ln>
                <a:solidFill>
                  <a:srgbClr val="808000"/>
                </a:solidFill>
                <a:effectLst/>
                <a:latin typeface="JetBrains Mono"/>
              </a:rPr>
              <a:t>Test</a:t>
            </a:r>
            <a:r>
              <a:rPr kumimoji="0" lang="nl-BE" altLang="nl-BE" sz="2400" b="0" i="0" u="none" strike="noStrike" cap="none" normalizeH="0" baseline="0" dirty="0">
                <a:ln>
                  <a:noFill/>
                </a:ln>
                <a:solidFill>
                  <a:srgbClr val="000000"/>
                </a:solidFill>
                <a:effectLst/>
                <a:latin typeface="JetBrains Mono"/>
              </a:rPr>
              <a:t>;</a:t>
            </a:r>
            <a:br>
              <a:rPr kumimoji="0" lang="nl-BE" altLang="nl-BE" sz="2400" b="0" i="0" u="none" strike="noStrike" cap="none" normalizeH="0" baseline="0" dirty="0">
                <a:ln>
                  <a:noFill/>
                </a:ln>
                <a:solidFill>
                  <a:srgbClr val="000000"/>
                </a:solidFill>
                <a:effectLst/>
                <a:latin typeface="JetBrains Mono"/>
              </a:rPr>
            </a:br>
            <a:r>
              <a:rPr kumimoji="0" lang="nl-BE" altLang="nl-BE" sz="2400" b="1" i="0" u="none" strike="noStrike" cap="none" normalizeH="0" baseline="0" dirty="0">
                <a:ln>
                  <a:noFill/>
                </a:ln>
                <a:solidFill>
                  <a:srgbClr val="000080"/>
                </a:solidFill>
                <a:effectLst/>
                <a:latin typeface="JetBrains Mono"/>
              </a:rPr>
              <a:t>import </a:t>
            </a:r>
            <a:r>
              <a:rPr kumimoji="0" lang="nl-BE" altLang="nl-BE" sz="2400" b="0" i="0" u="none" strike="noStrike" cap="none" normalizeH="0" baseline="0" dirty="0" err="1">
                <a:ln>
                  <a:noFill/>
                </a:ln>
                <a:solidFill>
                  <a:srgbClr val="000000"/>
                </a:solidFill>
                <a:effectLst/>
                <a:latin typeface="JetBrains Mono"/>
              </a:rPr>
              <a:t>org.springframework.boot.test.context.</a:t>
            </a:r>
            <a:r>
              <a:rPr kumimoji="0" lang="nl-BE" altLang="nl-BE" sz="2400" b="0" i="0" u="none" strike="noStrike" cap="none" normalizeH="0" baseline="0" dirty="0" err="1">
                <a:ln>
                  <a:noFill/>
                </a:ln>
                <a:solidFill>
                  <a:srgbClr val="808000"/>
                </a:solidFill>
                <a:effectLst/>
                <a:latin typeface="JetBrains Mono"/>
              </a:rPr>
              <a:t>SpringBootTest</a:t>
            </a:r>
            <a:r>
              <a:rPr kumimoji="0" lang="nl-BE" altLang="nl-BE" sz="2400" b="0" i="0" u="none" strike="noStrike" cap="none" normalizeH="0" baseline="0" dirty="0">
                <a:ln>
                  <a:noFill/>
                </a:ln>
                <a:solidFill>
                  <a:srgbClr val="000000"/>
                </a:solidFill>
                <a:effectLst/>
                <a:latin typeface="JetBrains Mono"/>
              </a:rPr>
              <a:t>;</a:t>
            </a:r>
            <a:br>
              <a:rPr kumimoji="0" lang="nl-BE" altLang="nl-BE" sz="2400" b="0" i="0" u="none" strike="noStrike" cap="none" normalizeH="0" baseline="0" dirty="0">
                <a:ln>
                  <a:noFill/>
                </a:ln>
                <a:solidFill>
                  <a:srgbClr val="000000"/>
                </a:solidFill>
                <a:effectLst/>
                <a:latin typeface="JetBrains Mono"/>
              </a:rPr>
            </a:br>
            <a:br>
              <a:rPr kumimoji="0" lang="nl-BE" altLang="nl-BE" sz="2400" b="0" i="0" u="none" strike="noStrike" cap="none" normalizeH="0" baseline="0" dirty="0">
                <a:ln>
                  <a:noFill/>
                </a:ln>
                <a:solidFill>
                  <a:srgbClr val="000000"/>
                </a:solidFill>
                <a:effectLst/>
                <a:latin typeface="JetBrains Mono"/>
              </a:rPr>
            </a:br>
            <a:r>
              <a:rPr kumimoji="0" lang="nl-BE" altLang="nl-BE" sz="2400" b="1" i="0" u="none" strike="noStrike" cap="none" normalizeH="0" baseline="0" dirty="0">
                <a:ln>
                  <a:noFill/>
                </a:ln>
                <a:solidFill>
                  <a:srgbClr val="000080"/>
                </a:solidFill>
                <a:effectLst/>
                <a:latin typeface="JetBrains Mono"/>
              </a:rPr>
              <a:t>import </a:t>
            </a:r>
            <a:r>
              <a:rPr kumimoji="0" lang="nl-BE" altLang="nl-BE" sz="2400" b="1" i="0" u="none" strike="noStrike" cap="none" normalizeH="0" baseline="0" dirty="0" err="1">
                <a:ln>
                  <a:noFill/>
                </a:ln>
                <a:solidFill>
                  <a:srgbClr val="000080"/>
                </a:solidFill>
                <a:effectLst/>
                <a:latin typeface="JetBrains Mono"/>
              </a:rPr>
              <a:t>static</a:t>
            </a:r>
            <a:r>
              <a:rPr kumimoji="0" lang="nl-BE" altLang="nl-BE" sz="2400" b="1" i="0" u="none" strike="noStrike" cap="none" normalizeH="0" baseline="0" dirty="0">
                <a:ln>
                  <a:noFill/>
                </a:ln>
                <a:solidFill>
                  <a:srgbClr val="000080"/>
                </a:solidFill>
                <a:effectLst/>
                <a:latin typeface="JetBrains Mono"/>
              </a:rPr>
              <a:t> </a:t>
            </a:r>
            <a:r>
              <a:rPr kumimoji="0" lang="nl-BE" altLang="nl-BE" sz="2400" b="0" i="0" u="none" strike="noStrike" cap="none" normalizeH="0" baseline="0" dirty="0" err="1">
                <a:ln>
                  <a:noFill/>
                </a:ln>
                <a:solidFill>
                  <a:srgbClr val="000000"/>
                </a:solidFill>
                <a:effectLst/>
                <a:latin typeface="JetBrains Mono"/>
              </a:rPr>
              <a:t>org.junit.jupiter.api.Assertions</a:t>
            </a:r>
            <a:r>
              <a:rPr kumimoji="0" lang="nl-BE" altLang="nl-BE" sz="2400" b="0" i="0" u="none" strike="noStrike" cap="none" normalizeH="0" baseline="0" dirty="0">
                <a:ln>
                  <a:noFill/>
                </a:ln>
                <a:solidFill>
                  <a:srgbClr val="000000"/>
                </a:solidFill>
                <a:effectLst/>
                <a:latin typeface="JetBrains Mono"/>
              </a:rPr>
              <a:t>.*;</a:t>
            </a:r>
            <a:endParaRPr kumimoji="0" lang="nl-BE" altLang="nl-BE" sz="4800" b="0" i="0" u="none" strike="noStrike" cap="none" normalizeH="0" baseline="0" dirty="0">
              <a:ln>
                <a:noFill/>
              </a:ln>
              <a:solidFill>
                <a:schemeClr val="tx1"/>
              </a:solidFill>
              <a:effectLst/>
              <a:latin typeface="Arial" panose="020B0604020202020204" pitchFamily="34" charset="0"/>
            </a:endParaRPr>
          </a:p>
          <a:p>
            <a:r>
              <a:rPr lang="en-GB" altLang="nl-BE" dirty="0" err="1"/>
              <a:t>assertArrayEquals</a:t>
            </a:r>
            <a:r>
              <a:rPr lang="en-GB" altLang="nl-BE" dirty="0"/>
              <a:t>: </a:t>
            </a:r>
          </a:p>
          <a:p>
            <a:pPr lvl="1"/>
            <a:r>
              <a:rPr lang="en-GB" altLang="nl-BE" dirty="0"/>
              <a:t>to compare an expected </a:t>
            </a:r>
            <a:r>
              <a:rPr lang="en-GB" altLang="nl-BE" b="1" dirty="0"/>
              <a:t>array</a:t>
            </a:r>
            <a:r>
              <a:rPr lang="en-GB" altLang="nl-BE" dirty="0"/>
              <a:t> with an actual value</a:t>
            </a:r>
          </a:p>
          <a:p>
            <a:r>
              <a:rPr lang="en-GB" dirty="0" err="1"/>
              <a:t>assertEquals</a:t>
            </a:r>
            <a:r>
              <a:rPr lang="en-GB" dirty="0"/>
              <a:t>: </a:t>
            </a:r>
          </a:p>
          <a:p>
            <a:pPr lvl="1"/>
            <a:r>
              <a:rPr lang="en-GB" dirty="0"/>
              <a:t>to compare an expected </a:t>
            </a:r>
            <a:r>
              <a:rPr lang="en-GB" b="1" dirty="0"/>
              <a:t>value</a:t>
            </a:r>
            <a:r>
              <a:rPr lang="en-GB" dirty="0"/>
              <a:t> with an actual value</a:t>
            </a:r>
          </a:p>
          <a:p>
            <a:r>
              <a:rPr lang="en-GB" dirty="0" err="1"/>
              <a:t>assertNotNull</a:t>
            </a:r>
            <a:r>
              <a:rPr lang="en-GB" dirty="0"/>
              <a:t> / </a:t>
            </a:r>
            <a:r>
              <a:rPr lang="en-GB" dirty="0" err="1"/>
              <a:t>assertNull</a:t>
            </a:r>
            <a:r>
              <a:rPr lang="en-GB" dirty="0"/>
              <a:t>: </a:t>
            </a:r>
          </a:p>
          <a:p>
            <a:pPr lvl="1"/>
            <a:r>
              <a:rPr lang="en-GB" dirty="0"/>
              <a:t>to check whether an actual value is null of not null</a:t>
            </a:r>
          </a:p>
          <a:p>
            <a:r>
              <a:rPr lang="en-GB" dirty="0" err="1"/>
              <a:t>assertTrue</a:t>
            </a:r>
            <a:r>
              <a:rPr lang="en-GB" dirty="0"/>
              <a:t> / </a:t>
            </a:r>
            <a:r>
              <a:rPr lang="en-GB" dirty="0" err="1"/>
              <a:t>assertFalse</a:t>
            </a:r>
            <a:r>
              <a:rPr lang="en-GB" dirty="0"/>
              <a:t>: </a:t>
            </a:r>
          </a:p>
          <a:p>
            <a:pPr lvl="1"/>
            <a:r>
              <a:rPr lang="en-GB" dirty="0"/>
              <a:t>to check whether an actual value is true or false</a:t>
            </a:r>
          </a:p>
          <a:p>
            <a:endParaRPr lang="nl-BE" dirty="0"/>
          </a:p>
          <a:p>
            <a:endParaRPr lang="nl-BE" dirty="0"/>
          </a:p>
        </p:txBody>
      </p:sp>
      <p:sp>
        <p:nvSpPr>
          <p:cNvPr id="4" name="Tijdelijke aanduiding voor dianummer 3">
            <a:extLst>
              <a:ext uri="{FF2B5EF4-FFF2-40B4-BE49-F238E27FC236}">
                <a16:creationId xmlns:a16="http://schemas.microsoft.com/office/drawing/2014/main" id="{EC8D6762-3E0D-4A7F-ADEB-86197E5F6A2E}"/>
              </a:ext>
            </a:extLst>
          </p:cNvPr>
          <p:cNvSpPr>
            <a:spLocks noGrp="1"/>
          </p:cNvSpPr>
          <p:nvPr>
            <p:ph type="sldNum" sz="quarter" idx="12"/>
          </p:nvPr>
        </p:nvSpPr>
        <p:spPr/>
        <p:txBody>
          <a:bodyPr/>
          <a:lstStyle/>
          <a:p>
            <a:fld id="{EFF0E678-5659-4256-A5F3-A2CF1765060C}" type="slidenum">
              <a:rPr lang="nl-BE" smtClean="0"/>
              <a:pPr/>
              <a:t>23</a:t>
            </a:fld>
            <a:endParaRPr lang="nl-BE"/>
          </a:p>
        </p:txBody>
      </p:sp>
      <p:sp>
        <p:nvSpPr>
          <p:cNvPr id="5" name="Rectangle 1">
            <a:extLst>
              <a:ext uri="{FF2B5EF4-FFF2-40B4-BE49-F238E27FC236}">
                <a16:creationId xmlns:a16="http://schemas.microsoft.com/office/drawing/2014/main" id="{893DAD67-89AE-4EDE-A083-AA54B6C383E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5908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137875-A016-4C37-861B-C6067A2B99A7}"/>
              </a:ext>
            </a:extLst>
          </p:cNvPr>
          <p:cNvSpPr>
            <a:spLocks noGrp="1"/>
          </p:cNvSpPr>
          <p:nvPr>
            <p:ph type="title"/>
          </p:nvPr>
        </p:nvSpPr>
        <p:spPr/>
        <p:txBody>
          <a:bodyPr/>
          <a:lstStyle/>
          <a:p>
            <a:r>
              <a:rPr lang="nl-BE" dirty="0" err="1"/>
              <a:t>Testing</a:t>
            </a:r>
            <a:r>
              <a:rPr lang="nl-BE" dirty="0"/>
              <a:t> </a:t>
            </a:r>
            <a:r>
              <a:rPr lang="nl-BE" dirty="0" err="1"/>
              <a:t>with</a:t>
            </a:r>
            <a:r>
              <a:rPr lang="nl-BE" dirty="0"/>
              <a:t> </a:t>
            </a:r>
            <a:r>
              <a:rPr lang="nl-BE" dirty="0" err="1"/>
              <a:t>coverage</a:t>
            </a:r>
            <a:r>
              <a:rPr lang="nl-BE" dirty="0"/>
              <a:t> information</a:t>
            </a:r>
          </a:p>
        </p:txBody>
      </p:sp>
      <p:sp>
        <p:nvSpPr>
          <p:cNvPr id="3" name="Tijdelijke aanduiding voor inhoud 2">
            <a:extLst>
              <a:ext uri="{FF2B5EF4-FFF2-40B4-BE49-F238E27FC236}">
                <a16:creationId xmlns:a16="http://schemas.microsoft.com/office/drawing/2014/main" id="{876E6A2A-27AD-47D6-B2E3-042D29C1BB3C}"/>
              </a:ext>
            </a:extLst>
          </p:cNvPr>
          <p:cNvSpPr>
            <a:spLocks noGrp="1"/>
          </p:cNvSpPr>
          <p:nvPr>
            <p:ph idx="1"/>
          </p:nvPr>
        </p:nvSpPr>
        <p:spPr/>
        <p:txBody>
          <a:bodyPr/>
          <a:lstStyle/>
          <a:p>
            <a:r>
              <a:rPr lang="nl-BE" dirty="0" err="1"/>
              <a:t>After</a:t>
            </a:r>
            <a:r>
              <a:rPr lang="nl-BE" dirty="0"/>
              <a:t> </a:t>
            </a:r>
            <a:r>
              <a:rPr lang="nl-BE" dirty="0" err="1"/>
              <a:t>writing</a:t>
            </a:r>
            <a:r>
              <a:rPr lang="nl-BE" dirty="0"/>
              <a:t> </a:t>
            </a:r>
            <a:r>
              <a:rPr lang="nl-BE" dirty="0" err="1"/>
              <a:t>the</a:t>
            </a:r>
            <a:r>
              <a:rPr lang="nl-BE" dirty="0"/>
              <a:t> tests, </a:t>
            </a:r>
            <a:r>
              <a:rPr lang="nl-BE" dirty="0" err="1"/>
              <a:t>you</a:t>
            </a:r>
            <a:r>
              <a:rPr lang="nl-BE" dirty="0"/>
              <a:t> </a:t>
            </a:r>
            <a:r>
              <a:rPr lang="nl-BE" dirty="0" err="1"/>
              <a:t>can</a:t>
            </a:r>
            <a:r>
              <a:rPr lang="nl-BE" dirty="0"/>
              <a:t> check </a:t>
            </a:r>
            <a:r>
              <a:rPr lang="nl-BE" dirty="0" err="1"/>
              <a:t>the</a:t>
            </a:r>
            <a:r>
              <a:rPr lang="nl-BE" dirty="0"/>
              <a:t> </a:t>
            </a:r>
            <a:r>
              <a:rPr lang="nl-BE" dirty="0" err="1"/>
              <a:t>coverage</a:t>
            </a:r>
            <a:r>
              <a:rPr lang="nl-BE" dirty="0"/>
              <a:t> of </a:t>
            </a:r>
            <a:r>
              <a:rPr lang="nl-BE" dirty="0" err="1"/>
              <a:t>your</a:t>
            </a:r>
            <a:r>
              <a:rPr lang="nl-BE" dirty="0"/>
              <a:t> tests </a:t>
            </a:r>
            <a:r>
              <a:rPr lang="nl-BE" dirty="0" err="1"/>
              <a:t>with</a:t>
            </a:r>
            <a:r>
              <a:rPr lang="nl-BE" dirty="0"/>
              <a:t> </a:t>
            </a:r>
          </a:p>
          <a:p>
            <a:endParaRPr lang="nl-BE" dirty="0"/>
          </a:p>
          <a:p>
            <a:endParaRPr lang="nl-BE" dirty="0"/>
          </a:p>
          <a:p>
            <a:r>
              <a:rPr lang="nl-BE" dirty="0" err="1"/>
              <a:t>Example</a:t>
            </a:r>
            <a:r>
              <a:rPr lang="nl-BE" dirty="0"/>
              <a:t> of </a:t>
            </a:r>
            <a:r>
              <a:rPr lang="nl-BE" dirty="0" err="1"/>
              <a:t>result</a:t>
            </a:r>
            <a:r>
              <a:rPr lang="nl-BE" dirty="0"/>
              <a:t>:</a:t>
            </a:r>
          </a:p>
          <a:p>
            <a:endParaRPr lang="nl-BE" dirty="0"/>
          </a:p>
          <a:p>
            <a:endParaRPr lang="nl-BE" dirty="0"/>
          </a:p>
          <a:p>
            <a:r>
              <a:rPr lang="nl-BE" dirty="0"/>
              <a:t>Opening </a:t>
            </a:r>
            <a:r>
              <a:rPr lang="nl-BE" dirty="0" err="1"/>
              <a:t>the</a:t>
            </a:r>
            <a:r>
              <a:rPr lang="nl-BE" dirty="0"/>
              <a:t> folder </a:t>
            </a:r>
            <a:r>
              <a:rPr lang="nl-BE" dirty="0" err="1"/>
              <a:t>gives</a:t>
            </a:r>
            <a:r>
              <a:rPr lang="nl-BE" dirty="0"/>
              <a:t> </a:t>
            </a:r>
            <a:r>
              <a:rPr lang="nl-BE" dirty="0" err="1"/>
              <a:t>you</a:t>
            </a:r>
            <a:r>
              <a:rPr lang="nl-BE" dirty="0"/>
              <a:t> more </a:t>
            </a:r>
            <a:r>
              <a:rPr lang="nl-BE" dirty="0" err="1"/>
              <a:t>insights</a:t>
            </a:r>
            <a:r>
              <a:rPr lang="nl-BE" dirty="0"/>
              <a:t>:</a:t>
            </a:r>
          </a:p>
        </p:txBody>
      </p:sp>
      <p:sp>
        <p:nvSpPr>
          <p:cNvPr id="4" name="Tijdelijke aanduiding voor dianummer 3">
            <a:extLst>
              <a:ext uri="{FF2B5EF4-FFF2-40B4-BE49-F238E27FC236}">
                <a16:creationId xmlns:a16="http://schemas.microsoft.com/office/drawing/2014/main" id="{BE0C7918-9EFB-4CFB-848D-0DEBBC374F7C}"/>
              </a:ext>
            </a:extLst>
          </p:cNvPr>
          <p:cNvSpPr>
            <a:spLocks noGrp="1"/>
          </p:cNvSpPr>
          <p:nvPr>
            <p:ph type="sldNum" sz="quarter" idx="12"/>
          </p:nvPr>
        </p:nvSpPr>
        <p:spPr/>
        <p:txBody>
          <a:bodyPr/>
          <a:lstStyle/>
          <a:p>
            <a:fld id="{EFF0E678-5659-4256-A5F3-A2CF1765060C}" type="slidenum">
              <a:rPr lang="nl-BE" smtClean="0"/>
              <a:pPr/>
              <a:t>24</a:t>
            </a:fld>
            <a:endParaRPr lang="nl-BE"/>
          </a:p>
        </p:txBody>
      </p:sp>
      <p:pic>
        <p:nvPicPr>
          <p:cNvPr id="6" name="Afbeelding 5">
            <a:extLst>
              <a:ext uri="{FF2B5EF4-FFF2-40B4-BE49-F238E27FC236}">
                <a16:creationId xmlns:a16="http://schemas.microsoft.com/office/drawing/2014/main" id="{785E25F0-5997-44CC-A2FE-AC2D16B53913}"/>
              </a:ext>
            </a:extLst>
          </p:cNvPr>
          <p:cNvPicPr>
            <a:picLocks noChangeAspect="1"/>
          </p:cNvPicPr>
          <p:nvPr/>
        </p:nvPicPr>
        <p:blipFill>
          <a:blip r:embed="rId2"/>
          <a:stretch>
            <a:fillRect/>
          </a:stretch>
        </p:blipFill>
        <p:spPr>
          <a:xfrm>
            <a:off x="1581734" y="1606623"/>
            <a:ext cx="7917667" cy="723901"/>
          </a:xfrm>
          <a:prstGeom prst="rect">
            <a:avLst/>
          </a:prstGeom>
          <a:ln>
            <a:solidFill>
              <a:schemeClr val="tx1"/>
            </a:solidFill>
          </a:ln>
        </p:spPr>
      </p:pic>
      <p:pic>
        <p:nvPicPr>
          <p:cNvPr id="8" name="Afbeelding 7">
            <a:extLst>
              <a:ext uri="{FF2B5EF4-FFF2-40B4-BE49-F238E27FC236}">
                <a16:creationId xmlns:a16="http://schemas.microsoft.com/office/drawing/2014/main" id="{F9B9F837-D053-47E7-B294-39E6B6396B72}"/>
              </a:ext>
            </a:extLst>
          </p:cNvPr>
          <p:cNvPicPr>
            <a:picLocks noChangeAspect="1"/>
          </p:cNvPicPr>
          <p:nvPr/>
        </p:nvPicPr>
        <p:blipFill>
          <a:blip r:embed="rId3"/>
          <a:stretch>
            <a:fillRect/>
          </a:stretch>
        </p:blipFill>
        <p:spPr>
          <a:xfrm>
            <a:off x="3662362" y="2490250"/>
            <a:ext cx="4867275" cy="1333500"/>
          </a:xfrm>
          <a:prstGeom prst="rect">
            <a:avLst/>
          </a:prstGeom>
          <a:ln>
            <a:solidFill>
              <a:schemeClr val="tx1"/>
            </a:solidFill>
          </a:ln>
        </p:spPr>
      </p:pic>
      <p:pic>
        <p:nvPicPr>
          <p:cNvPr id="10" name="Afbeelding 9">
            <a:extLst>
              <a:ext uri="{FF2B5EF4-FFF2-40B4-BE49-F238E27FC236}">
                <a16:creationId xmlns:a16="http://schemas.microsoft.com/office/drawing/2014/main" id="{2DAE001A-4432-47A5-A1F4-1C7AEE378782}"/>
              </a:ext>
            </a:extLst>
          </p:cNvPr>
          <p:cNvPicPr>
            <a:picLocks noChangeAspect="1"/>
          </p:cNvPicPr>
          <p:nvPr/>
        </p:nvPicPr>
        <p:blipFill>
          <a:blip r:embed="rId4"/>
          <a:stretch>
            <a:fillRect/>
          </a:stretch>
        </p:blipFill>
        <p:spPr>
          <a:xfrm>
            <a:off x="866775" y="4565579"/>
            <a:ext cx="4857750" cy="1676400"/>
          </a:xfrm>
          <a:prstGeom prst="rect">
            <a:avLst/>
          </a:prstGeom>
          <a:ln>
            <a:solidFill>
              <a:schemeClr val="tx1"/>
            </a:solidFill>
          </a:ln>
        </p:spPr>
      </p:pic>
      <p:pic>
        <p:nvPicPr>
          <p:cNvPr id="12" name="Afbeelding 11">
            <a:extLst>
              <a:ext uri="{FF2B5EF4-FFF2-40B4-BE49-F238E27FC236}">
                <a16:creationId xmlns:a16="http://schemas.microsoft.com/office/drawing/2014/main" id="{E1FC4696-6C27-4890-834A-FBA387125BF6}"/>
              </a:ext>
            </a:extLst>
          </p:cNvPr>
          <p:cNvPicPr>
            <a:picLocks noChangeAspect="1"/>
          </p:cNvPicPr>
          <p:nvPr/>
        </p:nvPicPr>
        <p:blipFill>
          <a:blip r:embed="rId5"/>
          <a:stretch>
            <a:fillRect/>
          </a:stretch>
        </p:blipFill>
        <p:spPr>
          <a:xfrm>
            <a:off x="6648450" y="4513783"/>
            <a:ext cx="4914900" cy="2152650"/>
          </a:xfrm>
          <a:prstGeom prst="rect">
            <a:avLst/>
          </a:prstGeom>
          <a:ln>
            <a:solidFill>
              <a:schemeClr val="tx1"/>
            </a:solidFill>
          </a:ln>
        </p:spPr>
      </p:pic>
    </p:spTree>
    <p:extLst>
      <p:ext uri="{BB962C8B-B14F-4D97-AF65-F5344CB8AC3E}">
        <p14:creationId xmlns:p14="http://schemas.microsoft.com/office/powerpoint/2010/main" val="4170003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B65B7D-8EB8-4099-87D1-6CC17F1D64E2}"/>
              </a:ext>
            </a:extLst>
          </p:cNvPr>
          <p:cNvSpPr>
            <a:spLocks noGrp="1"/>
          </p:cNvSpPr>
          <p:nvPr>
            <p:ph type="title"/>
          </p:nvPr>
        </p:nvSpPr>
        <p:spPr/>
        <p:txBody>
          <a:bodyPr/>
          <a:lstStyle/>
          <a:p>
            <a:r>
              <a:rPr lang="nl-BE" dirty="0" err="1"/>
              <a:t>Why</a:t>
            </a:r>
            <a:r>
              <a:rPr lang="nl-BE" dirty="0"/>
              <a:t> </a:t>
            </a:r>
            <a:r>
              <a:rPr lang="nl-BE" dirty="0" err="1"/>
              <a:t>use</a:t>
            </a:r>
            <a:r>
              <a:rPr lang="nl-BE" dirty="0"/>
              <a:t> </a:t>
            </a:r>
            <a:r>
              <a:rPr lang="nl-BE" dirty="0" err="1"/>
              <a:t>Lambda</a:t>
            </a:r>
            <a:r>
              <a:rPr lang="nl-BE" dirty="0"/>
              <a:t> </a:t>
            </a:r>
            <a:r>
              <a:rPr lang="nl-BE" dirty="0" err="1"/>
              <a:t>expressions</a:t>
            </a:r>
            <a:r>
              <a:rPr lang="nl-BE" dirty="0"/>
              <a:t>?</a:t>
            </a:r>
          </a:p>
        </p:txBody>
      </p:sp>
      <p:sp>
        <p:nvSpPr>
          <p:cNvPr id="3" name="Tijdelijke aanduiding voor inhoud 2">
            <a:extLst>
              <a:ext uri="{FF2B5EF4-FFF2-40B4-BE49-F238E27FC236}">
                <a16:creationId xmlns:a16="http://schemas.microsoft.com/office/drawing/2014/main" id="{A01C4898-77A0-4509-A844-DFA15EBF7962}"/>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r>
              <a:rPr lang="nl-BE" dirty="0"/>
              <a:t>A more </a:t>
            </a:r>
            <a:r>
              <a:rPr lang="nl-BE" b="1" dirty="0" err="1"/>
              <a:t>concise</a:t>
            </a:r>
            <a:r>
              <a:rPr lang="nl-BE" dirty="0"/>
              <a:t> syntax: </a:t>
            </a:r>
            <a:r>
              <a:rPr lang="nl-BE" dirty="0" err="1"/>
              <a:t>lambda</a:t>
            </a:r>
            <a:r>
              <a:rPr lang="nl-BE" dirty="0"/>
              <a:t> </a:t>
            </a:r>
            <a:r>
              <a:rPr lang="nl-BE" dirty="0" err="1"/>
              <a:t>expressions</a:t>
            </a:r>
            <a:r>
              <a:rPr lang="nl-BE" dirty="0"/>
              <a:t> </a:t>
            </a:r>
            <a:r>
              <a:rPr lang="nl-BE" dirty="0" err="1"/>
              <a:t>allow</a:t>
            </a:r>
            <a:r>
              <a:rPr lang="nl-BE" dirty="0"/>
              <a:t> </a:t>
            </a:r>
            <a:r>
              <a:rPr lang="nl-BE" dirty="0" err="1"/>
              <a:t>to</a:t>
            </a:r>
            <a:r>
              <a:rPr lang="nl-BE" dirty="0"/>
              <a:t> </a:t>
            </a:r>
            <a:r>
              <a:rPr lang="nl-BE" dirty="0" err="1"/>
              <a:t>implement</a:t>
            </a:r>
            <a:r>
              <a:rPr lang="nl-BE" dirty="0"/>
              <a:t> a </a:t>
            </a:r>
            <a:r>
              <a:rPr lang="nl-BE" dirty="0" err="1"/>
              <a:t>functional</a:t>
            </a:r>
            <a:r>
              <a:rPr lang="nl-BE" dirty="0"/>
              <a:t> interface </a:t>
            </a:r>
            <a:r>
              <a:rPr lang="nl-BE" dirty="0" err="1"/>
              <a:t>with</a:t>
            </a:r>
            <a:r>
              <a:rPr lang="nl-BE" dirty="0"/>
              <a:t> </a:t>
            </a:r>
            <a:r>
              <a:rPr lang="nl-BE" dirty="0" err="1"/>
              <a:t>fewer</a:t>
            </a:r>
            <a:r>
              <a:rPr lang="nl-BE" dirty="0"/>
              <a:t> </a:t>
            </a:r>
            <a:r>
              <a:rPr lang="nl-BE" dirty="0" err="1"/>
              <a:t>lines</a:t>
            </a:r>
            <a:r>
              <a:rPr lang="nl-BE" dirty="0"/>
              <a:t> of code</a:t>
            </a:r>
          </a:p>
          <a:p>
            <a:r>
              <a:rPr lang="nl-BE" dirty="0" err="1"/>
              <a:t>Lambdas</a:t>
            </a:r>
            <a:r>
              <a:rPr lang="nl-BE" dirty="0"/>
              <a:t> make </a:t>
            </a:r>
            <a:r>
              <a:rPr lang="nl-BE" dirty="0" err="1"/>
              <a:t>it</a:t>
            </a:r>
            <a:r>
              <a:rPr lang="nl-BE" dirty="0"/>
              <a:t> </a:t>
            </a:r>
            <a:r>
              <a:rPr lang="nl-BE" dirty="0" err="1"/>
              <a:t>easier</a:t>
            </a:r>
            <a:r>
              <a:rPr lang="nl-BE" dirty="0"/>
              <a:t> </a:t>
            </a:r>
            <a:r>
              <a:rPr lang="nl-BE" dirty="0" err="1"/>
              <a:t>to</a:t>
            </a:r>
            <a:r>
              <a:rPr lang="nl-BE" dirty="0"/>
              <a:t> </a:t>
            </a:r>
            <a:r>
              <a:rPr lang="nl-BE" dirty="0" err="1"/>
              <a:t>work</a:t>
            </a:r>
            <a:r>
              <a:rPr lang="nl-BE" dirty="0"/>
              <a:t> </a:t>
            </a:r>
            <a:r>
              <a:rPr lang="nl-BE" dirty="0" err="1"/>
              <a:t>with</a:t>
            </a:r>
            <a:r>
              <a:rPr lang="nl-BE" dirty="0"/>
              <a:t> </a:t>
            </a:r>
            <a:r>
              <a:rPr lang="nl-BE" dirty="0" err="1"/>
              <a:t>collections</a:t>
            </a:r>
            <a:r>
              <a:rPr lang="nl-BE" dirty="0"/>
              <a:t> </a:t>
            </a:r>
            <a:r>
              <a:rPr lang="nl-BE" dirty="0" err="1"/>
              <a:t>and</a:t>
            </a:r>
            <a:r>
              <a:rPr lang="nl-BE" dirty="0"/>
              <a:t> </a:t>
            </a:r>
            <a:r>
              <a:rPr lang="nl-BE" b="1" dirty="0"/>
              <a:t>streams</a:t>
            </a:r>
          </a:p>
        </p:txBody>
      </p:sp>
      <p:sp>
        <p:nvSpPr>
          <p:cNvPr id="4" name="Tijdelijke aanduiding voor dianummer 3">
            <a:extLst>
              <a:ext uri="{FF2B5EF4-FFF2-40B4-BE49-F238E27FC236}">
                <a16:creationId xmlns:a16="http://schemas.microsoft.com/office/drawing/2014/main" id="{00603F25-8749-4F72-ADED-648A82844599}"/>
              </a:ext>
            </a:extLst>
          </p:cNvPr>
          <p:cNvSpPr>
            <a:spLocks noGrp="1"/>
          </p:cNvSpPr>
          <p:nvPr>
            <p:ph type="sldNum" sz="quarter" idx="12"/>
          </p:nvPr>
        </p:nvSpPr>
        <p:spPr/>
        <p:txBody>
          <a:bodyPr/>
          <a:lstStyle/>
          <a:p>
            <a:fld id="{EFF0E678-5659-4256-A5F3-A2CF1765060C}" type="slidenum">
              <a:rPr lang="nl-BE" smtClean="0"/>
              <a:pPr/>
              <a:t>3</a:t>
            </a:fld>
            <a:endParaRPr lang="nl-BE"/>
          </a:p>
        </p:txBody>
      </p:sp>
      <p:pic>
        <p:nvPicPr>
          <p:cNvPr id="5" name="Google Shape;173;p9" descr="Get started with lambda expressions in Java | InfoWorld">
            <a:extLst>
              <a:ext uri="{FF2B5EF4-FFF2-40B4-BE49-F238E27FC236}">
                <a16:creationId xmlns:a16="http://schemas.microsoft.com/office/drawing/2014/main" id="{0A2208D7-F70C-4DC2-BDF2-B3AFE25A7DC3}"/>
              </a:ext>
            </a:extLst>
          </p:cNvPr>
          <p:cNvPicPr preferRelativeResize="0"/>
          <p:nvPr/>
        </p:nvPicPr>
        <p:blipFill rotWithShape="1">
          <a:blip r:embed="rId2">
            <a:alphaModFix/>
          </a:blip>
          <a:srcRect/>
          <a:stretch/>
        </p:blipFill>
        <p:spPr>
          <a:xfrm>
            <a:off x="3603430" y="998613"/>
            <a:ext cx="3570051" cy="2430387"/>
          </a:xfrm>
          <a:prstGeom prst="rect">
            <a:avLst/>
          </a:prstGeom>
          <a:noFill/>
          <a:ln>
            <a:noFill/>
          </a:ln>
        </p:spPr>
      </p:pic>
    </p:spTree>
    <p:extLst>
      <p:ext uri="{BB962C8B-B14F-4D97-AF65-F5344CB8AC3E}">
        <p14:creationId xmlns:p14="http://schemas.microsoft.com/office/powerpoint/2010/main" val="3317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a:noFill/>
        </p:spPr>
        <p:txBody>
          <a:bodyPr/>
          <a:lstStyle/>
          <a:p>
            <a:r>
              <a:rPr lang="nl-BE" dirty="0" err="1"/>
              <a:t>Lambda</a:t>
            </a:r>
            <a:r>
              <a:rPr lang="nl-BE" dirty="0"/>
              <a:t> </a:t>
            </a:r>
            <a:r>
              <a:rPr lang="nl-BE" dirty="0" err="1"/>
              <a:t>functions</a:t>
            </a:r>
            <a:endParaRPr lang="nl-BE" dirty="0"/>
          </a:p>
        </p:txBody>
      </p:sp>
      <p:sp>
        <p:nvSpPr>
          <p:cNvPr id="4099" name="Tijdelijke aanduiding voor inhoud 2"/>
          <p:cNvSpPr>
            <a:spLocks noGrp="1"/>
          </p:cNvSpPr>
          <p:nvPr>
            <p:ph idx="1"/>
          </p:nvPr>
        </p:nvSpPr>
        <p:spPr/>
        <p:txBody>
          <a:bodyPr>
            <a:normAutofit/>
          </a:bodyPr>
          <a:lstStyle/>
          <a:p>
            <a:r>
              <a:rPr lang="nl-BE" b="1" dirty="0">
                <a:hlinkClick r:id="rId3"/>
              </a:rPr>
              <a:t>Video</a:t>
            </a:r>
            <a:endParaRPr lang="nl-BE" b="1" dirty="0"/>
          </a:p>
          <a:p>
            <a:endParaRPr lang="nl-BE" dirty="0"/>
          </a:p>
          <a:p>
            <a:endParaRPr lang="nl-BE" dirty="0"/>
          </a:p>
          <a:p>
            <a:endParaRPr lang="nl-BE" dirty="0"/>
          </a:p>
          <a:p>
            <a:pPr lvl="1"/>
            <a:endParaRPr lang="nl-BE" dirty="0"/>
          </a:p>
          <a:p>
            <a:pPr marL="0" indent="0">
              <a:buNone/>
            </a:pP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4</a:t>
            </a:fld>
            <a:endParaRPr lang="nl-NL"/>
          </a:p>
        </p:txBody>
      </p:sp>
      <p:sp>
        <p:nvSpPr>
          <p:cNvPr id="6" name="Rectangle 5">
            <a:extLst>
              <a:ext uri="{FF2B5EF4-FFF2-40B4-BE49-F238E27FC236}">
                <a16:creationId xmlns:a16="http://schemas.microsoft.com/office/drawing/2014/main" id="{7D581363-21A2-4860-A73C-AA18EF7BA983}"/>
              </a:ext>
            </a:extLst>
          </p:cNvPr>
          <p:cNvSpPr/>
          <p:nvPr/>
        </p:nvSpPr>
        <p:spPr>
          <a:xfrm>
            <a:off x="4123875" y="4719388"/>
            <a:ext cx="184731" cy="954107"/>
          </a:xfrm>
          <a:prstGeom prst="rect">
            <a:avLst/>
          </a:prstGeom>
        </p:spPr>
        <p:txBody>
          <a:bodyPr wrap="none">
            <a:spAutoFit/>
          </a:bodyPr>
          <a:lstStyle/>
          <a:p>
            <a:br>
              <a:rPr lang="nl-BE" sz="2800"/>
            </a:br>
            <a:endParaRPr lang="nl-BE" sz="2800"/>
          </a:p>
        </p:txBody>
      </p:sp>
      <p:pic>
        <p:nvPicPr>
          <p:cNvPr id="2" name="Onlinemedia 1" title="Java Lambda Expressions Tutorial">
            <a:hlinkClick r:id="" action="ppaction://media"/>
            <a:extLst>
              <a:ext uri="{FF2B5EF4-FFF2-40B4-BE49-F238E27FC236}">
                <a16:creationId xmlns:a16="http://schemas.microsoft.com/office/drawing/2014/main" id="{97008445-10AD-4D22-AE8A-B05CB606417B}"/>
              </a:ext>
            </a:extLst>
          </p:cNvPr>
          <p:cNvPicPr>
            <a:picLocks noRot="1" noChangeAspect="1"/>
          </p:cNvPicPr>
          <p:nvPr>
            <a:videoFile r:link="rId1"/>
          </p:nvPr>
        </p:nvPicPr>
        <p:blipFill>
          <a:blip r:embed="rId4"/>
          <a:stretch>
            <a:fillRect/>
          </a:stretch>
        </p:blipFill>
        <p:spPr>
          <a:xfrm>
            <a:off x="2508560" y="2018399"/>
            <a:ext cx="6246333" cy="3529178"/>
          </a:xfrm>
          <a:prstGeom prst="rect">
            <a:avLst/>
          </a:prstGeom>
        </p:spPr>
      </p:pic>
    </p:spTree>
    <p:extLst>
      <p:ext uri="{BB962C8B-B14F-4D97-AF65-F5344CB8AC3E}">
        <p14:creationId xmlns:p14="http://schemas.microsoft.com/office/powerpoint/2010/main" val="351795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F59663-7B85-4FFA-8F41-A36660BF8AD7}"/>
              </a:ext>
            </a:extLst>
          </p:cNvPr>
          <p:cNvSpPr>
            <a:spLocks noGrp="1"/>
          </p:cNvSpPr>
          <p:nvPr>
            <p:ph type="title"/>
          </p:nvPr>
        </p:nvSpPr>
        <p:spPr/>
        <p:txBody>
          <a:bodyPr/>
          <a:lstStyle/>
          <a:p>
            <a:r>
              <a:rPr lang="nl-BE" dirty="0" err="1"/>
              <a:t>Lambda</a:t>
            </a:r>
            <a:r>
              <a:rPr lang="nl-BE" dirty="0"/>
              <a:t> Syntax</a:t>
            </a:r>
          </a:p>
        </p:txBody>
      </p:sp>
      <p:sp>
        <p:nvSpPr>
          <p:cNvPr id="3" name="Tijdelijke aanduiding voor inhoud 2">
            <a:extLst>
              <a:ext uri="{FF2B5EF4-FFF2-40B4-BE49-F238E27FC236}">
                <a16:creationId xmlns:a16="http://schemas.microsoft.com/office/drawing/2014/main" id="{7D92C67C-CB31-4FF0-9BA9-C815EF846A83}"/>
              </a:ext>
            </a:extLst>
          </p:cNvPr>
          <p:cNvSpPr>
            <a:spLocks noGrp="1"/>
          </p:cNvSpPr>
          <p:nvPr>
            <p:ph idx="1"/>
          </p:nvPr>
        </p:nvSpPr>
        <p:spPr/>
        <p:txBody>
          <a:bodyPr>
            <a:normAutofit fontScale="85000" lnSpcReduction="10000"/>
          </a:bodyPr>
          <a:lstStyle/>
          <a:p>
            <a:endParaRPr lang="nl-BE" dirty="0"/>
          </a:p>
          <a:p>
            <a:endParaRPr lang="nl-BE" dirty="0"/>
          </a:p>
          <a:p>
            <a:endParaRPr lang="nl-BE" dirty="0"/>
          </a:p>
          <a:p>
            <a:r>
              <a:rPr lang="nl-BE" b="1" dirty="0"/>
              <a:t>Argument List (</a:t>
            </a:r>
            <a:r>
              <a:rPr lang="nl-BE" b="1" dirty="0" err="1"/>
              <a:t>a,b</a:t>
            </a:r>
            <a:r>
              <a:rPr lang="nl-BE" b="1" dirty="0"/>
              <a:t>)</a:t>
            </a:r>
            <a:r>
              <a:rPr lang="nl-BE" dirty="0"/>
              <a:t>: </a:t>
            </a:r>
            <a:br>
              <a:rPr lang="nl-BE" dirty="0"/>
            </a:br>
            <a:r>
              <a:rPr lang="en-US" dirty="0"/>
              <a:t>The argument list is a comma-separated list of parameters enclosed in parentheses. These arguments usually don't require type declarations as their types can be inferred by the compiler. The parentheses () are optional if you only have a single argument.</a:t>
            </a:r>
          </a:p>
          <a:p>
            <a:r>
              <a:rPr lang="en-US" b="1" dirty="0"/>
              <a:t>2) Arrow token -&gt;</a:t>
            </a:r>
          </a:p>
          <a:p>
            <a:r>
              <a:rPr lang="en-US" dirty="0"/>
              <a:t>This is the syntax for lambda expressions and signifies the passing of the parameters to the body.</a:t>
            </a:r>
          </a:p>
          <a:p>
            <a:r>
              <a:rPr lang="en-US" b="1" dirty="0"/>
              <a:t>3) Body {}</a:t>
            </a:r>
          </a:p>
          <a:p>
            <a:r>
              <a:rPr lang="en-US" dirty="0"/>
              <a:t>The body is a code block that represents the implementation of a functional interface. If the body is a single statement, the expression will evaluate and return the result. In this case, the brackets {} are optional. If the body is more than a single statement, you must use brackets and return the result.</a:t>
            </a:r>
            <a:r>
              <a:rPr lang="nl-BE" dirty="0"/>
              <a:t> </a:t>
            </a:r>
          </a:p>
          <a:p>
            <a:r>
              <a:rPr kumimoji="0" lang="nl-BE" altLang="nl-BE" sz="2400" b="1" i="0" u="none" strike="noStrike" cap="none" normalizeH="0" baseline="0" dirty="0" err="1">
                <a:ln>
                  <a:noFill/>
                </a:ln>
                <a:solidFill>
                  <a:srgbClr val="000000"/>
                </a:solidFill>
                <a:effectLst/>
                <a:latin typeface="Verdana" panose="020B0604030504040204" pitchFamily="34" charset="0"/>
              </a:rPr>
              <a:t>Expressions</a:t>
            </a:r>
            <a:r>
              <a:rPr kumimoji="0" lang="nl-BE" altLang="nl-BE" sz="2400" b="1" i="0" u="none" strike="noStrike" cap="none" normalizeH="0" baseline="0" dirty="0">
                <a:ln>
                  <a:noFill/>
                </a:ln>
                <a:solidFill>
                  <a:srgbClr val="000000"/>
                </a:solidFill>
                <a:effectLst/>
                <a:latin typeface="Verdana" panose="020B0604030504040204" pitchFamily="34" charset="0"/>
              </a:rPr>
              <a:t> are </a:t>
            </a:r>
            <a:r>
              <a:rPr kumimoji="0" lang="nl-BE" altLang="nl-BE" sz="2400" b="1" i="0" u="none" strike="noStrike" cap="none" normalizeH="0" baseline="0" dirty="0" err="1">
                <a:ln>
                  <a:noFill/>
                </a:ln>
                <a:solidFill>
                  <a:srgbClr val="000000"/>
                </a:solidFill>
                <a:effectLst/>
                <a:latin typeface="Verdana" panose="020B0604030504040204" pitchFamily="34" charset="0"/>
              </a:rPr>
              <a:t>limited</a:t>
            </a:r>
            <a:r>
              <a:rPr kumimoji="0" lang="nl-BE" altLang="nl-BE" sz="2400" b="0" i="0" u="none" strike="noStrike" cap="none" normalizeH="0" baseline="0" dirty="0">
                <a:ln>
                  <a:noFill/>
                </a:ln>
                <a:solidFill>
                  <a:srgbClr val="000000"/>
                </a:solidFill>
                <a:effectLst/>
                <a:latin typeface="Verdana" panose="020B0604030504040204" pitchFamily="34" charset="0"/>
              </a:rPr>
              <a:t>. </a:t>
            </a:r>
            <a:r>
              <a:rPr kumimoji="0" lang="nl-BE" altLang="nl-BE" sz="2400" b="0" i="0" u="none" strike="noStrike" cap="none" normalizeH="0" baseline="0" dirty="0" err="1">
                <a:ln>
                  <a:noFill/>
                </a:ln>
                <a:solidFill>
                  <a:srgbClr val="000000"/>
                </a:solidFill>
                <a:effectLst/>
                <a:latin typeface="Verdana" panose="020B0604030504040204" pitchFamily="34" charset="0"/>
              </a:rPr>
              <a:t>They</a:t>
            </a:r>
            <a:r>
              <a:rPr kumimoji="0" lang="nl-BE" altLang="nl-BE" sz="2400" b="0" i="0" u="none" strike="noStrike" cap="none" normalizeH="0" baseline="0" dirty="0">
                <a:ln>
                  <a:noFill/>
                </a:ln>
                <a:solidFill>
                  <a:srgbClr val="000000"/>
                </a:solidFill>
                <a:effectLst/>
                <a:latin typeface="Verdana" panose="020B0604030504040204" pitchFamily="34" charset="0"/>
              </a:rPr>
              <a:t> have </a:t>
            </a:r>
            <a:r>
              <a:rPr kumimoji="0" lang="nl-BE" altLang="nl-BE" sz="2400" b="0" i="0" u="none" strike="noStrike" cap="none" normalizeH="0" baseline="0" dirty="0" err="1">
                <a:ln>
                  <a:noFill/>
                </a:ln>
                <a:solidFill>
                  <a:srgbClr val="000000"/>
                </a:solidFill>
                <a:effectLst/>
                <a:latin typeface="Verdana" panose="020B0604030504040204" pitchFamily="34" charset="0"/>
              </a:rPr>
              <a:t>to</a:t>
            </a:r>
            <a:r>
              <a:rPr kumimoji="0" lang="nl-BE" altLang="nl-BE" sz="2400" b="0" i="0" u="none" strike="noStrike" cap="none" normalizeH="0" baseline="0" dirty="0">
                <a:ln>
                  <a:noFill/>
                </a:ln>
                <a:solidFill>
                  <a:srgbClr val="000000"/>
                </a:solidFill>
                <a:effectLst/>
                <a:latin typeface="Verdana" panose="020B0604030504040204" pitchFamily="34" charset="0"/>
              </a:rPr>
              <a:t> </a:t>
            </a:r>
            <a:r>
              <a:rPr kumimoji="0" lang="nl-BE" altLang="nl-BE" sz="2400" b="0" i="0" u="none" strike="noStrike" cap="none" normalizeH="0" baseline="0" dirty="0" err="1">
                <a:ln>
                  <a:noFill/>
                </a:ln>
                <a:solidFill>
                  <a:srgbClr val="000000"/>
                </a:solidFill>
                <a:effectLst/>
                <a:latin typeface="Verdana" panose="020B0604030504040204" pitchFamily="34" charset="0"/>
              </a:rPr>
              <a:t>immediately</a:t>
            </a:r>
            <a:r>
              <a:rPr kumimoji="0" lang="nl-BE" altLang="nl-BE" sz="2400" b="0" i="0" u="none" strike="noStrike" cap="none" normalizeH="0" baseline="0" dirty="0">
                <a:ln>
                  <a:noFill/>
                </a:ln>
                <a:solidFill>
                  <a:srgbClr val="000000"/>
                </a:solidFill>
                <a:effectLst/>
                <a:latin typeface="Verdana" panose="020B0604030504040204" pitchFamily="34" charset="0"/>
              </a:rPr>
              <a:t> return a </a:t>
            </a:r>
            <a:r>
              <a:rPr kumimoji="0" lang="nl-BE" altLang="nl-BE" sz="2400" b="0" i="0" u="none" strike="noStrike" cap="none" normalizeH="0" baseline="0" dirty="0" err="1">
                <a:ln>
                  <a:noFill/>
                </a:ln>
                <a:solidFill>
                  <a:srgbClr val="000000"/>
                </a:solidFill>
                <a:effectLst/>
                <a:latin typeface="Verdana" panose="020B0604030504040204" pitchFamily="34" charset="0"/>
              </a:rPr>
              <a:t>value</a:t>
            </a:r>
            <a:r>
              <a:rPr kumimoji="0" lang="nl-BE" altLang="nl-BE" sz="2400" b="0" i="0" u="none" strike="noStrike" cap="none" normalizeH="0" baseline="0" dirty="0">
                <a:ln>
                  <a:noFill/>
                </a:ln>
                <a:solidFill>
                  <a:srgbClr val="000000"/>
                </a:solidFill>
                <a:effectLst/>
                <a:latin typeface="Verdana" panose="020B0604030504040204" pitchFamily="34" charset="0"/>
              </a:rPr>
              <a:t>, </a:t>
            </a:r>
            <a:r>
              <a:rPr kumimoji="0" lang="nl-BE" altLang="nl-BE" sz="2400" b="0" i="0" u="none" strike="noStrike" cap="none" normalizeH="0" baseline="0" dirty="0" err="1">
                <a:ln>
                  <a:noFill/>
                </a:ln>
                <a:solidFill>
                  <a:srgbClr val="000000"/>
                </a:solidFill>
                <a:effectLst/>
                <a:latin typeface="Verdana" panose="020B0604030504040204" pitchFamily="34" charset="0"/>
              </a:rPr>
              <a:t>and</a:t>
            </a:r>
            <a:r>
              <a:rPr kumimoji="0" lang="nl-BE" altLang="nl-BE" sz="2400" b="0" i="0" u="none" strike="noStrike" cap="none" normalizeH="0" baseline="0" dirty="0">
                <a:ln>
                  <a:noFill/>
                </a:ln>
                <a:solidFill>
                  <a:srgbClr val="000000"/>
                </a:solidFill>
                <a:effectLst/>
                <a:latin typeface="Verdana" panose="020B0604030504040204" pitchFamily="34" charset="0"/>
              </a:rPr>
              <a:t> </a:t>
            </a:r>
            <a:r>
              <a:rPr kumimoji="0" lang="nl-BE" altLang="nl-BE" sz="2400" b="0" i="0" u="none" strike="noStrike" cap="none" normalizeH="0" baseline="0" dirty="0" err="1">
                <a:ln>
                  <a:noFill/>
                </a:ln>
                <a:solidFill>
                  <a:srgbClr val="000000"/>
                </a:solidFill>
                <a:effectLst/>
                <a:latin typeface="Verdana" panose="020B0604030504040204" pitchFamily="34" charset="0"/>
              </a:rPr>
              <a:t>they</a:t>
            </a:r>
            <a:r>
              <a:rPr kumimoji="0" lang="nl-BE" altLang="nl-BE" sz="2400" b="0" i="0" u="none" strike="noStrike" cap="none" normalizeH="0" baseline="0" dirty="0">
                <a:ln>
                  <a:noFill/>
                </a:ln>
                <a:solidFill>
                  <a:srgbClr val="000000"/>
                </a:solidFill>
                <a:effectLst/>
                <a:latin typeface="Verdana" panose="020B0604030504040204" pitchFamily="34" charset="0"/>
              </a:rPr>
              <a:t> </a:t>
            </a:r>
            <a:r>
              <a:rPr kumimoji="0" lang="nl-BE" altLang="nl-BE" sz="2400" b="0" i="0" u="none" strike="noStrike" cap="none" normalizeH="0" baseline="0" dirty="0" err="1">
                <a:ln>
                  <a:noFill/>
                </a:ln>
                <a:solidFill>
                  <a:srgbClr val="000000"/>
                </a:solidFill>
                <a:effectLst/>
                <a:latin typeface="Verdana" panose="020B0604030504040204" pitchFamily="34" charset="0"/>
              </a:rPr>
              <a:t>cannot</a:t>
            </a:r>
            <a:r>
              <a:rPr kumimoji="0" lang="nl-BE" altLang="nl-BE" sz="2400" b="0" i="0" u="none" strike="noStrike" cap="none" normalizeH="0" baseline="0" dirty="0">
                <a:ln>
                  <a:noFill/>
                </a:ln>
                <a:solidFill>
                  <a:srgbClr val="000000"/>
                </a:solidFill>
                <a:effectLst/>
                <a:latin typeface="Verdana" panose="020B0604030504040204" pitchFamily="34" charset="0"/>
              </a:rPr>
              <a:t> </a:t>
            </a:r>
            <a:r>
              <a:rPr kumimoji="0" lang="nl-BE" altLang="nl-BE" sz="2400" b="0" i="0" u="none" strike="noStrike" cap="none" normalizeH="0" baseline="0" dirty="0" err="1">
                <a:ln>
                  <a:noFill/>
                </a:ln>
                <a:solidFill>
                  <a:srgbClr val="000000"/>
                </a:solidFill>
                <a:effectLst/>
                <a:latin typeface="Verdana" panose="020B0604030504040204" pitchFamily="34" charset="0"/>
              </a:rPr>
              <a:t>contain</a:t>
            </a:r>
            <a:r>
              <a:rPr kumimoji="0" lang="nl-BE" altLang="nl-BE" sz="2400" b="0" i="0" u="none" strike="noStrike" cap="none" normalizeH="0" baseline="0" dirty="0">
                <a:ln>
                  <a:noFill/>
                </a:ln>
                <a:solidFill>
                  <a:srgbClr val="000000"/>
                </a:solidFill>
                <a:effectLst/>
                <a:latin typeface="Verdana" panose="020B0604030504040204" pitchFamily="34" charset="0"/>
              </a:rPr>
              <a:t> variables, </a:t>
            </a:r>
            <a:r>
              <a:rPr kumimoji="0" lang="nl-BE" altLang="nl-BE" sz="2400" b="0" i="0" u="none" strike="noStrike" cap="none" normalizeH="0" baseline="0" dirty="0" err="1">
                <a:ln>
                  <a:noFill/>
                </a:ln>
                <a:solidFill>
                  <a:srgbClr val="000000"/>
                </a:solidFill>
                <a:effectLst/>
                <a:latin typeface="Verdana" panose="020B0604030504040204" pitchFamily="34" charset="0"/>
              </a:rPr>
              <a:t>assignments</a:t>
            </a:r>
            <a:r>
              <a:rPr kumimoji="0" lang="nl-BE" altLang="nl-BE" sz="2400" b="0" i="0" u="none" strike="noStrike" cap="none" normalizeH="0" baseline="0" dirty="0">
                <a:ln>
                  <a:noFill/>
                </a:ln>
                <a:solidFill>
                  <a:srgbClr val="000000"/>
                </a:solidFill>
                <a:effectLst/>
                <a:latin typeface="Verdana" panose="020B0604030504040204" pitchFamily="34" charset="0"/>
              </a:rPr>
              <a:t> or statements </a:t>
            </a:r>
            <a:r>
              <a:rPr kumimoji="0" lang="nl-BE" altLang="nl-BE" sz="2400" b="0" i="0" u="none" strike="noStrike" cap="none" normalizeH="0" baseline="0" dirty="0" err="1">
                <a:ln>
                  <a:noFill/>
                </a:ln>
                <a:solidFill>
                  <a:srgbClr val="000000"/>
                </a:solidFill>
                <a:effectLst/>
                <a:latin typeface="Verdana" panose="020B0604030504040204" pitchFamily="34" charset="0"/>
              </a:rPr>
              <a:t>such</a:t>
            </a:r>
            <a:r>
              <a:rPr kumimoji="0" lang="nl-BE" altLang="nl-BE" sz="2400" b="0" i="0" u="none" strike="noStrike" cap="none" normalizeH="0" baseline="0" dirty="0">
                <a:ln>
                  <a:noFill/>
                </a:ln>
                <a:solidFill>
                  <a:srgbClr val="000000"/>
                </a:solidFill>
                <a:effectLst/>
                <a:latin typeface="Verdana" panose="020B0604030504040204" pitchFamily="34" charset="0"/>
              </a:rPr>
              <a:t> as </a:t>
            </a:r>
            <a:r>
              <a:rPr kumimoji="0" lang="nl-BE" altLang="nl-BE" sz="2400" b="0" i="0" u="none" strike="noStrike" cap="none" normalizeH="0" baseline="0" dirty="0" err="1">
                <a:ln>
                  <a:noFill/>
                </a:ln>
                <a:solidFill>
                  <a:srgbClr val="DC143C"/>
                </a:solidFill>
                <a:effectLst/>
                <a:latin typeface="Consolas" panose="020B0609020204030204" pitchFamily="49" charset="0"/>
              </a:rPr>
              <a:t>if</a:t>
            </a:r>
            <a:r>
              <a:rPr kumimoji="0" lang="nl-BE" altLang="nl-BE" sz="2400" b="0" i="0" u="none" strike="noStrike" cap="none" normalizeH="0" baseline="0" dirty="0">
                <a:ln>
                  <a:noFill/>
                </a:ln>
                <a:solidFill>
                  <a:srgbClr val="000000"/>
                </a:solidFill>
                <a:effectLst/>
                <a:latin typeface="Verdana" panose="020B0604030504040204" pitchFamily="34" charset="0"/>
              </a:rPr>
              <a:t> or </a:t>
            </a:r>
            <a:r>
              <a:rPr kumimoji="0" lang="nl-BE" altLang="nl-BE" sz="2400" b="0" i="0" u="none" strike="noStrike" cap="none" normalizeH="0" baseline="0" dirty="0" err="1">
                <a:ln>
                  <a:noFill/>
                </a:ln>
                <a:solidFill>
                  <a:srgbClr val="DC143C"/>
                </a:solidFill>
                <a:effectLst/>
                <a:latin typeface="Consolas" panose="020B0609020204030204" pitchFamily="49" charset="0"/>
              </a:rPr>
              <a:t>for</a:t>
            </a:r>
            <a:r>
              <a:rPr kumimoji="0" lang="nl-BE" altLang="nl-BE" sz="2400" b="0" i="0" u="none" strike="noStrike" cap="none" normalizeH="0" baseline="0" dirty="0">
                <a:ln>
                  <a:noFill/>
                </a:ln>
                <a:solidFill>
                  <a:srgbClr val="000000"/>
                </a:solidFill>
                <a:effectLst/>
                <a:latin typeface="Verdana" panose="020B0604030504040204" pitchFamily="34" charset="0"/>
              </a:rPr>
              <a:t>.</a:t>
            </a:r>
            <a:r>
              <a:rPr kumimoji="0" lang="nl-BE" altLang="nl-BE" sz="1400" b="0" i="0" u="none" strike="noStrike" cap="none" normalizeH="0" baseline="0" dirty="0">
                <a:ln>
                  <a:noFill/>
                </a:ln>
                <a:solidFill>
                  <a:schemeClr val="tx1"/>
                </a:solidFill>
                <a:effectLst/>
              </a:rPr>
              <a:t> </a:t>
            </a:r>
            <a:endParaRPr kumimoji="0" lang="nl-BE" altLang="nl-BE" sz="4000" b="0" i="0" u="none" strike="noStrike" cap="none" normalizeH="0" baseline="0" dirty="0">
              <a:ln>
                <a:noFill/>
              </a:ln>
              <a:solidFill>
                <a:schemeClr val="tx1"/>
              </a:solidFill>
              <a:effectLst/>
              <a:latin typeface="Arial" panose="020B0604020202020204" pitchFamily="34" charset="0"/>
            </a:endParaRPr>
          </a:p>
          <a:p>
            <a:endParaRPr lang="nl-BE" dirty="0"/>
          </a:p>
        </p:txBody>
      </p:sp>
      <p:sp>
        <p:nvSpPr>
          <p:cNvPr id="4" name="Tijdelijke aanduiding voor dianummer 3">
            <a:extLst>
              <a:ext uri="{FF2B5EF4-FFF2-40B4-BE49-F238E27FC236}">
                <a16:creationId xmlns:a16="http://schemas.microsoft.com/office/drawing/2014/main" id="{A5C5BFB8-07CF-4AA6-89C1-21C2C837B473}"/>
              </a:ext>
            </a:extLst>
          </p:cNvPr>
          <p:cNvSpPr>
            <a:spLocks noGrp="1"/>
          </p:cNvSpPr>
          <p:nvPr>
            <p:ph type="sldNum" sz="quarter" idx="12"/>
          </p:nvPr>
        </p:nvSpPr>
        <p:spPr/>
        <p:txBody>
          <a:bodyPr/>
          <a:lstStyle/>
          <a:p>
            <a:fld id="{EFF0E678-5659-4256-A5F3-A2CF1765060C}" type="slidenum">
              <a:rPr lang="nl-BE" smtClean="0"/>
              <a:pPr/>
              <a:t>5</a:t>
            </a:fld>
            <a:endParaRPr lang="nl-BE"/>
          </a:p>
        </p:txBody>
      </p:sp>
      <p:pic>
        <p:nvPicPr>
          <p:cNvPr id="8" name="Afbeelding 7">
            <a:extLst>
              <a:ext uri="{FF2B5EF4-FFF2-40B4-BE49-F238E27FC236}">
                <a16:creationId xmlns:a16="http://schemas.microsoft.com/office/drawing/2014/main" id="{D20BEA7A-6779-4A0B-802F-374B1AED3FB3}"/>
              </a:ext>
            </a:extLst>
          </p:cNvPr>
          <p:cNvPicPr>
            <a:picLocks noChangeAspect="1"/>
          </p:cNvPicPr>
          <p:nvPr/>
        </p:nvPicPr>
        <p:blipFill>
          <a:blip r:embed="rId2"/>
          <a:stretch>
            <a:fillRect/>
          </a:stretch>
        </p:blipFill>
        <p:spPr>
          <a:xfrm>
            <a:off x="1232621" y="1378671"/>
            <a:ext cx="2995028" cy="708747"/>
          </a:xfrm>
          <a:prstGeom prst="rect">
            <a:avLst/>
          </a:prstGeom>
          <a:ln>
            <a:solidFill>
              <a:schemeClr val="tx1"/>
            </a:solidFill>
          </a:ln>
        </p:spPr>
      </p:pic>
    </p:spTree>
    <p:extLst>
      <p:ext uri="{BB962C8B-B14F-4D97-AF65-F5344CB8AC3E}">
        <p14:creationId xmlns:p14="http://schemas.microsoft.com/office/powerpoint/2010/main" val="297800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40E9CF-5570-4B47-B3BE-35936BC2C8B7}"/>
              </a:ext>
            </a:extLst>
          </p:cNvPr>
          <p:cNvSpPr>
            <a:spLocks noGrp="1"/>
          </p:cNvSpPr>
          <p:nvPr>
            <p:ph type="title"/>
          </p:nvPr>
        </p:nvSpPr>
        <p:spPr/>
        <p:txBody>
          <a:bodyPr/>
          <a:lstStyle/>
          <a:p>
            <a:r>
              <a:rPr lang="nl-BE" dirty="0"/>
              <a:t>The </a:t>
            </a:r>
            <a:r>
              <a:rPr lang="nl-BE" dirty="0" err="1"/>
              <a:t>java.util.function</a:t>
            </a:r>
            <a:r>
              <a:rPr lang="nl-BE" dirty="0"/>
              <a:t> package </a:t>
            </a:r>
          </a:p>
        </p:txBody>
      </p:sp>
      <p:pic>
        <p:nvPicPr>
          <p:cNvPr id="6" name="Tijdelijke aanduiding voor inhoud 5">
            <a:extLst>
              <a:ext uri="{FF2B5EF4-FFF2-40B4-BE49-F238E27FC236}">
                <a16:creationId xmlns:a16="http://schemas.microsoft.com/office/drawing/2014/main" id="{B819E1CA-12F5-43E9-9468-55F2C7E1F471}"/>
              </a:ext>
            </a:extLst>
          </p:cNvPr>
          <p:cNvPicPr>
            <a:picLocks noGrp="1" noChangeAspect="1"/>
          </p:cNvPicPr>
          <p:nvPr>
            <p:ph idx="1"/>
          </p:nvPr>
        </p:nvPicPr>
        <p:blipFill>
          <a:blip r:embed="rId2"/>
          <a:stretch>
            <a:fillRect/>
          </a:stretch>
        </p:blipFill>
        <p:spPr>
          <a:xfrm>
            <a:off x="1383110" y="1896067"/>
            <a:ext cx="8468078" cy="4554107"/>
          </a:xfrm>
        </p:spPr>
      </p:pic>
      <p:sp>
        <p:nvSpPr>
          <p:cNvPr id="4" name="Tijdelijke aanduiding voor dianummer 3">
            <a:extLst>
              <a:ext uri="{FF2B5EF4-FFF2-40B4-BE49-F238E27FC236}">
                <a16:creationId xmlns:a16="http://schemas.microsoft.com/office/drawing/2014/main" id="{5ABC74EF-A303-4AA6-824F-5C0BCF38E5DE}"/>
              </a:ext>
            </a:extLst>
          </p:cNvPr>
          <p:cNvSpPr>
            <a:spLocks noGrp="1"/>
          </p:cNvSpPr>
          <p:nvPr>
            <p:ph type="sldNum" sz="quarter" idx="12"/>
          </p:nvPr>
        </p:nvSpPr>
        <p:spPr/>
        <p:txBody>
          <a:bodyPr/>
          <a:lstStyle/>
          <a:p>
            <a:fld id="{EFF0E678-5659-4256-A5F3-A2CF1765060C}" type="slidenum">
              <a:rPr lang="nl-BE" smtClean="0"/>
              <a:pPr/>
              <a:t>6</a:t>
            </a:fld>
            <a:endParaRPr lang="nl-BE"/>
          </a:p>
        </p:txBody>
      </p:sp>
      <p:sp>
        <p:nvSpPr>
          <p:cNvPr id="7" name="Tijdelijke aanduiding voor inhoud 2">
            <a:extLst>
              <a:ext uri="{FF2B5EF4-FFF2-40B4-BE49-F238E27FC236}">
                <a16:creationId xmlns:a16="http://schemas.microsoft.com/office/drawing/2014/main" id="{A08A8D35-ED00-462F-9CB8-F642EFA4EB99}"/>
              </a:ext>
            </a:extLst>
          </p:cNvPr>
          <p:cNvSpPr txBox="1">
            <a:spLocks/>
          </p:cNvSpPr>
          <p:nvPr/>
        </p:nvSpPr>
        <p:spPr>
          <a:xfrm>
            <a:off x="251012" y="1129554"/>
            <a:ext cx="11743764" cy="53068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D02023"/>
              </a:buClr>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Clr>
                <a:srgbClr val="0074BD"/>
              </a:buClr>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Clr>
                <a:schemeClr val="accent6">
                  <a:lumMod val="75000"/>
                </a:schemeClr>
              </a:buClr>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Java provides a set of reusable, generic, functional interfaces that are </a:t>
            </a:r>
            <a:r>
              <a:rPr lang="en-US" i="1" dirty="0"/>
              <a:t>ready for use out of the box </a:t>
            </a:r>
            <a:r>
              <a:rPr lang="nl-BE" dirty="0"/>
              <a:t>in </a:t>
            </a:r>
            <a:r>
              <a:rPr lang="nl-BE" dirty="0" err="1"/>
              <a:t>the</a:t>
            </a:r>
            <a:r>
              <a:rPr lang="nl-BE" dirty="0"/>
              <a:t> package </a:t>
            </a:r>
            <a:r>
              <a:rPr lang="nl-BE" dirty="0" err="1"/>
              <a:t>java.util.function</a:t>
            </a:r>
            <a:r>
              <a:rPr lang="nl-BE" dirty="0"/>
              <a:t>:</a:t>
            </a:r>
          </a:p>
          <a:p>
            <a:endParaRPr lang="nl-BE" dirty="0"/>
          </a:p>
          <a:p>
            <a:endParaRPr lang="nl-BE" dirty="0"/>
          </a:p>
          <a:p>
            <a:pPr lvl="1"/>
            <a:endParaRPr lang="nl-BE" dirty="0"/>
          </a:p>
          <a:p>
            <a:pPr marL="0" indent="0">
              <a:buFont typeface="Arial" panose="020B0604020202020204" pitchFamily="34" charset="0"/>
              <a:buNone/>
            </a:pPr>
            <a:endParaRPr lang="nl-BE" dirty="0"/>
          </a:p>
        </p:txBody>
      </p:sp>
    </p:spTree>
    <p:extLst>
      <p:ext uri="{BB962C8B-B14F-4D97-AF65-F5344CB8AC3E}">
        <p14:creationId xmlns:p14="http://schemas.microsoft.com/office/powerpoint/2010/main" val="1489597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7CD1D7-7503-4AD9-9407-ABBE6D14F822}"/>
              </a:ext>
            </a:extLst>
          </p:cNvPr>
          <p:cNvSpPr>
            <a:spLocks noGrp="1"/>
          </p:cNvSpPr>
          <p:nvPr>
            <p:ph type="title"/>
          </p:nvPr>
        </p:nvSpPr>
        <p:spPr/>
        <p:txBody>
          <a:bodyPr/>
          <a:lstStyle/>
          <a:p>
            <a:r>
              <a:rPr lang="nl-BE" dirty="0"/>
              <a:t>Consumer </a:t>
            </a:r>
            <a:r>
              <a:rPr lang="nl-BE" dirty="0" err="1"/>
              <a:t>Example</a:t>
            </a:r>
            <a:endParaRPr lang="nl-BE" dirty="0"/>
          </a:p>
        </p:txBody>
      </p:sp>
      <p:sp>
        <p:nvSpPr>
          <p:cNvPr id="6" name="Tijdelijke aanduiding voor inhoud 5">
            <a:extLst>
              <a:ext uri="{FF2B5EF4-FFF2-40B4-BE49-F238E27FC236}">
                <a16:creationId xmlns:a16="http://schemas.microsoft.com/office/drawing/2014/main" id="{1FC1D052-5BA5-4B91-9C43-08402A4C8704}"/>
              </a:ext>
            </a:extLst>
          </p:cNvPr>
          <p:cNvSpPr>
            <a:spLocks noGrp="1"/>
          </p:cNvSpPr>
          <p:nvPr>
            <p:ph idx="1"/>
          </p:nvPr>
        </p:nvSpPr>
        <p:spPr/>
        <p:txBody>
          <a:bodyPr/>
          <a:lstStyle/>
          <a:p>
            <a:endParaRPr lang="nl-BE" dirty="0"/>
          </a:p>
          <a:p>
            <a:endParaRPr lang="nl-BE" dirty="0"/>
          </a:p>
          <a:p>
            <a:endParaRPr lang="nl-BE" dirty="0"/>
          </a:p>
          <a:p>
            <a:endParaRPr lang="nl-BE" dirty="0"/>
          </a:p>
          <a:p>
            <a:endParaRPr lang="nl-BE" dirty="0"/>
          </a:p>
          <a:p>
            <a:endParaRPr lang="nl-BE" dirty="0"/>
          </a:p>
          <a:p>
            <a:endParaRPr lang="nl-BE" dirty="0"/>
          </a:p>
          <a:p>
            <a:r>
              <a:rPr lang="nl-BE" dirty="0"/>
              <a:t>parentheses () </a:t>
            </a:r>
            <a:r>
              <a:rPr lang="nl-BE" dirty="0" err="1"/>
              <a:t>and</a:t>
            </a:r>
            <a:r>
              <a:rPr lang="nl-BE" dirty="0"/>
              <a:t> </a:t>
            </a:r>
            <a:r>
              <a:rPr lang="nl-BE" dirty="0" err="1"/>
              <a:t>brackets</a:t>
            </a:r>
            <a:r>
              <a:rPr lang="nl-BE" dirty="0"/>
              <a:t> {} are </a:t>
            </a:r>
            <a:r>
              <a:rPr lang="nl-BE" dirty="0" err="1"/>
              <a:t>not</a:t>
            </a:r>
            <a:r>
              <a:rPr lang="nl-BE" dirty="0"/>
              <a:t> </a:t>
            </a:r>
            <a:r>
              <a:rPr lang="nl-BE" dirty="0" err="1"/>
              <a:t>mandatory</a:t>
            </a:r>
            <a:r>
              <a:rPr lang="nl-BE" dirty="0"/>
              <a:t> </a:t>
            </a:r>
            <a:r>
              <a:rPr lang="nl-BE" dirty="0" err="1"/>
              <a:t>if</a:t>
            </a:r>
            <a:r>
              <a:rPr lang="nl-BE" dirty="0"/>
              <a:t> </a:t>
            </a:r>
            <a:r>
              <a:rPr lang="nl-BE" dirty="0" err="1"/>
              <a:t>you</a:t>
            </a:r>
            <a:r>
              <a:rPr lang="nl-BE" dirty="0"/>
              <a:t> have </a:t>
            </a:r>
            <a:r>
              <a:rPr lang="nl-BE" dirty="0" err="1"/>
              <a:t>only</a:t>
            </a:r>
            <a:r>
              <a:rPr lang="nl-BE" dirty="0"/>
              <a:t> </a:t>
            </a:r>
            <a:r>
              <a:rPr lang="nl-BE" dirty="0" err="1"/>
              <a:t>one</a:t>
            </a:r>
            <a:r>
              <a:rPr lang="nl-BE" dirty="0"/>
              <a:t> argument / statement </a:t>
            </a:r>
          </a:p>
        </p:txBody>
      </p:sp>
      <p:sp>
        <p:nvSpPr>
          <p:cNvPr id="4" name="Tijdelijke aanduiding voor dianummer 3">
            <a:extLst>
              <a:ext uri="{FF2B5EF4-FFF2-40B4-BE49-F238E27FC236}">
                <a16:creationId xmlns:a16="http://schemas.microsoft.com/office/drawing/2014/main" id="{ED8659B6-A318-4F92-A7FF-4FD10A53566A}"/>
              </a:ext>
            </a:extLst>
          </p:cNvPr>
          <p:cNvSpPr>
            <a:spLocks noGrp="1"/>
          </p:cNvSpPr>
          <p:nvPr>
            <p:ph type="sldNum" sz="quarter" idx="12"/>
          </p:nvPr>
        </p:nvSpPr>
        <p:spPr/>
        <p:txBody>
          <a:bodyPr/>
          <a:lstStyle/>
          <a:p>
            <a:fld id="{EFF0E678-5659-4256-A5F3-A2CF1765060C}" type="slidenum">
              <a:rPr lang="nl-BE" smtClean="0"/>
              <a:pPr/>
              <a:t>7</a:t>
            </a:fld>
            <a:endParaRPr lang="nl-BE"/>
          </a:p>
        </p:txBody>
      </p:sp>
      <p:pic>
        <p:nvPicPr>
          <p:cNvPr id="8" name="Afbeelding 7">
            <a:extLst>
              <a:ext uri="{FF2B5EF4-FFF2-40B4-BE49-F238E27FC236}">
                <a16:creationId xmlns:a16="http://schemas.microsoft.com/office/drawing/2014/main" id="{F9252611-7282-4D84-939B-7C25411D2F2D}"/>
              </a:ext>
            </a:extLst>
          </p:cNvPr>
          <p:cNvPicPr>
            <a:picLocks noChangeAspect="1"/>
          </p:cNvPicPr>
          <p:nvPr/>
        </p:nvPicPr>
        <p:blipFill>
          <a:blip r:embed="rId2"/>
          <a:stretch>
            <a:fillRect/>
          </a:stretch>
        </p:blipFill>
        <p:spPr>
          <a:xfrm>
            <a:off x="1100137" y="1102050"/>
            <a:ext cx="9127583" cy="2784150"/>
          </a:xfrm>
          <a:prstGeom prst="rect">
            <a:avLst/>
          </a:prstGeom>
          <a:ln>
            <a:solidFill>
              <a:schemeClr val="tx1"/>
            </a:solidFill>
          </a:ln>
        </p:spPr>
      </p:pic>
    </p:spTree>
    <p:extLst>
      <p:ext uri="{BB962C8B-B14F-4D97-AF65-F5344CB8AC3E}">
        <p14:creationId xmlns:p14="http://schemas.microsoft.com/office/powerpoint/2010/main" val="1157871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7CD1D7-7503-4AD9-9407-ABBE6D14F822}"/>
              </a:ext>
            </a:extLst>
          </p:cNvPr>
          <p:cNvSpPr>
            <a:spLocks noGrp="1"/>
          </p:cNvSpPr>
          <p:nvPr>
            <p:ph type="title"/>
          </p:nvPr>
        </p:nvSpPr>
        <p:spPr/>
        <p:txBody>
          <a:bodyPr/>
          <a:lstStyle/>
          <a:p>
            <a:r>
              <a:rPr lang="nl-BE" dirty="0" err="1"/>
              <a:t>Function</a:t>
            </a:r>
            <a:r>
              <a:rPr lang="nl-BE" dirty="0"/>
              <a:t> </a:t>
            </a:r>
            <a:r>
              <a:rPr lang="nl-BE" dirty="0" err="1"/>
              <a:t>Example</a:t>
            </a:r>
            <a:endParaRPr lang="nl-BE" dirty="0"/>
          </a:p>
        </p:txBody>
      </p:sp>
      <p:sp>
        <p:nvSpPr>
          <p:cNvPr id="6" name="Tijdelijke aanduiding voor inhoud 5">
            <a:extLst>
              <a:ext uri="{FF2B5EF4-FFF2-40B4-BE49-F238E27FC236}">
                <a16:creationId xmlns:a16="http://schemas.microsoft.com/office/drawing/2014/main" id="{1FC1D052-5BA5-4B91-9C43-08402A4C8704}"/>
              </a:ext>
            </a:extLst>
          </p:cNvPr>
          <p:cNvSpPr>
            <a:spLocks noGrp="1"/>
          </p:cNvSpPr>
          <p:nvPr>
            <p:ph idx="1"/>
          </p:nvPr>
        </p:nvSpPr>
        <p:spPr>
          <a:xfrm>
            <a:off x="110837" y="1129554"/>
            <a:ext cx="11984552" cy="5306868"/>
          </a:xfrm>
        </p:spPr>
        <p:txBody>
          <a:bodyPr>
            <a:normAutofit fontScale="92500" lnSpcReduction="10000"/>
          </a:bodyPr>
          <a:lstStyle/>
          <a:p>
            <a:pPr marL="0" indent="0">
              <a:buNone/>
            </a:pPr>
            <a:endParaRPr kumimoji="0" lang="nl-BE" altLang="nl-BE" sz="2400" b="0" i="1" u="none" strike="noStrike" cap="none" normalizeH="0" baseline="0" dirty="0">
              <a:ln>
                <a:noFill/>
              </a:ln>
              <a:solidFill>
                <a:srgbClr val="8C8C8C"/>
              </a:solidFill>
              <a:effectLst/>
              <a:latin typeface="JetBrains Mono"/>
            </a:endParaRPr>
          </a:p>
          <a:p>
            <a:pPr marL="0" indent="0">
              <a:buNone/>
            </a:pPr>
            <a:br>
              <a:rPr kumimoji="0" lang="nl-BE" altLang="nl-BE" sz="2400" b="0" i="0" u="none" strike="noStrike" cap="none" normalizeH="0" baseline="0" dirty="0">
                <a:ln>
                  <a:noFill/>
                </a:ln>
                <a:solidFill>
                  <a:srgbClr val="080808"/>
                </a:solidFill>
                <a:effectLst/>
                <a:latin typeface="JetBrains Mono"/>
              </a:rPr>
            </a:br>
            <a:br>
              <a:rPr kumimoji="0" lang="nl-BE" altLang="nl-BE" sz="2400" b="0" i="0" u="none" strike="noStrike" cap="none" normalizeH="0" baseline="0" dirty="0">
                <a:ln>
                  <a:noFill/>
                </a:ln>
                <a:solidFill>
                  <a:srgbClr val="080808"/>
                </a:solidFill>
                <a:effectLst/>
                <a:latin typeface="JetBrains Mono"/>
              </a:rPr>
            </a:br>
            <a:endParaRPr lang="nl-BE" dirty="0"/>
          </a:p>
          <a:p>
            <a:endParaRPr lang="en-US" dirty="0"/>
          </a:p>
          <a:p>
            <a:endParaRPr lang="en-US" dirty="0"/>
          </a:p>
          <a:p>
            <a:endParaRPr lang="en-US" dirty="0"/>
          </a:p>
          <a:p>
            <a:endParaRPr lang="en-US" dirty="0"/>
          </a:p>
          <a:p>
            <a:endParaRPr lang="en-US" dirty="0"/>
          </a:p>
          <a:p>
            <a:r>
              <a:rPr lang="en-US" dirty="0"/>
              <a:t>The general syntax for a method reference is:</a:t>
            </a:r>
          </a:p>
          <a:p>
            <a:r>
              <a:rPr lang="en-US" dirty="0"/>
              <a:t>With a method reference, you don't need to worry about passing arguments. In the above example, the compiler can infer the argument based on the method definition of </a:t>
            </a:r>
            <a:r>
              <a:rPr lang="en-US" i="1" dirty="0"/>
              <a:t>length()</a:t>
            </a:r>
            <a:r>
              <a:rPr lang="en-US" dirty="0"/>
              <a:t>.</a:t>
            </a:r>
          </a:p>
          <a:p>
            <a:r>
              <a:rPr lang="en-US" dirty="0"/>
              <a:t>IntelliJ suggests to use a method reference wherever this is possible. That is why the code is yellow…</a:t>
            </a:r>
            <a:endParaRPr lang="nl-BE" dirty="0"/>
          </a:p>
        </p:txBody>
      </p:sp>
      <p:sp>
        <p:nvSpPr>
          <p:cNvPr id="4" name="Tijdelijke aanduiding voor dianummer 3">
            <a:extLst>
              <a:ext uri="{FF2B5EF4-FFF2-40B4-BE49-F238E27FC236}">
                <a16:creationId xmlns:a16="http://schemas.microsoft.com/office/drawing/2014/main" id="{ED8659B6-A318-4F92-A7FF-4FD10A53566A}"/>
              </a:ext>
            </a:extLst>
          </p:cNvPr>
          <p:cNvSpPr>
            <a:spLocks noGrp="1"/>
          </p:cNvSpPr>
          <p:nvPr>
            <p:ph type="sldNum" sz="quarter" idx="12"/>
          </p:nvPr>
        </p:nvSpPr>
        <p:spPr/>
        <p:txBody>
          <a:bodyPr/>
          <a:lstStyle/>
          <a:p>
            <a:fld id="{EFF0E678-5659-4256-A5F3-A2CF1765060C}" type="slidenum">
              <a:rPr lang="nl-BE" smtClean="0"/>
              <a:pPr/>
              <a:t>8</a:t>
            </a:fld>
            <a:endParaRPr lang="nl-BE"/>
          </a:p>
        </p:txBody>
      </p:sp>
      <p:sp>
        <p:nvSpPr>
          <p:cNvPr id="3" name="Rectangle 1">
            <a:extLst>
              <a:ext uri="{FF2B5EF4-FFF2-40B4-BE49-F238E27FC236}">
                <a16:creationId xmlns:a16="http://schemas.microsoft.com/office/drawing/2014/main" id="{89910FCE-609F-4BEA-9F4C-94D8D79F692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pic>
        <p:nvPicPr>
          <p:cNvPr id="7" name="Afbeelding 6">
            <a:extLst>
              <a:ext uri="{FF2B5EF4-FFF2-40B4-BE49-F238E27FC236}">
                <a16:creationId xmlns:a16="http://schemas.microsoft.com/office/drawing/2014/main" id="{39C8796F-30ED-4E0A-A816-5F38C640C0E6}"/>
              </a:ext>
            </a:extLst>
          </p:cNvPr>
          <p:cNvPicPr>
            <a:picLocks noChangeAspect="1"/>
          </p:cNvPicPr>
          <p:nvPr/>
        </p:nvPicPr>
        <p:blipFill>
          <a:blip r:embed="rId2"/>
          <a:stretch>
            <a:fillRect/>
          </a:stretch>
        </p:blipFill>
        <p:spPr>
          <a:xfrm>
            <a:off x="7092824" y="4391854"/>
            <a:ext cx="2259364" cy="438180"/>
          </a:xfrm>
          <a:prstGeom prst="rect">
            <a:avLst/>
          </a:prstGeom>
          <a:ln>
            <a:solidFill>
              <a:schemeClr val="tx1"/>
            </a:solidFill>
          </a:ln>
        </p:spPr>
      </p:pic>
      <p:pic>
        <p:nvPicPr>
          <p:cNvPr id="9" name="Afbeelding 8">
            <a:extLst>
              <a:ext uri="{FF2B5EF4-FFF2-40B4-BE49-F238E27FC236}">
                <a16:creationId xmlns:a16="http://schemas.microsoft.com/office/drawing/2014/main" id="{B3D04C4C-6787-48BD-A0EA-4963A00DA33C}"/>
              </a:ext>
            </a:extLst>
          </p:cNvPr>
          <p:cNvPicPr>
            <a:picLocks noChangeAspect="1"/>
          </p:cNvPicPr>
          <p:nvPr/>
        </p:nvPicPr>
        <p:blipFill>
          <a:blip r:embed="rId3"/>
          <a:stretch>
            <a:fillRect/>
          </a:stretch>
        </p:blipFill>
        <p:spPr>
          <a:xfrm>
            <a:off x="480580" y="1102050"/>
            <a:ext cx="9155790" cy="3179426"/>
          </a:xfrm>
          <a:prstGeom prst="rect">
            <a:avLst/>
          </a:prstGeom>
          <a:ln>
            <a:solidFill>
              <a:schemeClr val="tx1"/>
            </a:solidFill>
          </a:ln>
        </p:spPr>
      </p:pic>
      <p:cxnSp>
        <p:nvCxnSpPr>
          <p:cNvPr id="11" name="Rechte verbindingslijn met pijl 10">
            <a:extLst>
              <a:ext uri="{FF2B5EF4-FFF2-40B4-BE49-F238E27FC236}">
                <a16:creationId xmlns:a16="http://schemas.microsoft.com/office/drawing/2014/main" id="{760ECA2D-FCF0-4DCD-AEE0-CA6A7E6B4B86}"/>
              </a:ext>
            </a:extLst>
          </p:cNvPr>
          <p:cNvCxnSpPr>
            <a:cxnSpLocks/>
          </p:cNvCxnSpPr>
          <p:nvPr/>
        </p:nvCxnSpPr>
        <p:spPr>
          <a:xfrm>
            <a:off x="5033818" y="3306618"/>
            <a:ext cx="247937" cy="1180436"/>
          </a:xfrm>
          <a:prstGeom prst="straightConnector1">
            <a:avLst/>
          </a:prstGeom>
          <a:ln w="28575">
            <a:solidFill>
              <a:srgbClr val="D0202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Rechte verbindingslijn met pijl 13">
            <a:extLst>
              <a:ext uri="{FF2B5EF4-FFF2-40B4-BE49-F238E27FC236}">
                <a16:creationId xmlns:a16="http://schemas.microsoft.com/office/drawing/2014/main" id="{3ECA7635-E88F-4E97-8491-FF34B18A314F}"/>
              </a:ext>
            </a:extLst>
          </p:cNvPr>
          <p:cNvCxnSpPr>
            <a:cxnSpLocks/>
          </p:cNvCxnSpPr>
          <p:nvPr/>
        </p:nvCxnSpPr>
        <p:spPr>
          <a:xfrm>
            <a:off x="6096000" y="2325201"/>
            <a:ext cx="155933" cy="3473668"/>
          </a:xfrm>
          <a:prstGeom prst="straightConnector1">
            <a:avLst/>
          </a:prstGeom>
          <a:ln w="28575">
            <a:solidFill>
              <a:srgbClr val="D0202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Rechte verbindingslijn met pijl 17">
            <a:extLst>
              <a:ext uri="{FF2B5EF4-FFF2-40B4-BE49-F238E27FC236}">
                <a16:creationId xmlns:a16="http://schemas.microsoft.com/office/drawing/2014/main" id="{12BA9081-636A-4FCF-A7BC-927269664041}"/>
              </a:ext>
            </a:extLst>
          </p:cNvPr>
          <p:cNvCxnSpPr>
            <a:cxnSpLocks/>
          </p:cNvCxnSpPr>
          <p:nvPr/>
        </p:nvCxnSpPr>
        <p:spPr>
          <a:xfrm>
            <a:off x="5255109" y="1612760"/>
            <a:ext cx="420445" cy="4229028"/>
          </a:xfrm>
          <a:prstGeom prst="straightConnector1">
            <a:avLst/>
          </a:prstGeom>
          <a:ln w="28575">
            <a:solidFill>
              <a:srgbClr val="D0202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6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7CD1D7-7503-4AD9-9407-ABBE6D14F822}"/>
              </a:ext>
            </a:extLst>
          </p:cNvPr>
          <p:cNvSpPr>
            <a:spLocks noGrp="1"/>
          </p:cNvSpPr>
          <p:nvPr>
            <p:ph type="title"/>
          </p:nvPr>
        </p:nvSpPr>
        <p:spPr/>
        <p:txBody>
          <a:bodyPr/>
          <a:lstStyle/>
          <a:p>
            <a:r>
              <a:rPr lang="nl-BE" dirty="0" err="1"/>
              <a:t>Example</a:t>
            </a:r>
            <a:r>
              <a:rPr lang="nl-BE" dirty="0"/>
              <a:t> of </a:t>
            </a:r>
            <a:r>
              <a:rPr lang="nl-BE" dirty="0" err="1"/>
              <a:t>own</a:t>
            </a:r>
            <a:r>
              <a:rPr lang="nl-BE" dirty="0"/>
              <a:t> </a:t>
            </a:r>
            <a:r>
              <a:rPr lang="nl-BE" dirty="0" err="1"/>
              <a:t>created</a:t>
            </a:r>
            <a:r>
              <a:rPr lang="nl-BE" dirty="0"/>
              <a:t> </a:t>
            </a:r>
            <a:r>
              <a:rPr lang="nl-BE" dirty="0" err="1"/>
              <a:t>functional</a:t>
            </a:r>
            <a:r>
              <a:rPr lang="nl-BE" dirty="0"/>
              <a:t> interface</a:t>
            </a:r>
          </a:p>
        </p:txBody>
      </p:sp>
      <p:sp>
        <p:nvSpPr>
          <p:cNvPr id="6" name="Tijdelijke aanduiding voor inhoud 5">
            <a:extLst>
              <a:ext uri="{FF2B5EF4-FFF2-40B4-BE49-F238E27FC236}">
                <a16:creationId xmlns:a16="http://schemas.microsoft.com/office/drawing/2014/main" id="{1FC1D052-5BA5-4B91-9C43-08402A4C8704}"/>
              </a:ext>
            </a:extLst>
          </p:cNvPr>
          <p:cNvSpPr>
            <a:spLocks noGrp="1"/>
          </p:cNvSpPr>
          <p:nvPr>
            <p:ph idx="1"/>
          </p:nvPr>
        </p:nvSpPr>
        <p:spPr/>
        <p:txBody>
          <a:bodyPr/>
          <a:lstStyle/>
          <a:p>
            <a:pPr marL="0" indent="0">
              <a:buNone/>
            </a:pPr>
            <a:br>
              <a:rPr kumimoji="0" lang="nl-BE" altLang="nl-BE" sz="2400" b="0" i="0" u="none" strike="noStrike" cap="none" normalizeH="0" baseline="0" dirty="0">
                <a:ln>
                  <a:noFill/>
                </a:ln>
                <a:solidFill>
                  <a:srgbClr val="080808"/>
                </a:solidFill>
                <a:effectLst/>
                <a:latin typeface="JetBrains Mono"/>
              </a:rPr>
            </a:br>
            <a:endParaRPr kumimoji="0" lang="nl-BE" altLang="nl-BE" sz="2400" b="0" i="0" u="none" strike="noStrike" cap="none" normalizeH="0" baseline="0" dirty="0">
              <a:ln>
                <a:noFill/>
              </a:ln>
              <a:solidFill>
                <a:srgbClr val="080808"/>
              </a:solidFill>
              <a:effectLst/>
              <a:latin typeface="JetBrains Mono"/>
            </a:endParaRPr>
          </a:p>
          <a:p>
            <a:pPr marL="0" indent="0">
              <a:buNone/>
            </a:pPr>
            <a:endParaRPr lang="nl-BE" dirty="0">
              <a:solidFill>
                <a:srgbClr val="080808"/>
              </a:solidFill>
              <a:latin typeface="JetBrains Mono"/>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functional interface in Java is </a:t>
            </a:r>
            <a:r>
              <a:rPr lang="en-US" b="1" dirty="0"/>
              <a:t>an interface that contains only one single abstract (unimplemented) method</a:t>
            </a:r>
            <a:endParaRPr lang="nl-BE" dirty="0"/>
          </a:p>
          <a:p>
            <a:pPr marL="0" indent="0">
              <a:buNone/>
            </a:pPr>
            <a:endParaRPr lang="nl-BE" dirty="0"/>
          </a:p>
        </p:txBody>
      </p:sp>
      <p:sp>
        <p:nvSpPr>
          <p:cNvPr id="4" name="Tijdelijke aanduiding voor dianummer 3">
            <a:extLst>
              <a:ext uri="{FF2B5EF4-FFF2-40B4-BE49-F238E27FC236}">
                <a16:creationId xmlns:a16="http://schemas.microsoft.com/office/drawing/2014/main" id="{ED8659B6-A318-4F92-A7FF-4FD10A53566A}"/>
              </a:ext>
            </a:extLst>
          </p:cNvPr>
          <p:cNvSpPr>
            <a:spLocks noGrp="1"/>
          </p:cNvSpPr>
          <p:nvPr>
            <p:ph type="sldNum" sz="quarter" idx="12"/>
          </p:nvPr>
        </p:nvSpPr>
        <p:spPr/>
        <p:txBody>
          <a:bodyPr/>
          <a:lstStyle/>
          <a:p>
            <a:fld id="{EFF0E678-5659-4256-A5F3-A2CF1765060C}" type="slidenum">
              <a:rPr lang="nl-BE" smtClean="0"/>
              <a:pPr/>
              <a:t>9</a:t>
            </a:fld>
            <a:endParaRPr lang="nl-BE"/>
          </a:p>
        </p:txBody>
      </p:sp>
      <p:sp>
        <p:nvSpPr>
          <p:cNvPr id="5" name="Rectangle 2">
            <a:extLst>
              <a:ext uri="{FF2B5EF4-FFF2-40B4-BE49-F238E27FC236}">
                <a16:creationId xmlns:a16="http://schemas.microsoft.com/office/drawing/2014/main" id="{C5086C86-CC61-4359-9094-7CC4A1AAC0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pic>
        <p:nvPicPr>
          <p:cNvPr id="8" name="Afbeelding 7">
            <a:extLst>
              <a:ext uri="{FF2B5EF4-FFF2-40B4-BE49-F238E27FC236}">
                <a16:creationId xmlns:a16="http://schemas.microsoft.com/office/drawing/2014/main" id="{1D56C3F1-2C5F-4CAF-BDCD-1FF681889645}"/>
              </a:ext>
            </a:extLst>
          </p:cNvPr>
          <p:cNvPicPr>
            <a:picLocks noChangeAspect="1"/>
          </p:cNvPicPr>
          <p:nvPr/>
        </p:nvPicPr>
        <p:blipFill>
          <a:blip r:embed="rId2"/>
          <a:stretch>
            <a:fillRect/>
          </a:stretch>
        </p:blipFill>
        <p:spPr>
          <a:xfrm>
            <a:off x="9352188" y="1709159"/>
            <a:ext cx="1214438" cy="1626889"/>
          </a:xfrm>
          <a:prstGeom prst="rect">
            <a:avLst/>
          </a:prstGeom>
          <a:ln>
            <a:solidFill>
              <a:schemeClr val="tx1"/>
            </a:solidFill>
          </a:ln>
        </p:spPr>
      </p:pic>
      <p:pic>
        <p:nvPicPr>
          <p:cNvPr id="10" name="Afbeelding 9">
            <a:extLst>
              <a:ext uri="{FF2B5EF4-FFF2-40B4-BE49-F238E27FC236}">
                <a16:creationId xmlns:a16="http://schemas.microsoft.com/office/drawing/2014/main" id="{63306C9B-B30D-4BA3-B3A7-8782E7C2A3DC}"/>
              </a:ext>
            </a:extLst>
          </p:cNvPr>
          <p:cNvPicPr>
            <a:picLocks noChangeAspect="1"/>
          </p:cNvPicPr>
          <p:nvPr/>
        </p:nvPicPr>
        <p:blipFill>
          <a:blip r:embed="rId3"/>
          <a:stretch>
            <a:fillRect/>
          </a:stretch>
        </p:blipFill>
        <p:spPr>
          <a:xfrm>
            <a:off x="1297131" y="1102050"/>
            <a:ext cx="5246484" cy="874414"/>
          </a:xfrm>
          <a:prstGeom prst="rect">
            <a:avLst/>
          </a:prstGeom>
          <a:ln>
            <a:solidFill>
              <a:schemeClr val="tx1"/>
            </a:solidFill>
          </a:ln>
        </p:spPr>
      </p:pic>
      <p:pic>
        <p:nvPicPr>
          <p:cNvPr id="12" name="Afbeelding 11">
            <a:extLst>
              <a:ext uri="{FF2B5EF4-FFF2-40B4-BE49-F238E27FC236}">
                <a16:creationId xmlns:a16="http://schemas.microsoft.com/office/drawing/2014/main" id="{DBBB0767-4D12-4982-8498-6520A2607F5C}"/>
              </a:ext>
            </a:extLst>
          </p:cNvPr>
          <p:cNvPicPr>
            <a:picLocks noChangeAspect="1"/>
          </p:cNvPicPr>
          <p:nvPr/>
        </p:nvPicPr>
        <p:blipFill>
          <a:blip r:embed="rId4"/>
          <a:stretch>
            <a:fillRect/>
          </a:stretch>
        </p:blipFill>
        <p:spPr>
          <a:xfrm>
            <a:off x="1297131" y="2244869"/>
            <a:ext cx="6143459" cy="1907032"/>
          </a:xfrm>
          <a:prstGeom prst="rect">
            <a:avLst/>
          </a:prstGeom>
          <a:ln>
            <a:solidFill>
              <a:schemeClr val="tx1"/>
            </a:solidFill>
          </a:ln>
        </p:spPr>
      </p:pic>
    </p:spTree>
    <p:extLst>
      <p:ext uri="{BB962C8B-B14F-4D97-AF65-F5344CB8AC3E}">
        <p14:creationId xmlns:p14="http://schemas.microsoft.com/office/powerpoint/2010/main" val="4073267371"/>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5AAE946EF0FA4C8DCBB99C9592FAE8" ma:contentTypeVersion="10" ma:contentTypeDescription="Een nieuw document maken." ma:contentTypeScope="" ma:versionID="a97f376fbb73fd610ca1c20c0941d2f0">
  <xsd:schema xmlns:xsd="http://www.w3.org/2001/XMLSchema" xmlns:xs="http://www.w3.org/2001/XMLSchema" xmlns:p="http://schemas.microsoft.com/office/2006/metadata/properties" xmlns:ns3="62cb3836-4072-43b5-a081-e823586f5f03" xmlns:ns4="b1647370-9d57-4268-985b-aa724df61b41" targetNamespace="http://schemas.microsoft.com/office/2006/metadata/properties" ma:root="true" ma:fieldsID="e3cf7e9afa76b2e5ec9894e0d5a64038" ns3:_="" ns4:_="">
    <xsd:import namespace="62cb3836-4072-43b5-a081-e823586f5f03"/>
    <xsd:import namespace="b1647370-9d57-4268-985b-aa724df61b4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cb3836-4072-43b5-a081-e823586f5f03"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description="" ma:internalName="SharedWithDetails" ma:readOnly="true">
      <xsd:simpleType>
        <xsd:restriction base="dms:Note">
          <xsd:maxLength value="255"/>
        </xsd:restriction>
      </xsd:simpleType>
    </xsd:element>
    <xsd:element name="SharingHintHash" ma:index="10" nillable="true" ma:displayName="Hint-hash delen"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647370-9d57-4268-985b-aa724df61b4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CDAEED-ED8E-447D-992B-ABB74BB13D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cb3836-4072-43b5-a081-e823586f5f03"/>
    <ds:schemaRef ds:uri="b1647370-9d57-4268-985b-aa724df61b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6FB24E-7604-4EA1-A61A-F01D8A9E38E3}">
  <ds:schemaRefs>
    <ds:schemaRef ds:uri="http://schemas.microsoft.com/sharepoint/v3/contenttype/forms"/>
  </ds:schemaRefs>
</ds:datastoreItem>
</file>

<file path=customXml/itemProps3.xml><?xml version="1.0" encoding="utf-8"?>
<ds:datastoreItem xmlns:ds="http://schemas.openxmlformats.org/officeDocument/2006/customXml" ds:itemID="{54E3BF16-214B-4084-B514-22B8B961E4E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4144</TotalTime>
  <Words>1159</Words>
  <Application>Microsoft Office PowerPoint</Application>
  <PresentationFormat>Breedbeeld</PresentationFormat>
  <Paragraphs>225</Paragraphs>
  <Slides>24</Slides>
  <Notes>0</Notes>
  <HiddenSlides>0</HiddenSlides>
  <MMClips>2</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24</vt:i4>
      </vt:variant>
    </vt:vector>
  </HeadingPairs>
  <TitlesOfParts>
    <vt:vector size="32" baseType="lpstr">
      <vt:lpstr>Arial</vt:lpstr>
      <vt:lpstr>Calibri</vt:lpstr>
      <vt:lpstr>Consolas</vt:lpstr>
      <vt:lpstr>Courier New</vt:lpstr>
      <vt:lpstr>DejaVu Sans Mono</vt:lpstr>
      <vt:lpstr>JetBrains Mono</vt:lpstr>
      <vt:lpstr>Verdana</vt:lpstr>
      <vt:lpstr>Kantoorthema</vt:lpstr>
      <vt:lpstr>Lambda expressions  &amp;  streams</vt:lpstr>
      <vt:lpstr>What are Lambda expressions?</vt:lpstr>
      <vt:lpstr>Why use Lambda expressions?</vt:lpstr>
      <vt:lpstr>Lambda functions</vt:lpstr>
      <vt:lpstr>Lambda Syntax</vt:lpstr>
      <vt:lpstr>The java.util.function package </vt:lpstr>
      <vt:lpstr>Consumer Example</vt:lpstr>
      <vt:lpstr>Function Example</vt:lpstr>
      <vt:lpstr>Example of own created functional interface</vt:lpstr>
      <vt:lpstr>Lambdas in collection-methods - Examples</vt:lpstr>
      <vt:lpstr>Lambdas in collection-methods – Examples2</vt:lpstr>
      <vt:lpstr>Java Streams</vt:lpstr>
      <vt:lpstr>List vs Stream</vt:lpstr>
      <vt:lpstr>Streams</vt:lpstr>
      <vt:lpstr>Collection-methods vs Stream– Examples</vt:lpstr>
      <vt:lpstr>Stream – Example1</vt:lpstr>
      <vt:lpstr>Stream – Example2</vt:lpstr>
      <vt:lpstr>Other interesting stream-methods</vt:lpstr>
      <vt:lpstr>Conclusion</vt:lpstr>
      <vt:lpstr>Introduction to Unit Tests</vt:lpstr>
      <vt:lpstr>What’s a unit test?</vt:lpstr>
      <vt:lpstr>Unit Testing in IntelliJ</vt:lpstr>
      <vt:lpstr>Syntax to remember</vt:lpstr>
      <vt:lpstr>Testing with coverage information</vt:lpstr>
    </vt:vector>
  </TitlesOfParts>
  <Company>Thomas More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Christel Maes</dc:creator>
  <cp:lastModifiedBy>Christine Smeets</cp:lastModifiedBy>
  <cp:revision>67</cp:revision>
  <cp:lastPrinted>2020-03-16T14:01:58Z</cp:lastPrinted>
  <dcterms:created xsi:type="dcterms:W3CDTF">2019-01-18T08:28:13Z</dcterms:created>
  <dcterms:modified xsi:type="dcterms:W3CDTF">2022-03-14T12:30:00Z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0x010100C55AAE946EF0FA4C8DCBB99C9592FAE8</vt:lpwstr>
  </property>
</Properties>
</file>