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handoutMasterIdLst>
    <p:handoutMasterId r:id="rId76"/>
  </p:handoutMasterIdLst>
  <p:sldIdLst>
    <p:sldId id="259" r:id="rId2"/>
    <p:sldId id="393" r:id="rId3"/>
    <p:sldId id="370" r:id="rId4"/>
    <p:sldId id="371" r:id="rId5"/>
    <p:sldId id="372" r:id="rId6"/>
    <p:sldId id="368" r:id="rId7"/>
    <p:sldId id="355" r:id="rId8"/>
    <p:sldId id="426" r:id="rId9"/>
    <p:sldId id="474" r:id="rId10"/>
    <p:sldId id="563" r:id="rId11"/>
    <p:sldId id="477" r:id="rId12"/>
    <p:sldId id="488" r:id="rId13"/>
    <p:sldId id="397" r:id="rId14"/>
    <p:sldId id="380" r:id="rId15"/>
    <p:sldId id="398" r:id="rId16"/>
    <p:sldId id="375" r:id="rId17"/>
    <p:sldId id="482" r:id="rId18"/>
    <p:sldId id="564" r:id="rId19"/>
    <p:sldId id="565" r:id="rId20"/>
    <p:sldId id="436" r:id="rId21"/>
    <p:sldId id="410" r:id="rId22"/>
    <p:sldId id="431" r:id="rId23"/>
    <p:sldId id="481" r:id="rId24"/>
    <p:sldId id="494" r:id="rId25"/>
    <p:sldId id="409" r:id="rId26"/>
    <p:sldId id="566" r:id="rId27"/>
    <p:sldId id="567" r:id="rId28"/>
    <p:sldId id="570" r:id="rId29"/>
    <p:sldId id="571" r:id="rId30"/>
    <p:sldId id="582" r:id="rId31"/>
    <p:sldId id="568" r:id="rId32"/>
    <p:sldId id="569" r:id="rId33"/>
    <p:sldId id="489" r:id="rId34"/>
    <p:sldId id="572" r:id="rId35"/>
    <p:sldId id="573" r:id="rId36"/>
    <p:sldId id="574" r:id="rId37"/>
    <p:sldId id="577" r:id="rId38"/>
    <p:sldId id="575" r:id="rId39"/>
    <p:sldId id="576" r:id="rId40"/>
    <p:sldId id="580" r:id="rId41"/>
    <p:sldId id="490" r:id="rId42"/>
    <p:sldId id="584" r:id="rId43"/>
    <p:sldId id="399" r:id="rId44"/>
    <p:sldId id="400" r:id="rId45"/>
    <p:sldId id="401" r:id="rId46"/>
    <p:sldId id="402" r:id="rId47"/>
    <p:sldId id="403" r:id="rId48"/>
    <p:sldId id="404" r:id="rId49"/>
    <p:sldId id="585" r:id="rId50"/>
    <p:sldId id="586" r:id="rId51"/>
    <p:sldId id="583" r:id="rId52"/>
    <p:sldId id="587" r:id="rId53"/>
    <p:sldId id="588" r:id="rId54"/>
    <p:sldId id="589" r:id="rId55"/>
    <p:sldId id="483" r:id="rId56"/>
    <p:sldId id="591" r:id="rId57"/>
    <p:sldId id="590" r:id="rId58"/>
    <p:sldId id="592" r:id="rId59"/>
    <p:sldId id="601" r:id="rId60"/>
    <p:sldId id="593" r:id="rId61"/>
    <p:sldId id="594" r:id="rId62"/>
    <p:sldId id="428" r:id="rId63"/>
    <p:sldId id="595" r:id="rId64"/>
    <p:sldId id="596" r:id="rId65"/>
    <p:sldId id="597" r:id="rId66"/>
    <p:sldId id="598" r:id="rId67"/>
    <p:sldId id="599" r:id="rId68"/>
    <p:sldId id="529" r:id="rId69"/>
    <p:sldId id="527" r:id="rId70"/>
    <p:sldId id="528" r:id="rId71"/>
    <p:sldId id="578" r:id="rId72"/>
    <p:sldId id="518" r:id="rId73"/>
    <p:sldId id="581" r:id="rId7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A"/>
    <a:srgbClr val="D02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sorterViewPr>
    <p:cViewPr>
      <p:scale>
        <a:sx n="100" d="100"/>
        <a:sy n="100" d="100"/>
      </p:scale>
      <p:origin x="0" y="-966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Smeets" userId="38d7c675-8b60-463a-888f-f2c44a750a19" providerId="ADAL" clId="{5C6327B1-B9AB-4961-A16D-77DBF92A5BCF}"/>
    <pc:docChg chg="modSld">
      <pc:chgData name="Christine Smeets" userId="38d7c675-8b60-463a-888f-f2c44a750a19" providerId="ADAL" clId="{5C6327B1-B9AB-4961-A16D-77DBF92A5BCF}" dt="2022-04-26T06:28:54.387" v="41" actId="208"/>
      <pc:docMkLst>
        <pc:docMk/>
      </pc:docMkLst>
      <pc:sldChg chg="addSp modSp mod">
        <pc:chgData name="Christine Smeets" userId="38d7c675-8b60-463a-888f-f2c44a750a19" providerId="ADAL" clId="{5C6327B1-B9AB-4961-A16D-77DBF92A5BCF}" dt="2022-04-26T06:28:54.387" v="41" actId="208"/>
        <pc:sldMkLst>
          <pc:docMk/>
          <pc:sldMk cId="1314017418" sldId="581"/>
        </pc:sldMkLst>
        <pc:spChg chg="mod">
          <ac:chgData name="Christine Smeets" userId="38d7c675-8b60-463a-888f-f2c44a750a19" providerId="ADAL" clId="{5C6327B1-B9AB-4961-A16D-77DBF92A5BCF}" dt="2022-04-26T06:26:18.408" v="0" actId="20577"/>
          <ac:spMkLst>
            <pc:docMk/>
            <pc:sldMk cId="1314017418" sldId="581"/>
            <ac:spMk id="7" creationId="{154CB792-1AAF-4CDC-BCC1-80BD1C266B65}"/>
          </ac:spMkLst>
        </pc:spChg>
        <pc:spChg chg="mod">
          <ac:chgData name="Christine Smeets" userId="38d7c675-8b60-463a-888f-f2c44a750a19" providerId="ADAL" clId="{5C6327B1-B9AB-4961-A16D-77DBF92A5BCF}" dt="2022-04-26T06:28:37.476" v="36" actId="20577"/>
          <ac:spMkLst>
            <pc:docMk/>
            <pc:sldMk cId="1314017418" sldId="581"/>
            <ac:spMk id="8" creationId="{93F28186-AF21-42E0-BABE-70BB848E8712}"/>
          </ac:spMkLst>
        </pc:spChg>
        <pc:picChg chg="add mod">
          <ac:chgData name="Christine Smeets" userId="38d7c675-8b60-463a-888f-f2c44a750a19" providerId="ADAL" clId="{5C6327B1-B9AB-4961-A16D-77DBF92A5BCF}" dt="2022-04-26T06:28:54.387" v="41" actId="208"/>
          <ac:picMkLst>
            <pc:docMk/>
            <pc:sldMk cId="1314017418" sldId="581"/>
            <ac:picMk id="3" creationId="{424166A9-76D8-4F0A-8D0A-ED8960566D17}"/>
          </ac:picMkLst>
        </pc:picChg>
      </pc:sldChg>
    </pc:docChg>
  </pc:docChgLst>
  <pc:docChgLst>
    <pc:chgData name="Christine Smeets" userId="38d7c675-8b60-463a-888f-f2c44a750a19" providerId="ADAL" clId="{0D3F0194-92E1-4918-87BA-BD517374A260}"/>
    <pc:docChg chg="undo custSel modSld">
      <pc:chgData name="Christine Smeets" userId="38d7c675-8b60-463a-888f-f2c44a750a19" providerId="ADAL" clId="{0D3F0194-92E1-4918-87BA-BD517374A260}" dt="2023-04-24T13:05:12.244" v="667" actId="15"/>
      <pc:docMkLst>
        <pc:docMk/>
      </pc:docMkLst>
      <pc:sldChg chg="modSp mod">
        <pc:chgData name="Christine Smeets" userId="38d7c675-8b60-463a-888f-f2c44a750a19" providerId="ADAL" clId="{0D3F0194-92E1-4918-87BA-BD517374A260}" dt="2023-04-24T12:51:29.063" v="116" actId="20577"/>
        <pc:sldMkLst>
          <pc:docMk/>
          <pc:sldMk cId="2181451596" sldId="474"/>
        </pc:sldMkLst>
        <pc:spChg chg="mod">
          <ac:chgData name="Christine Smeets" userId="38d7c675-8b60-463a-888f-f2c44a750a19" providerId="ADAL" clId="{0D3F0194-92E1-4918-87BA-BD517374A260}" dt="2023-04-24T12:51:29.063" v="116" actId="20577"/>
          <ac:spMkLst>
            <pc:docMk/>
            <pc:sldMk cId="2181451596" sldId="474"/>
            <ac:spMk id="4" creationId="{F726C325-EE34-4043-AA76-D13351DE82AD}"/>
          </ac:spMkLst>
        </pc:spChg>
      </pc:sldChg>
      <pc:sldChg chg="addSp delSp modSp mod">
        <pc:chgData name="Christine Smeets" userId="38d7c675-8b60-463a-888f-f2c44a750a19" providerId="ADAL" clId="{0D3F0194-92E1-4918-87BA-BD517374A260}" dt="2023-04-24T12:54:48.199" v="352" actId="1582"/>
        <pc:sldMkLst>
          <pc:docMk/>
          <pc:sldMk cId="0" sldId="488"/>
        </pc:sldMkLst>
        <pc:spChg chg="add mod">
          <ac:chgData name="Christine Smeets" userId="38d7c675-8b60-463a-888f-f2c44a750a19" providerId="ADAL" clId="{0D3F0194-92E1-4918-87BA-BD517374A260}" dt="2023-04-24T12:54:48.199" v="352" actId="1582"/>
          <ac:spMkLst>
            <pc:docMk/>
            <pc:sldMk cId="0" sldId="488"/>
            <ac:spMk id="2" creationId="{F0842516-728A-5F31-5820-5CC20087131C}"/>
          </ac:spMkLst>
        </pc:spChg>
        <pc:spChg chg="mod">
          <ac:chgData name="Christine Smeets" userId="38d7c675-8b60-463a-888f-f2c44a750a19" providerId="ADAL" clId="{0D3F0194-92E1-4918-87BA-BD517374A260}" dt="2023-04-24T12:54:04.332" v="346" actId="20577"/>
          <ac:spMkLst>
            <pc:docMk/>
            <pc:sldMk cId="0" sldId="488"/>
            <ac:spMk id="7171" creationId="{5710DED2-5F1B-4D28-8BC0-003BDF0EC1DB}"/>
          </ac:spMkLst>
        </pc:spChg>
        <pc:spChg chg="mod">
          <ac:chgData name="Christine Smeets" userId="38d7c675-8b60-463a-888f-f2c44a750a19" providerId="ADAL" clId="{0D3F0194-92E1-4918-87BA-BD517374A260}" dt="2023-04-24T12:52:28.996" v="146" actId="20577"/>
          <ac:spMkLst>
            <pc:docMk/>
            <pc:sldMk cId="0" sldId="488"/>
            <ac:spMk id="13314" creationId="{8F99345F-DF01-4FF8-B8BF-0CB6EAABD5CA}"/>
          </ac:spMkLst>
        </pc:spChg>
        <pc:picChg chg="add del mod">
          <ac:chgData name="Christine Smeets" userId="38d7c675-8b60-463a-888f-f2c44a750a19" providerId="ADAL" clId="{0D3F0194-92E1-4918-87BA-BD517374A260}" dt="2023-04-24T12:54:08.538" v="347" actId="1076"/>
          <ac:picMkLst>
            <pc:docMk/>
            <pc:sldMk cId="0" sldId="488"/>
            <ac:picMk id="3" creationId="{BE37AC86-200D-41F6-A02D-77574A3685F1}"/>
          </ac:picMkLst>
        </pc:picChg>
      </pc:sldChg>
      <pc:sldChg chg="addSp delSp modSp mod">
        <pc:chgData name="Christine Smeets" userId="38d7c675-8b60-463a-888f-f2c44a750a19" providerId="ADAL" clId="{0D3F0194-92E1-4918-87BA-BD517374A260}" dt="2023-04-24T13:05:12.244" v="667" actId="15"/>
        <pc:sldMkLst>
          <pc:docMk/>
          <pc:sldMk cId="2496874384" sldId="588"/>
        </pc:sldMkLst>
        <pc:spChg chg="add del mod">
          <ac:chgData name="Christine Smeets" userId="38d7c675-8b60-463a-888f-f2c44a750a19" providerId="ADAL" clId="{0D3F0194-92E1-4918-87BA-BD517374A260}" dt="2023-04-24T13:01:13.588" v="567" actId="478"/>
          <ac:spMkLst>
            <pc:docMk/>
            <pc:sldMk cId="2496874384" sldId="588"/>
            <ac:spMk id="2" creationId="{764EEDD7-F12F-E325-FDE0-224140D8421A}"/>
          </ac:spMkLst>
        </pc:spChg>
        <pc:spChg chg="mod">
          <ac:chgData name="Christine Smeets" userId="38d7c675-8b60-463a-888f-f2c44a750a19" providerId="ADAL" clId="{0D3F0194-92E1-4918-87BA-BD517374A260}" dt="2023-04-24T13:05:12.244" v="667" actId="15"/>
          <ac:spMkLst>
            <pc:docMk/>
            <pc:sldMk cId="2496874384" sldId="588"/>
            <ac:spMk id="8" creationId="{A11F9B95-2909-442E-8870-EBDD92456B7F}"/>
          </ac:spMkLst>
        </pc:spChg>
        <pc:picChg chg="mod">
          <ac:chgData name="Christine Smeets" userId="38d7c675-8b60-463a-888f-f2c44a750a19" providerId="ADAL" clId="{0D3F0194-92E1-4918-87BA-BD517374A260}" dt="2023-04-24T13:05:04.724" v="665" actId="1076"/>
          <ac:picMkLst>
            <pc:docMk/>
            <pc:sldMk cId="2496874384" sldId="588"/>
            <ac:picMk id="5" creationId="{DB8CCD7C-B2BE-44D7-BEDA-ACF0999F3683}"/>
          </ac:picMkLst>
        </pc:picChg>
        <pc:cxnChg chg="mod">
          <ac:chgData name="Christine Smeets" userId="38d7c675-8b60-463a-888f-f2c44a750a19" providerId="ADAL" clId="{0D3F0194-92E1-4918-87BA-BD517374A260}" dt="2023-04-24T13:05:07.742" v="666" actId="1076"/>
          <ac:cxnSpMkLst>
            <pc:docMk/>
            <pc:sldMk cId="2496874384" sldId="588"/>
            <ac:cxnSpMk id="10" creationId="{7B68E49F-4FE2-4A2B-A3D4-3ACA1A3871B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48F0D1-0503-424B-8069-83B0C43658A1}" type="datetimeFigureOut">
              <a:rPr lang="nl-BE" smtClean="0"/>
              <a:t>24/04/2023</a:t>
            </a:fld>
            <a:endParaRPr lang="nl-BE"/>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0D66D5-7075-4CE9-847F-A630737DF270}" type="slidenum">
              <a:rPr lang="nl-BE" smtClean="0"/>
              <a:t>‹nr.›</a:t>
            </a:fld>
            <a:endParaRPr lang="nl-BE"/>
          </a:p>
        </p:txBody>
      </p:sp>
    </p:spTree>
    <p:extLst>
      <p:ext uri="{BB962C8B-B14F-4D97-AF65-F5344CB8AC3E}">
        <p14:creationId xmlns:p14="http://schemas.microsoft.com/office/powerpoint/2010/main" val="2812005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27BB8-0871-4F81-B3D3-C0B42C575893}" type="datetimeFigureOut">
              <a:rPr lang="nl-BE" smtClean="0"/>
              <a:t>24/04/2023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E0657-9498-487F-880F-14CD6C675AAD}" type="slidenum">
              <a:rPr lang="nl-BE" smtClean="0"/>
              <a:t>‹nr.›</a:t>
            </a:fld>
            <a:endParaRPr lang="nl-BE"/>
          </a:p>
        </p:txBody>
      </p:sp>
    </p:spTree>
    <p:extLst>
      <p:ext uri="{BB962C8B-B14F-4D97-AF65-F5344CB8AC3E}">
        <p14:creationId xmlns:p14="http://schemas.microsoft.com/office/powerpoint/2010/main" val="974400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1e jaar Toegepaste Informatica</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Inleiding</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pPr/>
              <a:t>1</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398251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nl-BE">
                <a:latin typeface="Arial" pitchFamily="34" charset="0"/>
              </a:rPr>
              <a:t>KHK 1e jaar Toegepaste Informatica</a:t>
            </a:r>
          </a:p>
        </p:txBody>
      </p:sp>
      <p:sp>
        <p:nvSpPr>
          <p:cNvPr id="21507" name="Rectangle 6"/>
          <p:cNvSpPr>
            <a:spLocks noGrp="1" noChangeArrowheads="1"/>
          </p:cNvSpPr>
          <p:nvPr>
            <p:ph type="ftr" sz="quarter" idx="4"/>
          </p:nvPr>
        </p:nvSpPr>
        <p:spPr>
          <a:noFill/>
        </p:spPr>
        <p:txBody>
          <a:bodyPr/>
          <a:lstStyle/>
          <a:p>
            <a:r>
              <a:rPr lang="nl-BE">
                <a:latin typeface="Arial" pitchFamily="34" charset="0"/>
              </a:rPr>
              <a:t>Inleiding</a:t>
            </a:r>
          </a:p>
        </p:txBody>
      </p:sp>
      <p:sp>
        <p:nvSpPr>
          <p:cNvPr id="21508" name="Rectangle 7"/>
          <p:cNvSpPr>
            <a:spLocks noGrp="1" noChangeArrowheads="1"/>
          </p:cNvSpPr>
          <p:nvPr>
            <p:ph type="sldNum" sz="quarter" idx="5"/>
          </p:nvPr>
        </p:nvSpPr>
        <p:spPr>
          <a:noFill/>
        </p:spPr>
        <p:txBody>
          <a:bodyPr/>
          <a:lstStyle/>
          <a:p>
            <a:fld id="{A673A27E-AD9C-4DE1-BC5D-B3E7D5BCAAB2}" type="slidenum">
              <a:rPr lang="nl-BE"/>
              <a:pPr/>
              <a:t>8</a:t>
            </a:fld>
            <a:endParaRPr lang="nl-BE"/>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ln/>
        </p:spPr>
        <p:txBody>
          <a:bodyPr/>
          <a:lstStyle/>
          <a:p>
            <a:pPr eaLnBrk="1" hangingPunct="1"/>
            <a:endParaRPr lang="nl-BE">
              <a:latin typeface="Arial" pitchFamily="34" charset="0"/>
            </a:endParaRPr>
          </a:p>
        </p:txBody>
      </p:sp>
    </p:spTree>
    <p:extLst>
      <p:ext uri="{BB962C8B-B14F-4D97-AF65-F5344CB8AC3E}">
        <p14:creationId xmlns:p14="http://schemas.microsoft.com/office/powerpoint/2010/main" val="3982510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a:extLst>
              <a:ext uri="{FF2B5EF4-FFF2-40B4-BE49-F238E27FC236}">
                <a16:creationId xmlns:a16="http://schemas.microsoft.com/office/drawing/2014/main" id="{3B378D77-50B7-467D-B308-57D0A9D63DEE}"/>
              </a:ext>
            </a:extLst>
          </p:cNvPr>
          <p:cNvSpPr>
            <a:spLocks noGrp="1" noRot="1" noChangeAspect="1" noChangeArrowheads="1" noTextEdit="1"/>
          </p:cNvSpPr>
          <p:nvPr>
            <p:ph type="sldImg"/>
          </p:nvPr>
        </p:nvSpPr>
        <p:spPr>
          <a:ln/>
        </p:spPr>
      </p:sp>
      <p:sp>
        <p:nvSpPr>
          <p:cNvPr id="15363" name="Tijdelijke aanduiding voor notities 2">
            <a:extLst>
              <a:ext uri="{FF2B5EF4-FFF2-40B4-BE49-F238E27FC236}">
                <a16:creationId xmlns:a16="http://schemas.microsoft.com/office/drawing/2014/main" id="{05DC6C4D-AD37-4F19-9B7F-4A5F6B265C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364" name="Tijdelijke aanduiding voor koptekst 3">
            <a:extLst>
              <a:ext uri="{FF2B5EF4-FFF2-40B4-BE49-F238E27FC236}">
                <a16:creationId xmlns:a16="http://schemas.microsoft.com/office/drawing/2014/main" id="{A72BBA81-242C-44DA-9C6B-C036458F67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BE" altLang="nl-BE"/>
              <a:t>Thomas More 3TI</a:t>
            </a:r>
          </a:p>
        </p:txBody>
      </p:sp>
      <p:sp>
        <p:nvSpPr>
          <p:cNvPr id="15365" name="Tijdelijke aanduiding voor voettekst 4">
            <a:extLst>
              <a:ext uri="{FF2B5EF4-FFF2-40B4-BE49-F238E27FC236}">
                <a16:creationId xmlns:a16="http://schemas.microsoft.com/office/drawing/2014/main" id="{8993D32C-873A-4F1D-AE7A-E2717F3B87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BE" altLang="nl-BE"/>
              <a:t>JavaServer Faces</a:t>
            </a:r>
          </a:p>
        </p:txBody>
      </p:sp>
      <p:sp>
        <p:nvSpPr>
          <p:cNvPr id="15366" name="Tijdelijke aanduiding voor dianummer 5">
            <a:extLst>
              <a:ext uri="{FF2B5EF4-FFF2-40B4-BE49-F238E27FC236}">
                <a16:creationId xmlns:a16="http://schemas.microsoft.com/office/drawing/2014/main" id="{919BB5CE-C19D-4675-8CE7-6260CC7EAA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F84815-F84C-4E76-B30F-978A14F5C886}" type="slidenum">
              <a:rPr lang="nl-BE" altLang="nl-BE" smtClean="0"/>
              <a:pPr/>
              <a:t>13</a:t>
            </a:fld>
            <a:endParaRPr lang="nl-BE" altLang="nl-B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79295" y="158936"/>
            <a:ext cx="10076330" cy="737535"/>
          </a:xfrm>
          <a:prstGeom prst="rect">
            <a:avLst/>
          </a:prstGeom>
        </p:spPr>
        <p:txBody>
          <a:bodyPr>
            <a:normAutofit/>
          </a:bodyPr>
          <a:lstStyle>
            <a:lvl1pPr>
              <a:defRPr sz="3600">
                <a:solidFill>
                  <a:srgbClr val="006EBA"/>
                </a:solidFill>
                <a:latin typeface="Verdana" panose="020B0604030504040204" pitchFamily="34" charset="0"/>
                <a:ea typeface="Verdana" panose="020B0604030504040204" pitchFamily="34" charset="0"/>
                <a:cs typeface="Verdana" panose="020B0604030504040204" pitchFamily="34" charset="0"/>
              </a:defRPr>
            </a:lvl1pPr>
          </a:lstStyle>
          <a:p>
            <a:endParaRPr lang="nl-BE" dirty="0"/>
          </a:p>
        </p:txBody>
      </p:sp>
      <p:sp>
        <p:nvSpPr>
          <p:cNvPr id="3" name="Tijdelijke aanduiding voor inhoud 2"/>
          <p:cNvSpPr>
            <a:spLocks noGrp="1"/>
          </p:cNvSpPr>
          <p:nvPr>
            <p:ph idx="1"/>
          </p:nvPr>
        </p:nvSpPr>
        <p:spPr>
          <a:xfrm>
            <a:off x="179295" y="1138518"/>
            <a:ext cx="11842376" cy="5154705"/>
          </a:xfrm>
        </p:spPr>
        <p:txBody>
          <a:bodyPr/>
          <a:lstStyle>
            <a:lvl1pPr>
              <a:buClr>
                <a:srgbClr val="D02023"/>
              </a:buClr>
              <a:defRPr sz="2400">
                <a:latin typeface="Verdana" panose="020B0604030504040204" pitchFamily="34" charset="0"/>
                <a:ea typeface="Verdana" panose="020B0604030504040204" pitchFamily="34" charset="0"/>
                <a:cs typeface="Verdana" panose="020B0604030504040204" pitchFamily="34" charset="0"/>
              </a:defRPr>
            </a:lvl1pPr>
            <a:lvl2pPr marL="538163" indent="-269875">
              <a:buClr>
                <a:srgbClr val="006EBA"/>
              </a:buClr>
              <a:defRPr sz="2000">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nl-NL" dirty="0"/>
              <a:t>Tekststijl van het model bewerken</a:t>
            </a:r>
          </a:p>
          <a:p>
            <a:pPr lvl="1"/>
            <a:r>
              <a:rPr lang="nl-NL" dirty="0"/>
              <a:t>Tweede niveau</a:t>
            </a:r>
          </a:p>
        </p:txBody>
      </p:sp>
      <p:sp>
        <p:nvSpPr>
          <p:cNvPr id="6" name="Tijdelijke aanduiding voor dianummer 5"/>
          <p:cNvSpPr>
            <a:spLocks noGrp="1"/>
          </p:cNvSpPr>
          <p:nvPr>
            <p:ph type="sldNum" sz="quarter" idx="12"/>
          </p:nvPr>
        </p:nvSpPr>
        <p:spPr>
          <a:xfrm>
            <a:off x="11564471" y="6356350"/>
            <a:ext cx="560294" cy="365125"/>
          </a:xfrm>
        </p:spPr>
        <p:txBody>
          <a:bodyPr/>
          <a:lstStyle>
            <a:lvl1pPr>
              <a:defRPr sz="1100">
                <a:latin typeface="Verdana" panose="020B0604030504040204" pitchFamily="34" charset="0"/>
                <a:ea typeface="Verdana" panose="020B0604030504040204" pitchFamily="34" charset="0"/>
                <a:cs typeface="Verdana" panose="020B0604030504040204" pitchFamily="34" charset="0"/>
              </a:defRPr>
            </a:lvl1pPr>
          </a:lstStyle>
          <a:p>
            <a:fld id="{A48BBB69-78CC-4007-AD8B-593DE32245CC}" type="slidenum">
              <a:rPr lang="nl-BE" smtClean="0"/>
              <a:pPr/>
              <a:t>‹nr.›</a:t>
            </a:fld>
            <a:endParaRPr lang="nl-BE" dirty="0"/>
          </a:p>
        </p:txBody>
      </p:sp>
      <p:pic>
        <p:nvPicPr>
          <p:cNvPr id="7" name="Afbeelding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54446" y="109056"/>
            <a:ext cx="1997776" cy="1011532"/>
          </a:xfrm>
          <a:prstGeom prst="rect">
            <a:avLst/>
          </a:prstGeom>
        </p:spPr>
      </p:pic>
      <p:cxnSp>
        <p:nvCxnSpPr>
          <p:cNvPr id="8" name="Rechte verbindingslijn 7"/>
          <p:cNvCxnSpPr/>
          <p:nvPr userDrawn="1"/>
        </p:nvCxnSpPr>
        <p:spPr>
          <a:xfrm flipV="1">
            <a:off x="179295" y="896471"/>
            <a:ext cx="9975151" cy="1"/>
          </a:xfrm>
          <a:prstGeom prst="line">
            <a:avLst/>
          </a:prstGeom>
          <a:ln w="15875">
            <a:solidFill>
              <a:srgbClr val="D02023"/>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4688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262739" y="1095236"/>
            <a:ext cx="58095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p:cNvSpPr>
            <a:spLocks noGrp="1"/>
          </p:cNvSpPr>
          <p:nvPr>
            <p:ph sz="half" idx="2"/>
          </p:nvPr>
        </p:nvSpPr>
        <p:spPr>
          <a:xfrm>
            <a:off x="262739" y="2085835"/>
            <a:ext cx="5809587" cy="432212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095236"/>
            <a:ext cx="5769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085835"/>
            <a:ext cx="5769114" cy="432212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9" name="Tijdelijke aanduiding voor dianummer 8"/>
          <p:cNvSpPr>
            <a:spLocks noGrp="1"/>
          </p:cNvSpPr>
          <p:nvPr>
            <p:ph type="sldNum" sz="quarter" idx="12"/>
          </p:nvPr>
        </p:nvSpPr>
        <p:spPr/>
        <p:txBody>
          <a:bodyPr/>
          <a:lstStyle/>
          <a:p>
            <a:fld id="{A48BBB69-78CC-4007-AD8B-593DE32245CC}" type="slidenum">
              <a:rPr lang="nl-BE" smtClean="0"/>
              <a:t>‹nr.›</a:t>
            </a:fld>
            <a:endParaRPr lang="nl-BE"/>
          </a:p>
        </p:txBody>
      </p:sp>
    </p:spTree>
    <p:extLst>
      <p:ext uri="{BB962C8B-B14F-4D97-AF65-F5344CB8AC3E}">
        <p14:creationId xmlns:p14="http://schemas.microsoft.com/office/powerpoint/2010/main" val="274778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46084" name="Rectangle 4"/>
          <p:cNvSpPr>
            <a:spLocks noGrp="1" noChangeArrowheads="1"/>
          </p:cNvSpPr>
          <p:nvPr>
            <p:ph type="subTitle" idx="1"/>
          </p:nvPr>
        </p:nvSpPr>
        <p:spPr>
          <a:xfrm>
            <a:off x="2063751" y="2133600"/>
            <a:ext cx="8331200" cy="2362200"/>
          </a:xfrm>
        </p:spPr>
        <p:txBody>
          <a:bodyPr/>
          <a:lstStyle>
            <a:lvl1pPr marL="0" indent="0" algn="r">
              <a:buFont typeface="Wingdings" pitchFamily="2" charset="2"/>
              <a:buNone/>
              <a:defRPr sz="2600"/>
            </a:lvl1pPr>
          </a:lstStyle>
          <a:p>
            <a:r>
              <a:rPr lang="nl-NL" altLang="en-US"/>
              <a:t>Klik om het opmaakprofiel van de modelondertitel te bewerken</a:t>
            </a:r>
          </a:p>
        </p:txBody>
      </p:sp>
    </p:spTree>
    <p:extLst>
      <p:ext uri="{BB962C8B-B14F-4D97-AF65-F5344CB8AC3E}">
        <p14:creationId xmlns:p14="http://schemas.microsoft.com/office/powerpoint/2010/main" val="315800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Titel, tekst en illustratie">
    <p:spTree>
      <p:nvGrpSpPr>
        <p:cNvPr id="1" name=""/>
        <p:cNvGrpSpPr/>
        <p:nvPr/>
      </p:nvGrpSpPr>
      <p:grpSpPr>
        <a:xfrm>
          <a:off x="0" y="0"/>
          <a:ext cx="0" cy="0"/>
          <a:chOff x="0" y="0"/>
          <a:chExt cx="0" cy="0"/>
        </a:xfrm>
      </p:grpSpPr>
      <p:sp>
        <p:nvSpPr>
          <p:cNvPr id="2" name="Titel 1"/>
          <p:cNvSpPr>
            <a:spLocks noGrp="1"/>
          </p:cNvSpPr>
          <p:nvPr>
            <p:ph type="title"/>
          </p:nvPr>
        </p:nvSpPr>
        <p:spPr>
          <a:xfrm>
            <a:off x="239185" y="115889"/>
            <a:ext cx="10274300" cy="720725"/>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334433" y="1052514"/>
            <a:ext cx="5657851" cy="56165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llustratie 3"/>
          <p:cNvSpPr>
            <a:spLocks noGrp="1"/>
          </p:cNvSpPr>
          <p:nvPr>
            <p:ph type="clipArt" sz="half" idx="2"/>
          </p:nvPr>
        </p:nvSpPr>
        <p:spPr>
          <a:xfrm>
            <a:off x="6195485" y="1052514"/>
            <a:ext cx="5659967" cy="5616575"/>
          </a:xfrm>
        </p:spPr>
        <p:txBody>
          <a:bodyPr/>
          <a:lstStyle/>
          <a:p>
            <a:pPr lvl="0"/>
            <a:endParaRPr lang="nl-BE" noProof="0"/>
          </a:p>
        </p:txBody>
      </p:sp>
      <p:sp>
        <p:nvSpPr>
          <p:cNvPr id="5" name="Rectangle 51"/>
          <p:cNvSpPr>
            <a:spLocks noGrp="1" noChangeArrowheads="1"/>
          </p:cNvSpPr>
          <p:nvPr>
            <p:ph type="sldNum" sz="quarter" idx="10"/>
          </p:nvPr>
        </p:nvSpPr>
        <p:spPr>
          <a:ln/>
        </p:spPr>
        <p:txBody>
          <a:bodyPr/>
          <a:lstStyle>
            <a:lvl1pPr>
              <a:defRPr/>
            </a:lvl1pPr>
          </a:lstStyle>
          <a:p>
            <a:fld id="{D6A58EED-E485-4EC2-8B4D-8A0552D803DF}" type="slidenum">
              <a:rPr lang="nl-NL"/>
              <a:pPr/>
              <a:t>‹nr.›</a:t>
            </a:fld>
            <a:endParaRPr lang="nl-NL"/>
          </a:p>
        </p:txBody>
      </p:sp>
    </p:spTree>
    <p:extLst>
      <p:ext uri="{BB962C8B-B14F-4D97-AF65-F5344CB8AC3E}">
        <p14:creationId xmlns:p14="http://schemas.microsoft.com/office/powerpoint/2010/main" val="194083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1_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nl-NL"/>
              <a:t>Klik om de stijl te bewerken</a:t>
            </a:r>
            <a:endParaRPr lang="nl-BE"/>
          </a:p>
        </p:txBody>
      </p:sp>
      <p:sp>
        <p:nvSpPr>
          <p:cNvPr id="3" name="Tijdelijke aanduiding vo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Rectangle 51"/>
          <p:cNvSpPr>
            <a:spLocks noGrp="1" noChangeArrowheads="1"/>
          </p:cNvSpPr>
          <p:nvPr>
            <p:ph type="sldNum" sz="quarter" idx="10"/>
          </p:nvPr>
        </p:nvSpPr>
        <p:spPr>
          <a:ln/>
        </p:spPr>
        <p:txBody>
          <a:bodyPr/>
          <a:lstStyle>
            <a:lvl1pPr>
              <a:defRPr/>
            </a:lvl1pPr>
          </a:lstStyle>
          <a:p>
            <a:pPr>
              <a:defRPr/>
            </a:pPr>
            <a:fld id="{1D90A123-528E-45D5-92EE-5E98780026CC}" type="slidenum">
              <a:rPr lang="nl-NL"/>
              <a:pPr>
                <a:defRPr/>
              </a:pPr>
              <a:t>‹nr.›</a:t>
            </a:fld>
            <a:endParaRPr lang="nl-NL"/>
          </a:p>
        </p:txBody>
      </p:sp>
    </p:spTree>
    <p:extLst>
      <p:ext uri="{BB962C8B-B14F-4D97-AF65-F5344CB8AC3E}">
        <p14:creationId xmlns:p14="http://schemas.microsoft.com/office/powerpoint/2010/main" val="3137097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284085" y="1127464"/>
            <a:ext cx="11576482" cy="549527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p:txBody>
      </p:sp>
      <p:sp>
        <p:nvSpPr>
          <p:cNvPr id="6" name="Tijdelijke aanduiding voor dianummer 5"/>
          <p:cNvSpPr>
            <a:spLocks noGrp="1"/>
          </p:cNvSpPr>
          <p:nvPr>
            <p:ph type="sldNum" sz="quarter" idx="4"/>
          </p:nvPr>
        </p:nvSpPr>
        <p:spPr>
          <a:xfrm>
            <a:off x="11505459" y="6407955"/>
            <a:ext cx="51416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BBB69-78CC-4007-AD8B-593DE32245CC}" type="slidenum">
              <a:rPr lang="nl-BE" smtClean="0"/>
              <a:t>‹nr.›</a:t>
            </a:fld>
            <a:endParaRPr lang="nl-BE"/>
          </a:p>
        </p:txBody>
      </p:sp>
      <p:pic>
        <p:nvPicPr>
          <p:cNvPr id="5" name="Afbeelding 4"/>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322580" y="78920"/>
            <a:ext cx="1772808" cy="897624"/>
          </a:xfrm>
          <a:prstGeom prst="rect">
            <a:avLst/>
          </a:prstGeom>
        </p:spPr>
      </p:pic>
      <p:sp>
        <p:nvSpPr>
          <p:cNvPr id="7" name="Titel 1"/>
          <p:cNvSpPr txBox="1">
            <a:spLocks/>
          </p:cNvSpPr>
          <p:nvPr userDrawn="1"/>
        </p:nvSpPr>
        <p:spPr>
          <a:xfrm>
            <a:off x="179295" y="158936"/>
            <a:ext cx="10076330" cy="737535"/>
          </a:xfrm>
          <a:prstGeom prst="rect">
            <a:avLst/>
          </a:prstGeom>
        </p:spPr>
        <p:txBody>
          <a:bodyPr>
            <a:normAutofit/>
          </a:bodyPr>
          <a:lstStyle>
            <a:lvl1pPr algn="l" defTabSz="914400" rtl="0" eaLnBrk="1" latinLnBrk="0" hangingPunct="1">
              <a:lnSpc>
                <a:spcPct val="90000"/>
              </a:lnSpc>
              <a:spcBef>
                <a:spcPct val="0"/>
              </a:spcBef>
              <a:buNone/>
              <a:defRPr sz="3600" kern="1200">
                <a:solidFill>
                  <a:srgbClr val="006EBA"/>
                </a:solidFill>
                <a:latin typeface="Verdana" panose="020B0604030504040204" pitchFamily="34" charset="0"/>
                <a:ea typeface="Verdana" panose="020B0604030504040204" pitchFamily="34" charset="0"/>
                <a:cs typeface="Verdana" panose="020B0604030504040204" pitchFamily="34" charset="0"/>
              </a:defRPr>
            </a:lvl1pPr>
          </a:lstStyle>
          <a:p>
            <a:endParaRPr lang="nl-BE" dirty="0"/>
          </a:p>
        </p:txBody>
      </p:sp>
      <p:cxnSp>
        <p:nvCxnSpPr>
          <p:cNvPr id="8" name="Rechte verbindingslijn 7"/>
          <p:cNvCxnSpPr/>
          <p:nvPr userDrawn="1"/>
        </p:nvCxnSpPr>
        <p:spPr>
          <a:xfrm flipV="1">
            <a:off x="179295" y="896471"/>
            <a:ext cx="9975151" cy="1"/>
          </a:xfrm>
          <a:prstGeom prst="line">
            <a:avLst/>
          </a:prstGeom>
          <a:ln w="15875">
            <a:solidFill>
              <a:srgbClr val="D02023"/>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98038289"/>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60" r:id="rId3"/>
    <p:sldLayoutId id="2147483662" r:id="rId4"/>
    <p:sldLayoutId id="214748366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D02023"/>
        </a:buClr>
        <a:buSzPct val="120000"/>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41338" indent="-274638" algn="l" defTabSz="914400" rtl="0" eaLnBrk="1" latinLnBrk="0" hangingPunct="1">
        <a:lnSpc>
          <a:spcPct val="90000"/>
        </a:lnSpc>
        <a:spcBef>
          <a:spcPts val="500"/>
        </a:spcBef>
        <a:buClr>
          <a:srgbClr val="006EBA"/>
        </a:buClr>
        <a:buSzPct val="120000"/>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69.xml"/><Relationship Id="rId3" Type="http://schemas.openxmlformats.org/officeDocument/2006/relationships/slide" Target="slide13.xml"/><Relationship Id="rId7" Type="http://schemas.openxmlformats.org/officeDocument/2006/relationships/slide" Target="slide26.xml"/><Relationship Id="rId12" Type="http://schemas.openxmlformats.org/officeDocument/2006/relationships/slide" Target="slide63.xml"/><Relationship Id="rId17" Type="http://schemas.openxmlformats.org/officeDocument/2006/relationships/image" Target="../media/image3.png"/><Relationship Id="rId2" Type="http://schemas.openxmlformats.org/officeDocument/2006/relationships/slide" Target="slide12.xml"/><Relationship Id="rId16" Type="http://schemas.openxmlformats.org/officeDocument/2006/relationships/slide" Target="slide73.xml"/><Relationship Id="rId1" Type="http://schemas.openxmlformats.org/officeDocument/2006/relationships/slideLayout" Target="../slideLayouts/slideLayout1.xml"/><Relationship Id="rId6" Type="http://schemas.openxmlformats.org/officeDocument/2006/relationships/slide" Target="slide24.xml"/><Relationship Id="rId11" Type="http://schemas.openxmlformats.org/officeDocument/2006/relationships/slide" Target="slide55.xml"/><Relationship Id="rId5" Type="http://schemas.openxmlformats.org/officeDocument/2006/relationships/slide" Target="slide23.xml"/><Relationship Id="rId15" Type="http://schemas.openxmlformats.org/officeDocument/2006/relationships/slide" Target="slide72.xml"/><Relationship Id="rId10" Type="http://schemas.openxmlformats.org/officeDocument/2006/relationships/slide" Target="slide42.xml"/><Relationship Id="rId4" Type="http://schemas.openxmlformats.org/officeDocument/2006/relationships/slide" Target="slide17.xml"/><Relationship Id="rId9" Type="http://schemas.openxmlformats.org/officeDocument/2006/relationships/slide" Target="slide37.xml"/><Relationship Id="rId14" Type="http://schemas.openxmlformats.org/officeDocument/2006/relationships/slide" Target="slide7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docs.spring.io/spring-data/jpa/docs/1.4.3.RELEASE/reference/html/repository-query-keywords.html" TargetMode="External"/><Relationship Id="rId2" Type="http://schemas.openxmlformats.org/officeDocument/2006/relationships/hyperlink" Target="https://docs.spring.io/spring-data/jpa/docs/1.4.3.RELEASE/reference/html/repositories.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bject-relational_impedance_mismatch"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download.oracle.com/docs/cd/E14571_01/apirefs.1111/e13946/ejb3_overview_query.html"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64.xml"/><Relationship Id="rId1" Type="http://schemas.openxmlformats.org/officeDocument/2006/relationships/slideLayout" Target="../slideLayouts/slideLayout1.xml"/><Relationship Id="rId4" Type="http://schemas.openxmlformats.org/officeDocument/2006/relationships/slide" Target="slide66.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slide" Target="slide69.xml"/><Relationship Id="rId1" Type="http://schemas.openxmlformats.org/officeDocument/2006/relationships/slideLayout" Target="../slideLayouts/slideLayout1.xml"/><Relationship Id="rId4" Type="http://schemas.openxmlformats.org/officeDocument/2006/relationships/slide" Target="slide7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s://www.youtube.com/watch?v=K5bkniAjkZA" TargetMode="External"/><Relationship Id="rId2" Type="http://schemas.openxmlformats.org/officeDocument/2006/relationships/hyperlink" Target="https://www.youtube.com/watch?v=kNWwEVJLe48" TargetMode="Externa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6600" dirty="0">
                <a:solidFill>
                  <a:srgbClr val="D02023"/>
                </a:solidFill>
                <a:latin typeface="Verdana" panose="020B0604030504040204" pitchFamily="34" charset="0"/>
                <a:ea typeface="Verdana" panose="020B0604030504040204" pitchFamily="34" charset="0"/>
                <a:cs typeface="Verdana" panose="020B0604030504040204" pitchFamily="34" charset="0"/>
              </a:rPr>
              <a:t>JPA </a:t>
            </a:r>
            <a:r>
              <a:rPr lang="nl-BE" sz="6600" dirty="0" err="1">
                <a:solidFill>
                  <a:srgbClr val="D02023"/>
                </a:solidFill>
                <a:latin typeface="Verdana" panose="020B0604030504040204" pitchFamily="34" charset="0"/>
                <a:ea typeface="Verdana" panose="020B0604030504040204" pitchFamily="34" charset="0"/>
                <a:cs typeface="Verdana" panose="020B0604030504040204" pitchFamily="34" charset="0"/>
              </a:rPr>
              <a:t>overview</a:t>
            </a:r>
            <a:endParaRPr lang="nl-NL" sz="66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54472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8EB4D13-0EC6-4B39-84BC-742516E3C9B5}"/>
              </a:ext>
            </a:extLst>
          </p:cNvPr>
          <p:cNvSpPr>
            <a:spLocks noGrp="1"/>
          </p:cNvSpPr>
          <p:nvPr>
            <p:ph type="title"/>
          </p:nvPr>
        </p:nvSpPr>
        <p:spPr/>
        <p:txBody>
          <a:bodyPr/>
          <a:lstStyle/>
          <a:p>
            <a:r>
              <a:rPr lang="nl-BE" dirty="0"/>
              <a:t>JPA </a:t>
            </a:r>
            <a:r>
              <a:rPr lang="nl-BE" dirty="0" err="1"/>
              <a:t>example</a:t>
            </a:r>
            <a:r>
              <a:rPr lang="nl-BE" dirty="0"/>
              <a:t> project</a:t>
            </a:r>
          </a:p>
        </p:txBody>
      </p:sp>
      <p:pic>
        <p:nvPicPr>
          <p:cNvPr id="26" name="Tijdelijke aanduiding voor inhoud 25">
            <a:extLst>
              <a:ext uri="{FF2B5EF4-FFF2-40B4-BE49-F238E27FC236}">
                <a16:creationId xmlns:a16="http://schemas.microsoft.com/office/drawing/2014/main" id="{8AD9ECDE-E5C2-436F-9670-63CB4AADC33D}"/>
              </a:ext>
            </a:extLst>
          </p:cNvPr>
          <p:cNvPicPr>
            <a:picLocks noGrp="1" noChangeAspect="1"/>
          </p:cNvPicPr>
          <p:nvPr>
            <p:ph idx="1"/>
          </p:nvPr>
        </p:nvPicPr>
        <p:blipFill>
          <a:blip r:embed="rId2"/>
          <a:stretch>
            <a:fillRect/>
          </a:stretch>
        </p:blipFill>
        <p:spPr>
          <a:xfrm>
            <a:off x="9784882" y="2668488"/>
            <a:ext cx="1377815" cy="1450974"/>
          </a:xfrm>
          <a:prstGeom prst="rect">
            <a:avLst/>
          </a:prstGeom>
        </p:spPr>
      </p:pic>
      <p:sp>
        <p:nvSpPr>
          <p:cNvPr id="6" name="Tijdelijke aanduiding voor dianummer 5">
            <a:extLst>
              <a:ext uri="{FF2B5EF4-FFF2-40B4-BE49-F238E27FC236}">
                <a16:creationId xmlns:a16="http://schemas.microsoft.com/office/drawing/2014/main" id="{45E7E970-00FD-43C2-B13F-ABA52BDAC6C6}"/>
              </a:ext>
            </a:extLst>
          </p:cNvPr>
          <p:cNvSpPr>
            <a:spLocks noGrp="1"/>
          </p:cNvSpPr>
          <p:nvPr>
            <p:ph type="sldNum" sz="quarter" idx="12"/>
          </p:nvPr>
        </p:nvSpPr>
        <p:spPr/>
        <p:txBody>
          <a:bodyPr/>
          <a:lstStyle/>
          <a:p>
            <a:fld id="{A48BBB69-78CC-4007-AD8B-593DE32245CC}" type="slidenum">
              <a:rPr lang="nl-BE" smtClean="0"/>
              <a:t>10</a:t>
            </a:fld>
            <a:endParaRPr lang="nl-BE"/>
          </a:p>
        </p:txBody>
      </p:sp>
      <p:sp>
        <p:nvSpPr>
          <p:cNvPr id="11" name="Rectangle 3">
            <a:extLst>
              <a:ext uri="{FF2B5EF4-FFF2-40B4-BE49-F238E27FC236}">
                <a16:creationId xmlns:a16="http://schemas.microsoft.com/office/drawing/2014/main" id="{A155BC9F-5173-4E20-B9EB-D1E9440457FE}"/>
              </a:ext>
            </a:extLst>
          </p:cNvPr>
          <p:cNvSpPr>
            <a:spLocks noChangeArrowheads="1"/>
          </p:cNvSpPr>
          <p:nvPr/>
        </p:nvSpPr>
        <p:spPr bwMode="auto">
          <a:xfrm>
            <a:off x="720444" y="2997894"/>
            <a:ext cx="1368425" cy="719138"/>
          </a:xfrm>
          <a:prstGeom prst="rect">
            <a:avLst/>
          </a:prstGeom>
          <a:solidFill>
            <a:srgbClr val="AACEB5"/>
          </a:solidFill>
          <a:ln w="9525">
            <a:solidFill>
              <a:schemeClr val="tx1"/>
            </a:solidFill>
            <a:miter lim="800000"/>
            <a:headEnd/>
            <a:tailEnd/>
          </a:ln>
        </p:spPr>
        <p:txBody>
          <a:bodyPr wrap="none" anchor="ctr"/>
          <a:lstStyle/>
          <a:p>
            <a:pPr algn="ctr"/>
            <a:r>
              <a:rPr lang="nl-BE" dirty="0">
                <a:latin typeface="Verdana" panose="020B0604030504040204" pitchFamily="34" charset="0"/>
                <a:ea typeface="Verdana" panose="020B0604030504040204" pitchFamily="34" charset="0"/>
                <a:cs typeface="Verdana" panose="020B0604030504040204" pitchFamily="34" charset="0"/>
              </a:rPr>
              <a:t>Browser</a:t>
            </a:r>
            <a:endParaRPr lang="nl-NL"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4">
            <a:extLst>
              <a:ext uri="{FF2B5EF4-FFF2-40B4-BE49-F238E27FC236}">
                <a16:creationId xmlns:a16="http://schemas.microsoft.com/office/drawing/2014/main" id="{F0646D65-4198-447E-AB71-9FB1ACC1CAC4}"/>
              </a:ext>
            </a:extLst>
          </p:cNvPr>
          <p:cNvSpPr>
            <a:spLocks noChangeArrowheads="1"/>
          </p:cNvSpPr>
          <p:nvPr/>
        </p:nvSpPr>
        <p:spPr bwMode="auto">
          <a:xfrm>
            <a:off x="4877300" y="2997894"/>
            <a:ext cx="1654583" cy="834619"/>
          </a:xfrm>
          <a:prstGeom prst="rect">
            <a:avLst/>
          </a:prstGeom>
          <a:solidFill>
            <a:srgbClr val="FFCC66"/>
          </a:solidFill>
          <a:ln w="9525">
            <a:solidFill>
              <a:schemeClr val="tx1"/>
            </a:solidFill>
            <a:miter lim="800000"/>
            <a:headEnd/>
            <a:tailEnd/>
          </a:ln>
        </p:spPr>
        <p:txBody>
          <a:bodyPr wrap="none" anchor="ctr"/>
          <a:lstStyle/>
          <a:p>
            <a:pPr algn="ctr"/>
            <a:r>
              <a:rPr lang="nl-BE" sz="1600" dirty="0" err="1">
                <a:latin typeface="Verdana" panose="020B0604030504040204" pitchFamily="34" charset="0"/>
                <a:ea typeface="Verdana" panose="020B0604030504040204" pitchFamily="34" charset="0"/>
              </a:rPr>
              <a:t>BreadController</a:t>
            </a:r>
            <a:endParaRPr lang="nl-BE" sz="1600" dirty="0">
              <a:latin typeface="Verdana" panose="020B0604030504040204" pitchFamily="34" charset="0"/>
              <a:ea typeface="Verdana" panose="020B0604030504040204" pitchFamily="34" charset="0"/>
            </a:endParaRPr>
          </a:p>
          <a:p>
            <a:pPr algn="ctr"/>
            <a:r>
              <a:rPr lang="nl-BE" sz="1600" dirty="0">
                <a:latin typeface="Verdana" panose="020B0604030504040204" pitchFamily="34" charset="0"/>
                <a:ea typeface="Verdana" panose="020B0604030504040204" pitchFamily="34" charset="0"/>
              </a:rPr>
              <a:t>(controller)</a:t>
            </a:r>
            <a:endParaRPr lang="nl-BE" sz="1600" dirty="0"/>
          </a:p>
        </p:txBody>
      </p:sp>
      <p:sp>
        <p:nvSpPr>
          <p:cNvPr id="14" name="Rectangle 6">
            <a:extLst>
              <a:ext uri="{FF2B5EF4-FFF2-40B4-BE49-F238E27FC236}">
                <a16:creationId xmlns:a16="http://schemas.microsoft.com/office/drawing/2014/main" id="{078D0403-872F-48C1-A48B-DDF43D4D299D}"/>
              </a:ext>
            </a:extLst>
          </p:cNvPr>
          <p:cNvSpPr>
            <a:spLocks noChangeArrowheads="1"/>
          </p:cNvSpPr>
          <p:nvPr/>
        </p:nvSpPr>
        <p:spPr bwMode="auto">
          <a:xfrm>
            <a:off x="2746138" y="2997894"/>
            <a:ext cx="1368429" cy="792162"/>
          </a:xfrm>
          <a:prstGeom prst="rect">
            <a:avLst/>
          </a:prstGeom>
          <a:solidFill>
            <a:srgbClr val="FFCC66"/>
          </a:solidFill>
          <a:ln w="9525">
            <a:solidFill>
              <a:schemeClr val="tx1"/>
            </a:solidFill>
            <a:miter lim="800000"/>
            <a:headEnd/>
            <a:tailEnd/>
          </a:ln>
        </p:spPr>
        <p:txBody>
          <a:bodyPr wrap="none" anchor="ctr"/>
          <a:lstStyle/>
          <a:p>
            <a:pPr algn="ctr"/>
            <a:r>
              <a:rPr lang="nl-BE" dirty="0">
                <a:latin typeface="Verdana" panose="020B0604030504040204" pitchFamily="34" charset="0"/>
                <a:ea typeface="Verdana" panose="020B0604030504040204" pitchFamily="34" charset="0"/>
                <a:cs typeface="Verdana" panose="020B0604030504040204" pitchFamily="34" charset="0"/>
              </a:rPr>
              <a:t>index.html</a:t>
            </a:r>
          </a:p>
          <a:p>
            <a:pPr algn="ctr"/>
            <a:r>
              <a:rPr lang="nl-BE" dirty="0"/>
              <a:t>(</a:t>
            </a:r>
            <a:r>
              <a:rPr lang="nl-BE" dirty="0">
                <a:latin typeface="Verdana" panose="020B0604030504040204" pitchFamily="34" charset="0"/>
                <a:ea typeface="Verdana" panose="020B0604030504040204" pitchFamily="34" charset="0"/>
              </a:rPr>
              <a:t>view</a:t>
            </a:r>
            <a:r>
              <a:rPr lang="nl-BE" dirty="0"/>
              <a:t>)</a:t>
            </a:r>
          </a:p>
        </p:txBody>
      </p:sp>
      <p:sp>
        <p:nvSpPr>
          <p:cNvPr id="15" name="Rectangle 8">
            <a:extLst>
              <a:ext uri="{FF2B5EF4-FFF2-40B4-BE49-F238E27FC236}">
                <a16:creationId xmlns:a16="http://schemas.microsoft.com/office/drawing/2014/main" id="{9E91D551-C193-4CA1-ACB6-CD5CFBC74EE1}"/>
              </a:ext>
            </a:extLst>
          </p:cNvPr>
          <p:cNvSpPr>
            <a:spLocks noChangeArrowheads="1"/>
          </p:cNvSpPr>
          <p:nvPr/>
        </p:nvSpPr>
        <p:spPr bwMode="auto">
          <a:xfrm>
            <a:off x="213812" y="1571625"/>
            <a:ext cx="2181973" cy="4248150"/>
          </a:xfrm>
          <a:prstGeom prst="rect">
            <a:avLst/>
          </a:prstGeom>
          <a:noFill/>
          <a:ln w="9525">
            <a:solidFill>
              <a:srgbClr val="006EBA"/>
            </a:solidFill>
            <a:prstDash val="dash"/>
            <a:miter lim="800000"/>
            <a:headEnd/>
            <a:tailEnd/>
          </a:ln>
        </p:spPr>
        <p:txBody>
          <a:bodyPr wrap="none" anchor="ctr"/>
          <a:lstStyle/>
          <a:p>
            <a:endParaRPr lang="nl-BE"/>
          </a:p>
        </p:txBody>
      </p:sp>
      <p:sp>
        <p:nvSpPr>
          <p:cNvPr id="16" name="Rectangle 9">
            <a:extLst>
              <a:ext uri="{FF2B5EF4-FFF2-40B4-BE49-F238E27FC236}">
                <a16:creationId xmlns:a16="http://schemas.microsoft.com/office/drawing/2014/main" id="{267CAD23-FF7E-4C7F-B915-CA18229646AC}"/>
              </a:ext>
            </a:extLst>
          </p:cNvPr>
          <p:cNvSpPr>
            <a:spLocks noChangeArrowheads="1"/>
          </p:cNvSpPr>
          <p:nvPr/>
        </p:nvSpPr>
        <p:spPr bwMode="auto">
          <a:xfrm>
            <a:off x="2590008" y="1571625"/>
            <a:ext cx="6552320" cy="4248150"/>
          </a:xfrm>
          <a:prstGeom prst="rect">
            <a:avLst/>
          </a:prstGeom>
          <a:noFill/>
          <a:ln w="9525">
            <a:solidFill>
              <a:srgbClr val="006EBA"/>
            </a:solidFill>
            <a:prstDash val="dash"/>
            <a:miter lim="800000"/>
            <a:headEnd/>
            <a:tailEnd/>
          </a:ln>
        </p:spPr>
        <p:txBody>
          <a:bodyPr wrap="none" anchor="ctr"/>
          <a:lstStyle/>
          <a:p>
            <a:endParaRPr lang="nl-BE"/>
          </a:p>
        </p:txBody>
      </p:sp>
      <p:sp>
        <p:nvSpPr>
          <p:cNvPr id="17" name="Text Box 10">
            <a:extLst>
              <a:ext uri="{FF2B5EF4-FFF2-40B4-BE49-F238E27FC236}">
                <a16:creationId xmlns:a16="http://schemas.microsoft.com/office/drawing/2014/main" id="{4239FBF8-44DC-4B3D-BE24-4616500F431D}"/>
              </a:ext>
            </a:extLst>
          </p:cNvPr>
          <p:cNvSpPr txBox="1">
            <a:spLocks noChangeArrowheads="1"/>
          </p:cNvSpPr>
          <p:nvPr/>
        </p:nvSpPr>
        <p:spPr bwMode="auto">
          <a:xfrm>
            <a:off x="936343" y="5333331"/>
            <a:ext cx="1439862" cy="366712"/>
          </a:xfrm>
          <a:prstGeom prst="rect">
            <a:avLst/>
          </a:prstGeom>
          <a:noFill/>
          <a:ln w="9525">
            <a:noFill/>
            <a:miter lim="800000"/>
            <a:headEnd/>
            <a:tailEnd/>
          </a:ln>
        </p:spPr>
        <p:txBody>
          <a:bodyPr>
            <a:spAutoFit/>
          </a:bodyPr>
          <a:lstStyle/>
          <a:p>
            <a:pPr>
              <a:spcBef>
                <a:spcPct val="50000"/>
              </a:spcBef>
            </a:pPr>
            <a:r>
              <a:rPr lang="nl-BE" dirty="0">
                <a:solidFill>
                  <a:srgbClr val="006EBA"/>
                </a:solidFill>
                <a:latin typeface="Verdana" panose="020B0604030504040204" pitchFamily="34" charset="0"/>
                <a:ea typeface="Verdana" panose="020B0604030504040204" pitchFamily="34" charset="0"/>
                <a:cs typeface="Verdana" panose="020B0604030504040204" pitchFamily="34" charset="0"/>
              </a:rPr>
              <a:t>Client</a:t>
            </a:r>
            <a:endParaRPr lang="nl-NL" dirty="0">
              <a:solidFill>
                <a:srgbClr val="006EBA"/>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11">
            <a:extLst>
              <a:ext uri="{FF2B5EF4-FFF2-40B4-BE49-F238E27FC236}">
                <a16:creationId xmlns:a16="http://schemas.microsoft.com/office/drawing/2014/main" id="{9328B6D8-5293-4C84-9E61-AA3FBC74C748}"/>
              </a:ext>
            </a:extLst>
          </p:cNvPr>
          <p:cNvSpPr txBox="1">
            <a:spLocks noChangeArrowheads="1"/>
          </p:cNvSpPr>
          <p:nvPr/>
        </p:nvSpPr>
        <p:spPr bwMode="auto">
          <a:xfrm>
            <a:off x="5539672" y="5333331"/>
            <a:ext cx="1439863" cy="366712"/>
          </a:xfrm>
          <a:prstGeom prst="rect">
            <a:avLst/>
          </a:prstGeom>
          <a:noFill/>
          <a:ln w="9525">
            <a:noFill/>
            <a:miter lim="800000"/>
            <a:headEnd/>
            <a:tailEnd/>
          </a:ln>
        </p:spPr>
        <p:txBody>
          <a:bodyPr>
            <a:spAutoFit/>
          </a:bodyPr>
          <a:lstStyle/>
          <a:p>
            <a:pPr>
              <a:spcBef>
                <a:spcPct val="50000"/>
              </a:spcBef>
            </a:pPr>
            <a:r>
              <a:rPr lang="nl-BE" dirty="0">
                <a:solidFill>
                  <a:srgbClr val="0070C0"/>
                </a:solidFill>
                <a:latin typeface="Verdana" panose="020B0604030504040204" pitchFamily="34" charset="0"/>
                <a:ea typeface="Verdana" panose="020B0604030504040204" pitchFamily="34" charset="0"/>
                <a:cs typeface="Verdana" panose="020B0604030504040204" pitchFamily="34" charset="0"/>
              </a:rPr>
              <a:t>Server</a:t>
            </a:r>
            <a:endParaRPr lang="nl-NL"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Line 14">
            <a:extLst>
              <a:ext uri="{FF2B5EF4-FFF2-40B4-BE49-F238E27FC236}">
                <a16:creationId xmlns:a16="http://schemas.microsoft.com/office/drawing/2014/main" id="{BE780EEE-A497-430E-A956-EFD2E6E1B677}"/>
              </a:ext>
            </a:extLst>
          </p:cNvPr>
          <p:cNvSpPr>
            <a:spLocks noChangeShapeType="1"/>
          </p:cNvSpPr>
          <p:nvPr/>
        </p:nvSpPr>
        <p:spPr bwMode="auto">
          <a:xfrm flipH="1" flipV="1">
            <a:off x="2088869" y="3371280"/>
            <a:ext cx="721912" cy="8962"/>
          </a:xfrm>
          <a:prstGeom prst="line">
            <a:avLst/>
          </a:prstGeom>
          <a:noFill/>
          <a:ln w="19050">
            <a:solidFill>
              <a:schemeClr val="tx1"/>
            </a:solidFill>
            <a:round/>
            <a:headEnd type="triangle" w="med" len="med"/>
            <a:tailEnd type="none" w="med" len="med"/>
          </a:ln>
        </p:spPr>
        <p:txBody>
          <a:bodyPr/>
          <a:lstStyle/>
          <a:p>
            <a:endParaRPr lang="nl-BE"/>
          </a:p>
        </p:txBody>
      </p:sp>
      <p:sp>
        <p:nvSpPr>
          <p:cNvPr id="20" name="Line 15">
            <a:extLst>
              <a:ext uri="{FF2B5EF4-FFF2-40B4-BE49-F238E27FC236}">
                <a16:creationId xmlns:a16="http://schemas.microsoft.com/office/drawing/2014/main" id="{C890F72C-3B87-4359-BEEC-A796C2CCF098}"/>
              </a:ext>
            </a:extLst>
          </p:cNvPr>
          <p:cNvSpPr>
            <a:spLocks noChangeShapeType="1"/>
          </p:cNvSpPr>
          <p:nvPr/>
        </p:nvSpPr>
        <p:spPr bwMode="auto">
          <a:xfrm flipH="1" flipV="1">
            <a:off x="4127255" y="3207196"/>
            <a:ext cx="733744" cy="4765"/>
          </a:xfrm>
          <a:prstGeom prst="line">
            <a:avLst/>
          </a:prstGeom>
          <a:noFill/>
          <a:ln w="28575">
            <a:solidFill>
              <a:srgbClr val="D02023"/>
            </a:solidFill>
            <a:round/>
            <a:headEnd type="triangle" w="med" len="med"/>
            <a:tailEnd type="none" w="med" len="med"/>
          </a:ln>
        </p:spPr>
        <p:txBody>
          <a:bodyPr/>
          <a:lstStyle/>
          <a:p>
            <a:endParaRPr lang="nl-BE"/>
          </a:p>
        </p:txBody>
      </p:sp>
      <p:cxnSp>
        <p:nvCxnSpPr>
          <p:cNvPr id="39" name="Rechte verbindingslijn 38">
            <a:extLst>
              <a:ext uri="{FF2B5EF4-FFF2-40B4-BE49-F238E27FC236}">
                <a16:creationId xmlns:a16="http://schemas.microsoft.com/office/drawing/2014/main" id="{935E6F80-ED30-4E5D-BB3E-97FAE91D2242}"/>
              </a:ext>
            </a:extLst>
          </p:cNvPr>
          <p:cNvCxnSpPr>
            <a:cxnSpLocks/>
          </p:cNvCxnSpPr>
          <p:nvPr/>
        </p:nvCxnSpPr>
        <p:spPr>
          <a:xfrm flipH="1">
            <a:off x="8127333" y="2590629"/>
            <a:ext cx="11806" cy="503781"/>
          </a:xfrm>
          <a:prstGeom prst="line">
            <a:avLst/>
          </a:prstGeom>
          <a:ln w="28575">
            <a:solidFill>
              <a:srgbClr val="D02023"/>
            </a:solidFill>
          </a:ln>
        </p:spPr>
        <p:style>
          <a:lnRef idx="1">
            <a:schemeClr val="accent1"/>
          </a:lnRef>
          <a:fillRef idx="0">
            <a:schemeClr val="accent1"/>
          </a:fillRef>
          <a:effectRef idx="0">
            <a:schemeClr val="accent1"/>
          </a:effectRef>
          <a:fontRef idx="minor">
            <a:schemeClr val="tx1"/>
          </a:fontRef>
        </p:style>
      </p:cxnSp>
      <p:sp>
        <p:nvSpPr>
          <p:cNvPr id="21" name="Line 17">
            <a:extLst>
              <a:ext uri="{FF2B5EF4-FFF2-40B4-BE49-F238E27FC236}">
                <a16:creationId xmlns:a16="http://schemas.microsoft.com/office/drawing/2014/main" id="{6D759C30-A47E-4D97-9B5B-423CC13E9753}"/>
              </a:ext>
            </a:extLst>
          </p:cNvPr>
          <p:cNvSpPr>
            <a:spLocks noChangeShapeType="1"/>
          </p:cNvSpPr>
          <p:nvPr/>
        </p:nvSpPr>
        <p:spPr bwMode="auto">
          <a:xfrm>
            <a:off x="6531883" y="3362862"/>
            <a:ext cx="601245" cy="8418"/>
          </a:xfrm>
          <a:prstGeom prst="line">
            <a:avLst/>
          </a:prstGeom>
          <a:noFill/>
          <a:ln w="28575">
            <a:solidFill>
              <a:srgbClr val="D02023"/>
            </a:solidFill>
            <a:round/>
            <a:headEnd type="none" w="med" len="med"/>
            <a:tailEnd type="arrow" w="med" len="med"/>
          </a:ln>
        </p:spPr>
        <p:txBody>
          <a:bodyPr/>
          <a:lstStyle/>
          <a:p>
            <a:endParaRPr lang="nl-BE"/>
          </a:p>
        </p:txBody>
      </p:sp>
      <p:sp>
        <p:nvSpPr>
          <p:cNvPr id="22" name="Line 15">
            <a:extLst>
              <a:ext uri="{FF2B5EF4-FFF2-40B4-BE49-F238E27FC236}">
                <a16:creationId xmlns:a16="http://schemas.microsoft.com/office/drawing/2014/main" id="{A1ACCCA6-DABE-41D0-85A0-8EF75CF796B8}"/>
              </a:ext>
            </a:extLst>
          </p:cNvPr>
          <p:cNvSpPr>
            <a:spLocks noChangeShapeType="1"/>
          </p:cNvSpPr>
          <p:nvPr/>
        </p:nvSpPr>
        <p:spPr bwMode="auto">
          <a:xfrm flipH="1" flipV="1">
            <a:off x="4101614" y="3496245"/>
            <a:ext cx="733744" cy="4762"/>
          </a:xfrm>
          <a:prstGeom prst="line">
            <a:avLst/>
          </a:prstGeom>
          <a:noFill/>
          <a:ln w="28575">
            <a:solidFill>
              <a:srgbClr val="D02023"/>
            </a:solidFill>
            <a:round/>
            <a:headEnd type="none" w="med" len="med"/>
            <a:tailEnd type="triangle" w="med" len="med"/>
          </a:ln>
        </p:spPr>
        <p:txBody>
          <a:bodyPr/>
          <a:lstStyle/>
          <a:p>
            <a:endParaRPr lang="nl-BE"/>
          </a:p>
        </p:txBody>
      </p:sp>
      <p:sp>
        <p:nvSpPr>
          <p:cNvPr id="23" name="Rectangle 8">
            <a:extLst>
              <a:ext uri="{FF2B5EF4-FFF2-40B4-BE49-F238E27FC236}">
                <a16:creationId xmlns:a16="http://schemas.microsoft.com/office/drawing/2014/main" id="{4FF80D0A-3A6B-42F5-AD1C-E18ED6781E36}"/>
              </a:ext>
            </a:extLst>
          </p:cNvPr>
          <p:cNvSpPr>
            <a:spLocks noChangeArrowheads="1"/>
          </p:cNvSpPr>
          <p:nvPr/>
        </p:nvSpPr>
        <p:spPr bwMode="auto">
          <a:xfrm>
            <a:off x="9232295" y="1571622"/>
            <a:ext cx="2619034" cy="4248150"/>
          </a:xfrm>
          <a:prstGeom prst="rect">
            <a:avLst/>
          </a:prstGeom>
          <a:noFill/>
          <a:ln w="9525">
            <a:solidFill>
              <a:srgbClr val="006EBA"/>
            </a:solidFill>
            <a:prstDash val="dash"/>
            <a:miter lim="800000"/>
            <a:headEnd/>
            <a:tailEnd/>
          </a:ln>
        </p:spPr>
        <p:txBody>
          <a:bodyPr wrap="none" anchor="ctr"/>
          <a:lstStyle/>
          <a:p>
            <a:endParaRPr lang="nl-BE"/>
          </a:p>
        </p:txBody>
      </p:sp>
      <p:sp>
        <p:nvSpPr>
          <p:cNvPr id="24" name="Text Box 10">
            <a:extLst>
              <a:ext uri="{FF2B5EF4-FFF2-40B4-BE49-F238E27FC236}">
                <a16:creationId xmlns:a16="http://schemas.microsoft.com/office/drawing/2014/main" id="{535F4D24-44BA-44AA-9D95-896500EB788C}"/>
              </a:ext>
            </a:extLst>
          </p:cNvPr>
          <p:cNvSpPr txBox="1">
            <a:spLocks noChangeArrowheads="1"/>
          </p:cNvSpPr>
          <p:nvPr/>
        </p:nvSpPr>
        <p:spPr bwMode="auto">
          <a:xfrm>
            <a:off x="9856222" y="5333330"/>
            <a:ext cx="1437591" cy="369332"/>
          </a:xfrm>
          <a:prstGeom prst="rect">
            <a:avLst/>
          </a:prstGeom>
          <a:noFill/>
          <a:ln w="9525">
            <a:noFill/>
            <a:miter lim="800000"/>
            <a:headEnd/>
            <a:tailEnd/>
          </a:ln>
        </p:spPr>
        <p:txBody>
          <a:bodyPr wrap="square">
            <a:spAutoFit/>
          </a:bodyPr>
          <a:lstStyle/>
          <a:p>
            <a:pPr>
              <a:spcBef>
                <a:spcPct val="50000"/>
              </a:spcBef>
            </a:pPr>
            <a:r>
              <a:rPr lang="nl-BE" dirty="0">
                <a:solidFill>
                  <a:srgbClr val="006EBA"/>
                </a:solidFill>
                <a:latin typeface="Verdana" panose="020B0604030504040204" pitchFamily="34" charset="0"/>
                <a:ea typeface="Verdana" panose="020B0604030504040204" pitchFamily="34" charset="0"/>
                <a:cs typeface="Verdana" panose="020B0604030504040204" pitchFamily="34" charset="0"/>
              </a:rPr>
              <a:t>Data </a:t>
            </a:r>
            <a:r>
              <a:rPr lang="nl-BE" dirty="0" err="1">
                <a:solidFill>
                  <a:srgbClr val="006EBA"/>
                </a:solidFill>
                <a:latin typeface="Verdana" panose="020B0604030504040204" pitchFamily="34" charset="0"/>
                <a:ea typeface="Verdana" panose="020B0604030504040204" pitchFamily="34" charset="0"/>
                <a:cs typeface="Verdana" panose="020B0604030504040204" pitchFamily="34" charset="0"/>
              </a:rPr>
              <a:t>layer</a:t>
            </a:r>
            <a:endParaRPr lang="nl-NL" dirty="0">
              <a:solidFill>
                <a:srgbClr val="006EBA"/>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5">
            <a:extLst>
              <a:ext uri="{FF2B5EF4-FFF2-40B4-BE49-F238E27FC236}">
                <a16:creationId xmlns:a16="http://schemas.microsoft.com/office/drawing/2014/main" id="{344EBDD1-827F-483C-BDAC-07E57D3F9B28}"/>
              </a:ext>
            </a:extLst>
          </p:cNvPr>
          <p:cNvSpPr>
            <a:spLocks noChangeArrowheads="1"/>
          </p:cNvSpPr>
          <p:nvPr/>
        </p:nvSpPr>
        <p:spPr bwMode="auto">
          <a:xfrm>
            <a:off x="7133128" y="3047784"/>
            <a:ext cx="1885363" cy="792163"/>
          </a:xfrm>
          <a:prstGeom prst="rect">
            <a:avLst/>
          </a:prstGeom>
          <a:solidFill>
            <a:srgbClr val="FFCC66"/>
          </a:solidFill>
          <a:ln w="9525">
            <a:solidFill>
              <a:schemeClr val="tx1"/>
            </a:solidFill>
            <a:miter lim="800000"/>
            <a:headEnd/>
            <a:tailEnd/>
          </a:ln>
        </p:spPr>
        <p:txBody>
          <a:bodyPr wrap="none" anchor="ctr"/>
          <a:lstStyle/>
          <a:p>
            <a:pPr algn="ctr"/>
            <a:r>
              <a:rPr lang="nl-BE" sz="1600" dirty="0" err="1">
                <a:latin typeface="Verdana" panose="020B0604030504040204" pitchFamily="34" charset="0"/>
                <a:ea typeface="Verdana" panose="020B0604030504040204" pitchFamily="34" charset="0"/>
                <a:cs typeface="Verdana" panose="020B0604030504040204" pitchFamily="34" charset="0"/>
              </a:rPr>
              <a:t>BreadRepository</a:t>
            </a:r>
            <a:endParaRPr lang="nl-BE" sz="1600" dirty="0">
              <a:latin typeface="Verdana" panose="020B0604030504040204" pitchFamily="34" charset="0"/>
              <a:ea typeface="Verdana" panose="020B0604030504040204" pitchFamily="34" charset="0"/>
              <a:cs typeface="Verdana" panose="020B0604030504040204" pitchFamily="34" charset="0"/>
            </a:endParaRPr>
          </a:p>
          <a:p>
            <a:pPr algn="ctr"/>
            <a:r>
              <a:rPr lang="nl-BE" sz="1600" dirty="0">
                <a:latin typeface="Verdana" panose="020B0604030504040204" pitchFamily="34" charset="0"/>
                <a:ea typeface="Verdana" panose="020B0604030504040204" pitchFamily="34" charset="0"/>
                <a:cs typeface="Verdana" panose="020B0604030504040204" pitchFamily="34" charset="0"/>
              </a:rPr>
              <a:t>(data access in </a:t>
            </a:r>
            <a:br>
              <a:rPr lang="nl-BE" sz="1600" dirty="0">
                <a:latin typeface="Verdana" panose="020B0604030504040204" pitchFamily="34" charset="0"/>
                <a:ea typeface="Verdana" panose="020B0604030504040204" pitchFamily="34" charset="0"/>
                <a:cs typeface="Verdana" panose="020B0604030504040204" pitchFamily="34" charset="0"/>
              </a:rPr>
            </a:br>
            <a:r>
              <a:rPr lang="nl-BE" sz="1600" dirty="0" err="1">
                <a:latin typeface="Verdana" panose="020B0604030504040204" pitchFamily="34" charset="0"/>
                <a:ea typeface="Verdana" panose="020B0604030504040204" pitchFamily="34" charset="0"/>
                <a:cs typeface="Verdana" panose="020B0604030504040204" pitchFamily="34" charset="0"/>
              </a:rPr>
              <a:t>repository</a:t>
            </a:r>
            <a:r>
              <a:rPr lang="nl-BE" sz="1600" dirty="0">
                <a:latin typeface="Verdana" panose="020B0604030504040204" pitchFamily="34" charset="0"/>
                <a:ea typeface="Verdana" panose="020B0604030504040204" pitchFamily="34" charset="0"/>
                <a:cs typeface="Verdana" panose="020B0604030504040204" pitchFamily="34" charset="0"/>
              </a:rPr>
              <a:t>)</a:t>
            </a:r>
          </a:p>
        </p:txBody>
      </p:sp>
      <p:sp>
        <p:nvSpPr>
          <p:cNvPr id="27" name="Line 17">
            <a:extLst>
              <a:ext uri="{FF2B5EF4-FFF2-40B4-BE49-F238E27FC236}">
                <a16:creationId xmlns:a16="http://schemas.microsoft.com/office/drawing/2014/main" id="{E28D6838-28F8-40BC-88FE-858DBED8B538}"/>
              </a:ext>
            </a:extLst>
          </p:cNvPr>
          <p:cNvSpPr>
            <a:spLocks noChangeShapeType="1"/>
          </p:cNvSpPr>
          <p:nvPr/>
        </p:nvSpPr>
        <p:spPr bwMode="auto">
          <a:xfrm>
            <a:off x="9000569" y="3380242"/>
            <a:ext cx="775688" cy="0"/>
          </a:xfrm>
          <a:prstGeom prst="line">
            <a:avLst/>
          </a:prstGeom>
          <a:noFill/>
          <a:ln w="28575">
            <a:solidFill>
              <a:srgbClr val="D02023"/>
            </a:solidFill>
            <a:round/>
            <a:headEnd type="triangle" w="med" len="med"/>
            <a:tailEnd type="triangle" w="med" len="med"/>
          </a:ln>
        </p:spPr>
        <p:txBody>
          <a:bodyPr/>
          <a:lstStyle/>
          <a:p>
            <a:endParaRPr lang="nl-BE"/>
          </a:p>
        </p:txBody>
      </p:sp>
      <p:sp>
        <p:nvSpPr>
          <p:cNvPr id="30" name="Rectangle 5">
            <a:extLst>
              <a:ext uri="{FF2B5EF4-FFF2-40B4-BE49-F238E27FC236}">
                <a16:creationId xmlns:a16="http://schemas.microsoft.com/office/drawing/2014/main" id="{39422D69-32F8-4898-BFB9-E1E70E082A98}"/>
              </a:ext>
            </a:extLst>
          </p:cNvPr>
          <p:cNvSpPr>
            <a:spLocks noChangeArrowheads="1"/>
          </p:cNvSpPr>
          <p:nvPr/>
        </p:nvSpPr>
        <p:spPr bwMode="auto">
          <a:xfrm>
            <a:off x="6531883" y="4408359"/>
            <a:ext cx="2366451" cy="792163"/>
          </a:xfrm>
          <a:prstGeom prst="rect">
            <a:avLst/>
          </a:prstGeom>
          <a:solidFill>
            <a:srgbClr val="FFCC66"/>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nl-BE" altLang="nl-BE" dirty="0" err="1"/>
              <a:t>Bread</a:t>
            </a:r>
            <a:endParaRPr lang="nl-BE" altLang="nl-BE" dirty="0"/>
          </a:p>
          <a:p>
            <a:pPr algn="ctr"/>
            <a:r>
              <a:rPr lang="nl-BE" altLang="nl-BE" dirty="0"/>
              <a:t>(=</a:t>
            </a:r>
            <a:r>
              <a:rPr lang="nl-BE" altLang="nl-BE" dirty="0" err="1"/>
              <a:t>entity</a:t>
            </a:r>
            <a:r>
              <a:rPr lang="nl-BE" altLang="nl-BE" dirty="0"/>
              <a:t> in model)</a:t>
            </a:r>
            <a:endParaRPr lang="nl-NL" altLang="nl-BE" dirty="0"/>
          </a:p>
        </p:txBody>
      </p:sp>
      <p:sp>
        <p:nvSpPr>
          <p:cNvPr id="31" name="Line 15">
            <a:extLst>
              <a:ext uri="{FF2B5EF4-FFF2-40B4-BE49-F238E27FC236}">
                <a16:creationId xmlns:a16="http://schemas.microsoft.com/office/drawing/2014/main" id="{A020D598-BA3C-4679-855B-C1370EF7884F}"/>
              </a:ext>
            </a:extLst>
          </p:cNvPr>
          <p:cNvSpPr>
            <a:spLocks noChangeShapeType="1"/>
          </p:cNvSpPr>
          <p:nvPr/>
        </p:nvSpPr>
        <p:spPr bwMode="auto">
          <a:xfrm flipV="1">
            <a:off x="8229997" y="3819395"/>
            <a:ext cx="0" cy="588964"/>
          </a:xfrm>
          <a:prstGeom prst="line">
            <a:avLst/>
          </a:prstGeom>
          <a:noFill/>
          <a:ln w="28575">
            <a:solidFill>
              <a:srgbClr val="D0202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nl-BE"/>
          </a:p>
        </p:txBody>
      </p:sp>
      <p:sp>
        <p:nvSpPr>
          <p:cNvPr id="33" name="Text Box 21">
            <a:extLst>
              <a:ext uri="{FF2B5EF4-FFF2-40B4-BE49-F238E27FC236}">
                <a16:creationId xmlns:a16="http://schemas.microsoft.com/office/drawing/2014/main" id="{576FAA18-AFFB-49E2-87F5-DBB1D6FCB415}"/>
              </a:ext>
            </a:extLst>
          </p:cNvPr>
          <p:cNvSpPr txBox="1">
            <a:spLocks noChangeArrowheads="1"/>
          </p:cNvSpPr>
          <p:nvPr/>
        </p:nvSpPr>
        <p:spPr bwMode="auto">
          <a:xfrm>
            <a:off x="8951910" y="3371280"/>
            <a:ext cx="12654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nl-BE" altLang="nl-BE" sz="2800" b="1" dirty="0"/>
              <a:t>JPA</a:t>
            </a:r>
            <a:endParaRPr lang="nl-NL" altLang="nl-BE" sz="2800" b="1" dirty="0"/>
          </a:p>
        </p:txBody>
      </p:sp>
      <p:sp>
        <p:nvSpPr>
          <p:cNvPr id="25" name="Rectangle 6">
            <a:extLst>
              <a:ext uri="{FF2B5EF4-FFF2-40B4-BE49-F238E27FC236}">
                <a16:creationId xmlns:a16="http://schemas.microsoft.com/office/drawing/2014/main" id="{20FD124F-31E0-4EC0-BC33-83E793F73DDB}"/>
              </a:ext>
            </a:extLst>
          </p:cNvPr>
          <p:cNvSpPr>
            <a:spLocks noChangeArrowheads="1"/>
          </p:cNvSpPr>
          <p:nvPr/>
        </p:nvSpPr>
        <p:spPr bwMode="auto">
          <a:xfrm>
            <a:off x="2786407" y="1876325"/>
            <a:ext cx="1223963" cy="792163"/>
          </a:xfrm>
          <a:prstGeom prst="rect">
            <a:avLst/>
          </a:prstGeom>
          <a:solidFill>
            <a:srgbClr val="FFCC66"/>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nl-BE" altLang="nl-BE" dirty="0"/>
              <a:t>add.html</a:t>
            </a:r>
          </a:p>
          <a:p>
            <a:pPr algn="ctr"/>
            <a:r>
              <a:rPr lang="nl-BE" altLang="nl-BE" dirty="0"/>
              <a:t>(view)</a:t>
            </a:r>
            <a:endParaRPr lang="nl-NL" altLang="nl-BE" dirty="0"/>
          </a:p>
        </p:txBody>
      </p:sp>
      <p:sp>
        <p:nvSpPr>
          <p:cNvPr id="28" name="Rectangle 6">
            <a:extLst>
              <a:ext uri="{FF2B5EF4-FFF2-40B4-BE49-F238E27FC236}">
                <a16:creationId xmlns:a16="http://schemas.microsoft.com/office/drawing/2014/main" id="{BBA15A01-2D23-407F-B1B5-BCDDAF4C037D}"/>
              </a:ext>
            </a:extLst>
          </p:cNvPr>
          <p:cNvSpPr>
            <a:spLocks noChangeArrowheads="1"/>
          </p:cNvSpPr>
          <p:nvPr/>
        </p:nvSpPr>
        <p:spPr bwMode="auto">
          <a:xfrm>
            <a:off x="2818370" y="4164989"/>
            <a:ext cx="1223963" cy="792163"/>
          </a:xfrm>
          <a:prstGeom prst="rect">
            <a:avLst/>
          </a:prstGeom>
          <a:solidFill>
            <a:srgbClr val="FFCC66"/>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nl-BE" altLang="nl-BE" dirty="0"/>
              <a:t>edit.html</a:t>
            </a:r>
          </a:p>
          <a:p>
            <a:pPr algn="ctr"/>
            <a:r>
              <a:rPr lang="nl-BE" altLang="nl-BE" dirty="0"/>
              <a:t>(view)</a:t>
            </a:r>
            <a:endParaRPr lang="nl-NL" altLang="nl-BE" dirty="0"/>
          </a:p>
        </p:txBody>
      </p:sp>
      <p:sp>
        <p:nvSpPr>
          <p:cNvPr id="34" name="Line 15">
            <a:extLst>
              <a:ext uri="{FF2B5EF4-FFF2-40B4-BE49-F238E27FC236}">
                <a16:creationId xmlns:a16="http://schemas.microsoft.com/office/drawing/2014/main" id="{3E2B2DE5-EBDC-41CC-A4A1-4E6137227737}"/>
              </a:ext>
            </a:extLst>
          </p:cNvPr>
          <p:cNvSpPr>
            <a:spLocks noChangeShapeType="1"/>
          </p:cNvSpPr>
          <p:nvPr/>
        </p:nvSpPr>
        <p:spPr bwMode="auto">
          <a:xfrm flipH="1">
            <a:off x="4010369" y="3717032"/>
            <a:ext cx="874937" cy="781082"/>
          </a:xfrm>
          <a:prstGeom prst="line">
            <a:avLst/>
          </a:prstGeom>
          <a:noFill/>
          <a:ln w="28575">
            <a:solidFill>
              <a:srgbClr val="D02023"/>
            </a:solidFill>
            <a:round/>
            <a:headEnd type="triangle" w="med" len="med"/>
            <a:tailEnd type="none" w="med" len="med"/>
          </a:ln>
        </p:spPr>
        <p:txBody>
          <a:bodyPr/>
          <a:lstStyle/>
          <a:p>
            <a:endParaRPr lang="nl-BE"/>
          </a:p>
        </p:txBody>
      </p:sp>
      <p:sp>
        <p:nvSpPr>
          <p:cNvPr id="35" name="Line 15">
            <a:extLst>
              <a:ext uri="{FF2B5EF4-FFF2-40B4-BE49-F238E27FC236}">
                <a16:creationId xmlns:a16="http://schemas.microsoft.com/office/drawing/2014/main" id="{75FCF959-67F0-4D5B-A430-157691DFD94D}"/>
              </a:ext>
            </a:extLst>
          </p:cNvPr>
          <p:cNvSpPr>
            <a:spLocks noChangeShapeType="1"/>
          </p:cNvSpPr>
          <p:nvPr/>
        </p:nvSpPr>
        <p:spPr bwMode="auto">
          <a:xfrm flipH="1">
            <a:off x="4042332" y="3819395"/>
            <a:ext cx="1016481" cy="967767"/>
          </a:xfrm>
          <a:prstGeom prst="line">
            <a:avLst/>
          </a:prstGeom>
          <a:noFill/>
          <a:ln w="28575">
            <a:solidFill>
              <a:srgbClr val="D02023"/>
            </a:solidFill>
            <a:round/>
            <a:headEnd type="none" w="med" len="med"/>
            <a:tailEnd type="triangle" w="med" len="med"/>
          </a:ln>
        </p:spPr>
        <p:txBody>
          <a:bodyPr/>
          <a:lstStyle/>
          <a:p>
            <a:endParaRPr lang="nl-BE"/>
          </a:p>
        </p:txBody>
      </p:sp>
      <p:sp>
        <p:nvSpPr>
          <p:cNvPr id="36" name="Line 15">
            <a:extLst>
              <a:ext uri="{FF2B5EF4-FFF2-40B4-BE49-F238E27FC236}">
                <a16:creationId xmlns:a16="http://schemas.microsoft.com/office/drawing/2014/main" id="{5A45574A-9B1B-45DE-9894-57348B54C35F}"/>
              </a:ext>
            </a:extLst>
          </p:cNvPr>
          <p:cNvSpPr>
            <a:spLocks noChangeShapeType="1"/>
          </p:cNvSpPr>
          <p:nvPr/>
        </p:nvSpPr>
        <p:spPr bwMode="auto">
          <a:xfrm flipH="1" flipV="1">
            <a:off x="4042331" y="2135269"/>
            <a:ext cx="1223962" cy="855901"/>
          </a:xfrm>
          <a:prstGeom prst="line">
            <a:avLst/>
          </a:prstGeom>
          <a:noFill/>
          <a:ln w="28575">
            <a:solidFill>
              <a:srgbClr val="D02023"/>
            </a:solidFill>
            <a:round/>
            <a:headEnd type="triangle" w="med" len="med"/>
            <a:tailEnd type="none" w="med" len="med"/>
          </a:ln>
        </p:spPr>
        <p:txBody>
          <a:bodyPr/>
          <a:lstStyle/>
          <a:p>
            <a:endParaRPr lang="nl-BE"/>
          </a:p>
        </p:txBody>
      </p:sp>
      <p:sp>
        <p:nvSpPr>
          <p:cNvPr id="37" name="Line 15">
            <a:extLst>
              <a:ext uri="{FF2B5EF4-FFF2-40B4-BE49-F238E27FC236}">
                <a16:creationId xmlns:a16="http://schemas.microsoft.com/office/drawing/2014/main" id="{FCBE6044-1C87-4566-8E4D-BD5894EE7C53}"/>
              </a:ext>
            </a:extLst>
          </p:cNvPr>
          <p:cNvSpPr>
            <a:spLocks noChangeShapeType="1"/>
          </p:cNvSpPr>
          <p:nvPr/>
        </p:nvSpPr>
        <p:spPr bwMode="auto">
          <a:xfrm flipH="1" flipV="1">
            <a:off x="4010369" y="2422047"/>
            <a:ext cx="956078" cy="569123"/>
          </a:xfrm>
          <a:prstGeom prst="line">
            <a:avLst/>
          </a:prstGeom>
          <a:noFill/>
          <a:ln w="28575">
            <a:solidFill>
              <a:srgbClr val="D02023"/>
            </a:solidFill>
            <a:round/>
            <a:headEnd type="none" w="med" len="med"/>
            <a:tailEnd type="triangle" w="med" len="med"/>
          </a:ln>
        </p:spPr>
        <p:txBody>
          <a:bodyPr/>
          <a:lstStyle/>
          <a:p>
            <a:endParaRPr lang="nl-BE"/>
          </a:p>
        </p:txBody>
      </p:sp>
      <p:sp>
        <p:nvSpPr>
          <p:cNvPr id="38" name="Rectangle 5">
            <a:extLst>
              <a:ext uri="{FF2B5EF4-FFF2-40B4-BE49-F238E27FC236}">
                <a16:creationId xmlns:a16="http://schemas.microsoft.com/office/drawing/2014/main" id="{29FEDA22-A288-444E-B6B0-46742C137B73}"/>
              </a:ext>
            </a:extLst>
          </p:cNvPr>
          <p:cNvSpPr>
            <a:spLocks noChangeArrowheads="1"/>
          </p:cNvSpPr>
          <p:nvPr/>
        </p:nvSpPr>
        <p:spPr bwMode="auto">
          <a:xfrm>
            <a:off x="7182512" y="1637102"/>
            <a:ext cx="1837874" cy="792163"/>
          </a:xfrm>
          <a:prstGeom prst="rect">
            <a:avLst/>
          </a:prstGeom>
          <a:solidFill>
            <a:schemeClr val="bg2"/>
          </a:solidFill>
          <a:ln w="9525">
            <a:solidFill>
              <a:schemeClr val="bg1">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nl-BE" altLang="nl-BE" dirty="0" err="1"/>
              <a:t>JpaRepository</a:t>
            </a:r>
            <a:endParaRPr lang="nl-BE" altLang="nl-BE" dirty="0"/>
          </a:p>
        </p:txBody>
      </p:sp>
      <p:sp>
        <p:nvSpPr>
          <p:cNvPr id="40" name="Text Box 22">
            <a:extLst>
              <a:ext uri="{FF2B5EF4-FFF2-40B4-BE49-F238E27FC236}">
                <a16:creationId xmlns:a16="http://schemas.microsoft.com/office/drawing/2014/main" id="{807B2FC0-CC0E-43CE-AFBD-ADD5C972C0FA}"/>
              </a:ext>
            </a:extLst>
          </p:cNvPr>
          <p:cNvSpPr txBox="1">
            <a:spLocks noChangeArrowheads="1"/>
          </p:cNvSpPr>
          <p:nvPr/>
        </p:nvSpPr>
        <p:spPr bwMode="auto">
          <a:xfrm>
            <a:off x="9611717" y="1913794"/>
            <a:ext cx="1563445" cy="369332"/>
          </a:xfrm>
          <a:prstGeom prst="rect">
            <a:avLst/>
          </a:prstGeom>
          <a:solidFill>
            <a:schemeClr val="bg2"/>
          </a:solidFill>
          <a:ln w="38100">
            <a:solidFill>
              <a:schemeClr val="bg1">
                <a:lumMod val="50000"/>
              </a:schemeClr>
            </a:solidFill>
            <a:miter lim="800000"/>
            <a:headEnd/>
            <a:tailEnd/>
          </a:ln>
        </p:spPr>
        <p:txBody>
          <a:bodyPr wrap="square">
            <a:spAutoFit/>
          </a:bodyPr>
          <a:lstStyle/>
          <a:p>
            <a:pPr>
              <a:spcBef>
                <a:spcPct val="50000"/>
              </a:spcBef>
            </a:pPr>
            <a:r>
              <a:rPr lang="nl-BE" dirty="0" err="1">
                <a:latin typeface="Verdana" panose="020B0604030504040204" pitchFamily="34" charset="0"/>
                <a:ea typeface="Verdana" panose="020B0604030504040204" pitchFamily="34" charset="0"/>
              </a:rPr>
              <a:t>Inheritance</a:t>
            </a:r>
            <a:endParaRPr lang="nl-NL" dirty="0">
              <a:latin typeface="Verdana" panose="020B0604030504040204" pitchFamily="34" charset="0"/>
              <a:ea typeface="Verdana" panose="020B0604030504040204" pitchFamily="34" charset="0"/>
            </a:endParaRPr>
          </a:p>
        </p:txBody>
      </p:sp>
      <p:cxnSp>
        <p:nvCxnSpPr>
          <p:cNvPr id="41" name="Rechte verbindingslijn met pijl 40">
            <a:extLst>
              <a:ext uri="{FF2B5EF4-FFF2-40B4-BE49-F238E27FC236}">
                <a16:creationId xmlns:a16="http://schemas.microsoft.com/office/drawing/2014/main" id="{07724B76-AD73-4D43-AA03-DEDE2BF64A69}"/>
              </a:ext>
            </a:extLst>
          </p:cNvPr>
          <p:cNvCxnSpPr>
            <a:cxnSpLocks/>
            <a:stCxn id="40" idx="1"/>
          </p:cNvCxnSpPr>
          <p:nvPr/>
        </p:nvCxnSpPr>
        <p:spPr>
          <a:xfrm flipH="1">
            <a:off x="8227196" y="2098460"/>
            <a:ext cx="1384521" cy="642139"/>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Gelijkbenige driehoek 41">
            <a:extLst>
              <a:ext uri="{FF2B5EF4-FFF2-40B4-BE49-F238E27FC236}">
                <a16:creationId xmlns:a16="http://schemas.microsoft.com/office/drawing/2014/main" id="{A28F1AD5-79FD-400A-BE22-EE3199379D67}"/>
              </a:ext>
            </a:extLst>
          </p:cNvPr>
          <p:cNvSpPr/>
          <p:nvPr/>
        </p:nvSpPr>
        <p:spPr>
          <a:xfrm>
            <a:off x="8048483" y="2456154"/>
            <a:ext cx="178713" cy="158935"/>
          </a:xfrm>
          <a:prstGeom prst="triangle">
            <a:avLst/>
          </a:prstGeom>
          <a:noFill/>
          <a:ln w="38100">
            <a:solidFill>
              <a:srgbClr val="D02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Text Box 22">
            <a:extLst>
              <a:ext uri="{FF2B5EF4-FFF2-40B4-BE49-F238E27FC236}">
                <a16:creationId xmlns:a16="http://schemas.microsoft.com/office/drawing/2014/main" id="{473E6EE7-5FE8-42EE-ACEF-B667D58F9FE9}"/>
              </a:ext>
            </a:extLst>
          </p:cNvPr>
          <p:cNvSpPr txBox="1">
            <a:spLocks noChangeArrowheads="1"/>
          </p:cNvSpPr>
          <p:nvPr/>
        </p:nvSpPr>
        <p:spPr bwMode="auto">
          <a:xfrm>
            <a:off x="4614948" y="4817159"/>
            <a:ext cx="1481052" cy="369332"/>
          </a:xfrm>
          <a:prstGeom prst="rect">
            <a:avLst/>
          </a:prstGeom>
          <a:solidFill>
            <a:schemeClr val="bg2"/>
          </a:solidFill>
          <a:ln w="38100">
            <a:solidFill>
              <a:schemeClr val="bg1">
                <a:lumMod val="65000"/>
              </a:schemeClr>
            </a:solidFill>
            <a:miter lim="800000"/>
            <a:headEnd/>
            <a:tailEnd/>
          </a:ln>
        </p:spPr>
        <p:txBody>
          <a:bodyPr wrap="square">
            <a:spAutoFit/>
          </a:bodyPr>
          <a:lstStyle/>
          <a:p>
            <a:pPr>
              <a:spcBef>
                <a:spcPct val="50000"/>
              </a:spcBef>
            </a:pPr>
            <a:r>
              <a:rPr lang="nl-BE" dirty="0">
                <a:latin typeface="Verdana" panose="020B0604030504040204" pitchFamily="34" charset="0"/>
                <a:ea typeface="Verdana" panose="020B0604030504040204" pitchFamily="34" charset="0"/>
              </a:rPr>
              <a:t>Association</a:t>
            </a:r>
            <a:endParaRPr lang="nl-NL" dirty="0">
              <a:latin typeface="Verdana" panose="020B0604030504040204" pitchFamily="34" charset="0"/>
              <a:ea typeface="Verdana" panose="020B0604030504040204" pitchFamily="34" charset="0"/>
            </a:endParaRPr>
          </a:p>
        </p:txBody>
      </p:sp>
      <p:cxnSp>
        <p:nvCxnSpPr>
          <p:cNvPr id="44" name="Rechte verbindingslijn met pijl 43">
            <a:extLst>
              <a:ext uri="{FF2B5EF4-FFF2-40B4-BE49-F238E27FC236}">
                <a16:creationId xmlns:a16="http://schemas.microsoft.com/office/drawing/2014/main" id="{7AC83919-26CD-43DA-B1CA-6A9D3F9E9B8E}"/>
              </a:ext>
            </a:extLst>
          </p:cNvPr>
          <p:cNvCxnSpPr>
            <a:cxnSpLocks/>
            <a:stCxn id="43" idx="0"/>
          </p:cNvCxnSpPr>
          <p:nvPr/>
        </p:nvCxnSpPr>
        <p:spPr>
          <a:xfrm flipV="1">
            <a:off x="5355474" y="3375761"/>
            <a:ext cx="1477031" cy="1441398"/>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 Box 22">
            <a:extLst>
              <a:ext uri="{FF2B5EF4-FFF2-40B4-BE49-F238E27FC236}">
                <a16:creationId xmlns:a16="http://schemas.microsoft.com/office/drawing/2014/main" id="{909EEB87-F86E-4ACA-8DEF-DB58051525EA}"/>
              </a:ext>
            </a:extLst>
          </p:cNvPr>
          <p:cNvSpPr txBox="1">
            <a:spLocks noChangeArrowheads="1"/>
          </p:cNvSpPr>
          <p:nvPr/>
        </p:nvSpPr>
        <p:spPr bwMode="auto">
          <a:xfrm>
            <a:off x="4680310" y="1696185"/>
            <a:ext cx="2152195" cy="369332"/>
          </a:xfrm>
          <a:prstGeom prst="rect">
            <a:avLst/>
          </a:prstGeom>
          <a:solidFill>
            <a:schemeClr val="bg2"/>
          </a:solidFill>
          <a:ln w="38100">
            <a:solidFill>
              <a:schemeClr val="bg1">
                <a:lumMod val="65000"/>
              </a:schemeClr>
            </a:solidFill>
            <a:miter lim="800000"/>
            <a:headEnd/>
            <a:tailEnd/>
          </a:ln>
        </p:spPr>
        <p:txBody>
          <a:bodyPr wrap="square">
            <a:spAutoFit/>
          </a:bodyPr>
          <a:lstStyle/>
          <a:p>
            <a:pPr>
              <a:spcBef>
                <a:spcPct val="50000"/>
              </a:spcBef>
            </a:pPr>
            <a:r>
              <a:rPr lang="nl-BE" dirty="0" err="1">
                <a:latin typeface="Verdana" panose="020B0604030504040204" pitchFamily="34" charset="0"/>
                <a:ea typeface="Verdana" panose="020B0604030504040204" pitchFamily="34" charset="0"/>
              </a:rPr>
              <a:t>RequestMapping</a:t>
            </a:r>
            <a:endParaRPr lang="nl-NL" dirty="0">
              <a:latin typeface="Verdana" panose="020B0604030504040204" pitchFamily="34" charset="0"/>
              <a:ea typeface="Verdana" panose="020B0604030504040204" pitchFamily="34" charset="0"/>
            </a:endParaRPr>
          </a:p>
        </p:txBody>
      </p:sp>
      <p:cxnSp>
        <p:nvCxnSpPr>
          <p:cNvPr id="46" name="Rechte verbindingslijn met pijl 45">
            <a:extLst>
              <a:ext uri="{FF2B5EF4-FFF2-40B4-BE49-F238E27FC236}">
                <a16:creationId xmlns:a16="http://schemas.microsoft.com/office/drawing/2014/main" id="{F6FF039C-AE18-41BD-98A5-56DFCCC8049F}"/>
              </a:ext>
            </a:extLst>
          </p:cNvPr>
          <p:cNvCxnSpPr>
            <a:cxnSpLocks/>
            <a:stCxn id="45" idx="2"/>
          </p:cNvCxnSpPr>
          <p:nvPr/>
        </p:nvCxnSpPr>
        <p:spPr>
          <a:xfrm flipH="1">
            <a:off x="4816643" y="2065517"/>
            <a:ext cx="939765" cy="56304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01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038B056-B7DD-4F22-A5C3-686BFD768DDF}"/>
              </a:ext>
            </a:extLst>
          </p:cNvPr>
          <p:cNvSpPr>
            <a:spLocks noGrp="1"/>
          </p:cNvSpPr>
          <p:nvPr>
            <p:ph type="title"/>
          </p:nvPr>
        </p:nvSpPr>
        <p:spPr/>
        <p:txBody>
          <a:bodyPr/>
          <a:lstStyle/>
          <a:p>
            <a:r>
              <a:rPr lang="nl-BE" dirty="0" err="1"/>
              <a:t>Creating</a:t>
            </a:r>
            <a:r>
              <a:rPr lang="nl-BE" dirty="0"/>
              <a:t> a JPA </a:t>
            </a:r>
            <a:r>
              <a:rPr lang="nl-BE" dirty="0" err="1"/>
              <a:t>example</a:t>
            </a:r>
            <a:r>
              <a:rPr lang="nl-BE" dirty="0"/>
              <a:t> project in </a:t>
            </a:r>
            <a:r>
              <a:rPr lang="nl-BE" dirty="0" err="1"/>
              <a:t>IntelliJ</a:t>
            </a:r>
            <a:endParaRPr lang="nl-BE" dirty="0"/>
          </a:p>
        </p:txBody>
      </p:sp>
      <p:sp>
        <p:nvSpPr>
          <p:cNvPr id="8" name="Tijdelijke aanduiding voor inhoud 7">
            <a:extLst>
              <a:ext uri="{FF2B5EF4-FFF2-40B4-BE49-F238E27FC236}">
                <a16:creationId xmlns:a16="http://schemas.microsoft.com/office/drawing/2014/main" id="{7238A2D0-42E9-4209-81FB-38D7586EE0EA}"/>
              </a:ext>
            </a:extLst>
          </p:cNvPr>
          <p:cNvSpPr>
            <a:spLocks noGrp="1"/>
          </p:cNvSpPr>
          <p:nvPr>
            <p:ph idx="1"/>
          </p:nvPr>
        </p:nvSpPr>
        <p:spPr/>
        <p:txBody>
          <a:bodyPr>
            <a:normAutofit/>
          </a:bodyPr>
          <a:lstStyle/>
          <a:p>
            <a:r>
              <a:rPr lang="en-US" dirty="0">
                <a:hlinkClick r:id="rId2" action="ppaction://hlinksldjump"/>
              </a:rPr>
              <a:t>Step 1: Creating a Web project using the JPA Framework</a:t>
            </a:r>
            <a:r>
              <a:rPr lang="en-US" dirty="0"/>
              <a:t>
</a:t>
            </a:r>
            <a:r>
              <a:rPr lang="en-US" dirty="0">
                <a:hlinkClick r:id="rId3" action="ppaction://hlinksldjump"/>
              </a:rPr>
              <a:t>Step 2: Creating an entity "Bread" in the model package </a:t>
            </a:r>
            <a:r>
              <a:rPr lang="en-US" dirty="0"/>
              <a:t>
</a:t>
            </a:r>
            <a:r>
              <a:rPr lang="en-US" dirty="0">
                <a:hlinkClick r:id="rId4" action="ppaction://hlinksldjump"/>
              </a:rPr>
              <a:t>Step 3: Creating a repository class related to the "Bread" entity</a:t>
            </a:r>
            <a:r>
              <a:rPr lang="en-US" dirty="0"/>
              <a:t>
</a:t>
            </a:r>
            <a:r>
              <a:rPr lang="en-US" dirty="0">
                <a:hlinkClick r:id="rId5" action="ppaction://hlinksldjump"/>
              </a:rPr>
              <a:t>Step 4: Creating the </a:t>
            </a:r>
            <a:r>
              <a:rPr lang="en-US" dirty="0" err="1">
                <a:hlinkClick r:id="rId5" action="ppaction://hlinksldjump"/>
              </a:rPr>
              <a:t>BreadController</a:t>
            </a:r>
            <a:r>
              <a:rPr lang="en-US" dirty="0"/>
              <a:t>
</a:t>
            </a:r>
            <a:r>
              <a:rPr lang="en-US" dirty="0">
                <a:hlinkClick r:id="rId6" action="ppaction://hlinksldjump"/>
              </a:rPr>
              <a:t>Step 5: Creating the user interface</a:t>
            </a:r>
            <a:endParaRPr lang="nl-BE" dirty="0"/>
          </a:p>
        </p:txBody>
      </p:sp>
      <p:sp>
        <p:nvSpPr>
          <p:cNvPr id="6" name="Tijdelijke aanduiding voor dianummer 5">
            <a:extLst>
              <a:ext uri="{FF2B5EF4-FFF2-40B4-BE49-F238E27FC236}">
                <a16:creationId xmlns:a16="http://schemas.microsoft.com/office/drawing/2014/main" id="{D98629B4-86F1-429E-82DD-CE51F78A327D}"/>
              </a:ext>
            </a:extLst>
          </p:cNvPr>
          <p:cNvSpPr>
            <a:spLocks noGrp="1"/>
          </p:cNvSpPr>
          <p:nvPr>
            <p:ph type="sldNum" sz="quarter" idx="12"/>
          </p:nvPr>
        </p:nvSpPr>
        <p:spPr/>
        <p:txBody>
          <a:bodyPr/>
          <a:lstStyle/>
          <a:p>
            <a:fld id="{A48BBB69-78CC-4007-AD8B-593DE32245CC}" type="slidenum">
              <a:rPr lang="nl-BE" smtClean="0"/>
              <a:t>11</a:t>
            </a:fld>
            <a:endParaRPr lang="nl-BE"/>
          </a:p>
        </p:txBody>
      </p:sp>
    </p:spTree>
    <p:extLst>
      <p:ext uri="{BB962C8B-B14F-4D97-AF65-F5344CB8AC3E}">
        <p14:creationId xmlns:p14="http://schemas.microsoft.com/office/powerpoint/2010/main" val="14704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F99345F-DF01-4FF8-B8BF-0CB6EAABD5CA}"/>
              </a:ext>
            </a:extLst>
          </p:cNvPr>
          <p:cNvSpPr>
            <a:spLocks noGrp="1" noChangeArrowheads="1"/>
          </p:cNvSpPr>
          <p:nvPr>
            <p:ph type="title"/>
          </p:nvPr>
        </p:nvSpPr>
        <p:spPr>
          <a:xfrm>
            <a:off x="179294" y="158936"/>
            <a:ext cx="12012706" cy="737535"/>
          </a:xfrm>
        </p:spPr>
        <p:txBody>
          <a:bodyPr>
            <a:normAutofit/>
          </a:bodyPr>
          <a:lstStyle/>
          <a:p>
            <a:r>
              <a:rPr lang="nl-BE" altLang="nl-BE" dirty="0"/>
              <a:t>Step 1: Open </a:t>
            </a:r>
            <a:r>
              <a:rPr lang="nl-BE" altLang="nl-BE" dirty="0" err="1"/>
              <a:t>the</a:t>
            </a:r>
            <a:r>
              <a:rPr lang="nl-BE" altLang="nl-BE" dirty="0"/>
              <a:t> startproject</a:t>
            </a:r>
          </a:p>
        </p:txBody>
      </p:sp>
      <p:sp>
        <p:nvSpPr>
          <p:cNvPr id="7171" name="Content Placeholder 2">
            <a:extLst>
              <a:ext uri="{FF2B5EF4-FFF2-40B4-BE49-F238E27FC236}">
                <a16:creationId xmlns:a16="http://schemas.microsoft.com/office/drawing/2014/main" id="{5710DED2-5F1B-4D28-8BC0-003BDF0EC1DB}"/>
              </a:ext>
            </a:extLst>
          </p:cNvPr>
          <p:cNvSpPr>
            <a:spLocks noGrp="1"/>
          </p:cNvSpPr>
          <p:nvPr>
            <p:ph idx="1"/>
          </p:nvPr>
        </p:nvSpPr>
        <p:spPr/>
        <p:txBody>
          <a:bodyPr/>
          <a:lstStyle/>
          <a:p>
            <a:r>
              <a:rPr lang="en-US" altLang="nl-BE" dirty="0"/>
              <a:t>Download the startproject.zip</a:t>
            </a:r>
          </a:p>
          <a:p>
            <a:pPr lvl="1"/>
            <a:r>
              <a:rPr lang="en-US" altLang="nl-BE" dirty="0"/>
              <a:t>unzip </a:t>
            </a:r>
            <a:r>
              <a:rPr lang="en-US" altLang="nl-BE" dirty="0" err="1"/>
              <a:t>en</a:t>
            </a:r>
            <a:r>
              <a:rPr lang="en-US" altLang="nl-BE" dirty="0"/>
              <a:t> rename the project and put it in your corresponding GitHub-folder</a:t>
            </a:r>
          </a:p>
          <a:p>
            <a:r>
              <a:rPr lang="en-US" altLang="nl-BE" dirty="0"/>
              <a:t>Open IntelliJ </a:t>
            </a:r>
            <a:r>
              <a:rPr lang="en-US" altLang="nl-BE" dirty="0" err="1"/>
              <a:t>en</a:t>
            </a:r>
            <a:r>
              <a:rPr lang="en-US" altLang="nl-BE" dirty="0"/>
              <a:t> open this project</a:t>
            </a:r>
          </a:p>
          <a:p>
            <a:r>
              <a:rPr lang="en-US" altLang="nl-BE" dirty="0"/>
              <a:t>This project has additional dependencies being:</a:t>
            </a:r>
          </a:p>
          <a:p>
            <a:endParaRPr lang="nl-BE" altLang="nl-BE" dirty="0"/>
          </a:p>
          <a:p>
            <a:endParaRPr lang="nl-BE" altLang="nl-BE" dirty="0"/>
          </a:p>
          <a:p>
            <a:endParaRPr lang="nl-BE" altLang="nl-BE" dirty="0"/>
          </a:p>
          <a:p>
            <a:endParaRPr lang="nl-BE" altLang="nl-BE" dirty="0"/>
          </a:p>
          <a:p>
            <a:endParaRPr lang="nl-BE" altLang="nl-BE" dirty="0"/>
          </a:p>
          <a:p>
            <a:pPr lvl="1"/>
            <a:endParaRPr lang="pt-BR" altLang="nl-BE" dirty="0"/>
          </a:p>
        </p:txBody>
      </p:sp>
      <p:pic>
        <p:nvPicPr>
          <p:cNvPr id="3" name="Afbeelding 2">
            <a:extLst>
              <a:ext uri="{FF2B5EF4-FFF2-40B4-BE49-F238E27FC236}">
                <a16:creationId xmlns:a16="http://schemas.microsoft.com/office/drawing/2014/main" id="{BE37AC86-200D-41F6-A02D-77574A3685F1}"/>
              </a:ext>
            </a:extLst>
          </p:cNvPr>
          <p:cNvPicPr>
            <a:picLocks noChangeAspect="1"/>
          </p:cNvPicPr>
          <p:nvPr/>
        </p:nvPicPr>
        <p:blipFill>
          <a:blip r:embed="rId2"/>
          <a:stretch>
            <a:fillRect/>
          </a:stretch>
        </p:blipFill>
        <p:spPr>
          <a:xfrm>
            <a:off x="7963770" y="2557800"/>
            <a:ext cx="2370679" cy="3367999"/>
          </a:xfrm>
          <a:prstGeom prst="rect">
            <a:avLst/>
          </a:prstGeom>
          <a:ln>
            <a:solidFill>
              <a:schemeClr val="tx1"/>
            </a:solidFill>
          </a:ln>
        </p:spPr>
      </p:pic>
      <p:sp>
        <p:nvSpPr>
          <p:cNvPr id="2" name="Rechthoek 1">
            <a:extLst>
              <a:ext uri="{FF2B5EF4-FFF2-40B4-BE49-F238E27FC236}">
                <a16:creationId xmlns:a16="http://schemas.microsoft.com/office/drawing/2014/main" id="{F0842516-728A-5F31-5820-5CC20087131C}"/>
              </a:ext>
            </a:extLst>
          </p:cNvPr>
          <p:cNvSpPr/>
          <p:nvPr/>
        </p:nvSpPr>
        <p:spPr>
          <a:xfrm>
            <a:off x="8044873" y="4424217"/>
            <a:ext cx="1690254" cy="1099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a:extLst>
              <a:ext uri="{FF2B5EF4-FFF2-40B4-BE49-F238E27FC236}">
                <a16:creationId xmlns:a16="http://schemas.microsoft.com/office/drawing/2014/main" id="{4EEFCE4B-42A9-4ACF-A1BA-FE2FEE8547E4}"/>
              </a:ext>
            </a:extLst>
          </p:cNvPr>
          <p:cNvSpPr>
            <a:spLocks noGrp="1" noChangeArrowheads="1"/>
          </p:cNvSpPr>
          <p:nvPr>
            <p:ph type="title"/>
          </p:nvPr>
        </p:nvSpPr>
        <p:spPr/>
        <p:txBody>
          <a:bodyPr>
            <a:normAutofit/>
          </a:bodyPr>
          <a:lstStyle/>
          <a:p>
            <a:r>
              <a:rPr lang="nl-BE" altLang="nl-BE" dirty="0"/>
              <a:t>Step 2: </a:t>
            </a:r>
            <a:r>
              <a:rPr lang="nl-BE" altLang="nl-BE" dirty="0" err="1"/>
              <a:t>Creating</a:t>
            </a:r>
            <a:r>
              <a:rPr lang="nl-BE" altLang="nl-BE" dirty="0"/>
              <a:t> </a:t>
            </a:r>
            <a:r>
              <a:rPr lang="nl-BE" altLang="nl-BE" dirty="0" err="1"/>
              <a:t>an</a:t>
            </a:r>
            <a:r>
              <a:rPr lang="nl-BE" altLang="nl-BE" dirty="0"/>
              <a:t> </a:t>
            </a:r>
            <a:r>
              <a:rPr lang="nl-BE" altLang="nl-BE" dirty="0" err="1"/>
              <a:t>Entity</a:t>
            </a:r>
            <a:r>
              <a:rPr lang="nl-BE" altLang="nl-BE" dirty="0"/>
              <a:t> '</a:t>
            </a:r>
            <a:r>
              <a:rPr lang="nl-BE" altLang="nl-BE" dirty="0" err="1"/>
              <a:t>Bread</a:t>
            </a:r>
            <a:r>
              <a:rPr lang="nl-BE" altLang="nl-BE" dirty="0"/>
              <a:t>'</a:t>
            </a:r>
          </a:p>
        </p:txBody>
      </p:sp>
      <p:sp>
        <p:nvSpPr>
          <p:cNvPr id="14339" name="Tijdelijke aanduiding voor inhoud 2">
            <a:extLst>
              <a:ext uri="{FF2B5EF4-FFF2-40B4-BE49-F238E27FC236}">
                <a16:creationId xmlns:a16="http://schemas.microsoft.com/office/drawing/2014/main" id="{8A54D6C1-DE4E-43D4-8AEE-99BDF530ACA7}"/>
              </a:ext>
            </a:extLst>
          </p:cNvPr>
          <p:cNvSpPr>
            <a:spLocks noGrp="1" noChangeArrowheads="1"/>
          </p:cNvSpPr>
          <p:nvPr>
            <p:ph idx="1"/>
          </p:nvPr>
        </p:nvSpPr>
        <p:spPr/>
        <p:txBody>
          <a:bodyPr>
            <a:normAutofit/>
          </a:bodyPr>
          <a:lstStyle/>
          <a:p>
            <a:r>
              <a:rPr lang="en-US" dirty="0"/>
              <a:t>Some characteristics of an Entity:</a:t>
            </a:r>
          </a:p>
          <a:p>
            <a:pPr lvl="1"/>
            <a:r>
              <a:rPr lang="en-US" dirty="0"/>
              <a:t>Can become persistent in the relational database:</a:t>
            </a:r>
          </a:p>
          <a:p>
            <a:pPr lvl="2"/>
            <a:r>
              <a:rPr lang="en-US" dirty="0"/>
              <a:t>Each Entity corresponds to a table in the database, and an object of this class corresponds to a record in this table</a:t>
            </a:r>
          </a:p>
          <a:p>
            <a:pPr lvl="1"/>
            <a:r>
              <a:rPr lang="en-US" dirty="0"/>
              <a:t>Supports transactions
Supports inheritance
Is identified by a </a:t>
            </a:r>
            <a:r>
              <a:rPr lang="en-US" i="1" dirty="0"/>
              <a:t>persistence id</a:t>
            </a:r>
            <a:r>
              <a:rPr lang="en-US" dirty="0"/>
              <a:t> </a:t>
            </a:r>
          </a:p>
          <a:p>
            <a:pPr lvl="2"/>
            <a:r>
              <a:rPr lang="en-US" dirty="0"/>
              <a:t>= the primary key of the table 
preferably generated by the database</a:t>
            </a:r>
          </a:p>
          <a:p>
            <a:pPr lvl="1"/>
            <a:r>
              <a:rPr lang="en-US" dirty="0"/>
              <a:t>Attributes match the fields in a table</a:t>
            </a:r>
          </a:p>
          <a:p>
            <a:pPr lvl="2"/>
            <a:r>
              <a:rPr lang="en-US" dirty="0"/>
              <a:t>getters &amp; setters for all attributes are needed to retrieve and save the data</a:t>
            </a:r>
          </a:p>
          <a:p>
            <a:pPr lvl="1"/>
            <a:r>
              <a:rPr lang="en-US" dirty="0"/>
              <a:t>How do we turn a class into an Entity? Via </a:t>
            </a:r>
            <a:r>
              <a:rPr lang="en-US" dirty="0">
                <a:solidFill>
                  <a:srgbClr val="D02023"/>
                </a:solidFill>
              </a:rPr>
              <a:t>annotations.</a:t>
            </a:r>
            <a:r>
              <a:rPr lang="en-US" dirty="0"/>
              <a:t> Each annotation:</a:t>
            </a:r>
          </a:p>
          <a:p>
            <a:pPr lvl="2"/>
            <a:r>
              <a:rPr lang="en-US" dirty="0"/>
              <a:t>Starts with </a:t>
            </a:r>
            <a:r>
              <a:rPr lang="en-US" dirty="0">
                <a:solidFill>
                  <a:srgbClr val="D02023"/>
                </a:solidFill>
              </a:rPr>
              <a:t>@</a:t>
            </a:r>
          </a:p>
          <a:p>
            <a:pPr lvl="2"/>
            <a:r>
              <a:rPr lang="en-US" dirty="0"/>
              <a:t>Relates to the line of code immediately after the annotation</a:t>
            </a:r>
          </a:p>
        </p:txBody>
      </p:sp>
      <p:sp>
        <p:nvSpPr>
          <p:cNvPr id="14340" name="Tijdelijke aanduiding voor dianummer 3">
            <a:extLst>
              <a:ext uri="{FF2B5EF4-FFF2-40B4-BE49-F238E27FC236}">
                <a16:creationId xmlns:a16="http://schemas.microsoft.com/office/drawing/2014/main" id="{FFAE4AE9-4B0A-438F-99D8-727D7A3F9815}"/>
              </a:ext>
            </a:extLst>
          </p:cNvPr>
          <p:cNvSpPr>
            <a:spLocks noGrp="1"/>
          </p:cNvSpPr>
          <p:nvPr>
            <p:ph type="sldNum" sz="quarter" idx="10"/>
          </p:nvPr>
        </p:nvSpPr>
        <p:spPr bwMode="auto">
          <a:xfrm>
            <a:off x="8461375" y="6408738"/>
            <a:ext cx="6477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defRPr/>
            </a:pPr>
            <a:fld id="{AB725649-7494-4DEB-84A4-B6279F6DC193}" type="slidenum">
              <a:rPr lang="nl-NL" altLang="nl-BE" smtClean="0"/>
              <a:pPr>
                <a:spcBef>
                  <a:spcPct val="0"/>
                </a:spcBef>
                <a:buClrTx/>
                <a:buSzTx/>
                <a:buFontTx/>
                <a:buNone/>
                <a:defRPr/>
              </a:pPr>
              <a:t>13</a:t>
            </a:fld>
            <a:endParaRPr lang="nl-NL" altLang="nl-BE" sz="14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ltLang="nl-BE" dirty="0"/>
              <a:t>Step 2: </a:t>
            </a:r>
            <a:r>
              <a:rPr lang="nl-BE" altLang="nl-BE" dirty="0" err="1"/>
              <a:t>Creating</a:t>
            </a:r>
            <a:r>
              <a:rPr lang="nl-BE" altLang="nl-BE" dirty="0"/>
              <a:t> </a:t>
            </a:r>
            <a:r>
              <a:rPr lang="nl-BE" altLang="nl-BE" dirty="0" err="1"/>
              <a:t>an</a:t>
            </a:r>
            <a:r>
              <a:rPr lang="nl-BE" altLang="nl-BE" dirty="0"/>
              <a:t> </a:t>
            </a:r>
            <a:r>
              <a:rPr lang="nl-BE" altLang="nl-BE" dirty="0" err="1"/>
              <a:t>Entity</a:t>
            </a:r>
            <a:r>
              <a:rPr lang="nl-BE" altLang="nl-BE" dirty="0"/>
              <a:t> '</a:t>
            </a:r>
            <a:r>
              <a:rPr lang="nl-BE" altLang="nl-BE" dirty="0" err="1"/>
              <a:t>Bread</a:t>
            </a:r>
            <a:r>
              <a:rPr lang="nl-BE" altLang="nl-BE" dirty="0"/>
              <a:t>'</a:t>
            </a:r>
            <a:endParaRPr lang="nl-BE" dirty="0"/>
          </a:p>
        </p:txBody>
      </p:sp>
      <p:sp>
        <p:nvSpPr>
          <p:cNvPr id="3" name="Tijdelijke aanduiding voor inhoud 2"/>
          <p:cNvSpPr>
            <a:spLocks noGrp="1"/>
          </p:cNvSpPr>
          <p:nvPr>
            <p:ph idx="1"/>
          </p:nvPr>
        </p:nvSpPr>
        <p:spPr/>
        <p:txBody>
          <a:bodyPr>
            <a:normAutofit/>
          </a:bodyPr>
          <a:lstStyle/>
          <a:p>
            <a:pPr>
              <a:buNone/>
            </a:pPr>
            <a:r>
              <a:rPr lang="nl-BE" dirty="0" err="1"/>
              <a:t>Annotations</a:t>
            </a:r>
            <a:r>
              <a:rPr lang="nl-BE" dirty="0"/>
              <a:t>:</a:t>
            </a:r>
          </a:p>
          <a:p>
            <a:pPr>
              <a:buNone/>
            </a:pPr>
            <a:r>
              <a:rPr lang="nl-BE" dirty="0">
                <a:solidFill>
                  <a:srgbClr val="FF0000"/>
                </a:solidFill>
              </a:rPr>
              <a:t>@</a:t>
            </a:r>
            <a:r>
              <a:rPr lang="nl-BE" dirty="0" err="1">
                <a:solidFill>
                  <a:srgbClr val="FF0000"/>
                </a:solidFill>
              </a:rPr>
              <a:t>Entity</a:t>
            </a:r>
            <a:endParaRPr lang="nl-BE" dirty="0">
              <a:solidFill>
                <a:srgbClr val="FF0000"/>
              </a:solidFill>
            </a:endParaRPr>
          </a:p>
          <a:p>
            <a:pPr lvl="1"/>
            <a:r>
              <a:rPr lang="en-US" sz="1800" dirty="0"/>
              <a:t>annotation that makes it clear that this is not just a class, but a class whose objects can be made persistent in the database
Convention = if you do not give details about the table to be made, then the table gets the same name as the class starting with a lowercase letter. The columns also get the names of the attributes.
</a:t>
            </a:r>
            <a:r>
              <a:rPr lang="nl-BE" sz="1800" dirty="0"/>
              <a:t>=&gt; </a:t>
            </a:r>
            <a:r>
              <a:rPr lang="en-US" sz="1800" dirty="0"/>
              <a:t>When you create an Entity Bread, a Bread object will be stored in the bread table.</a:t>
            </a:r>
          </a:p>
          <a:p>
            <a:pPr marL="0" indent="0">
              <a:buNone/>
            </a:pPr>
            <a:r>
              <a:rPr lang="nl-BE" dirty="0">
                <a:solidFill>
                  <a:srgbClr val="FF0000"/>
                </a:solidFill>
              </a:rPr>
              <a:t>@Id</a:t>
            </a:r>
          </a:p>
          <a:p>
            <a:pPr lvl="1"/>
            <a:r>
              <a:rPr lang="en-US" sz="1800" dirty="0"/>
              <a:t>This annotation indicates that the attribute corresponds to the primary key of the record</a:t>
            </a:r>
          </a:p>
          <a:p>
            <a:pPr marL="0" indent="-41275">
              <a:buNone/>
            </a:pPr>
            <a:r>
              <a:rPr lang="nl-BE" dirty="0">
                <a:solidFill>
                  <a:srgbClr val="FF0000"/>
                </a:solidFill>
              </a:rPr>
              <a:t>@GeneratedValue(strategy = </a:t>
            </a:r>
            <a:r>
              <a:rPr lang="nl-BE" dirty="0" err="1">
                <a:solidFill>
                  <a:srgbClr val="FF0000"/>
                </a:solidFill>
              </a:rPr>
              <a:t>GenerationType.AUTO</a:t>
            </a:r>
            <a:r>
              <a:rPr lang="nl-BE" dirty="0">
                <a:solidFill>
                  <a:srgbClr val="FF0000"/>
                </a:solidFill>
              </a:rPr>
              <a:t>)</a:t>
            </a:r>
          </a:p>
          <a:p>
            <a:pPr lvl="1"/>
            <a:r>
              <a:rPr lang="en-US" sz="1800" dirty="0"/>
              <a:t>This annotation indicates that a newly created object will have the primary key generated by the database</a:t>
            </a:r>
            <a:endParaRPr lang="nl-BE" sz="18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14</a:t>
            </a:fld>
            <a:endParaRPr lang="nl-N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ltLang="nl-BE" dirty="0"/>
              <a:t>Step 2: </a:t>
            </a:r>
            <a:r>
              <a:rPr lang="nl-BE" altLang="nl-BE" dirty="0" err="1"/>
              <a:t>Creating</a:t>
            </a:r>
            <a:r>
              <a:rPr lang="nl-BE" altLang="nl-BE" dirty="0"/>
              <a:t> </a:t>
            </a:r>
            <a:r>
              <a:rPr lang="nl-BE" altLang="nl-BE" dirty="0" err="1"/>
              <a:t>an</a:t>
            </a:r>
            <a:r>
              <a:rPr lang="nl-BE" altLang="nl-BE" dirty="0"/>
              <a:t> </a:t>
            </a:r>
            <a:r>
              <a:rPr lang="nl-BE" altLang="nl-BE" dirty="0" err="1"/>
              <a:t>Entity</a:t>
            </a:r>
            <a:r>
              <a:rPr lang="nl-BE" altLang="nl-BE" dirty="0"/>
              <a:t> '</a:t>
            </a:r>
            <a:r>
              <a:rPr lang="nl-BE" altLang="nl-BE" dirty="0" err="1"/>
              <a:t>Bread</a:t>
            </a:r>
            <a:r>
              <a:rPr lang="nl-BE" altLang="nl-BE" dirty="0"/>
              <a:t>'</a:t>
            </a:r>
            <a:endParaRPr lang="nl-BE" dirty="0"/>
          </a:p>
        </p:txBody>
      </p:sp>
      <p:sp>
        <p:nvSpPr>
          <p:cNvPr id="3" name="Tijdelijke aanduiding voor inhoud 2"/>
          <p:cNvSpPr>
            <a:spLocks noGrp="1"/>
          </p:cNvSpPr>
          <p:nvPr>
            <p:ph idx="1"/>
          </p:nvPr>
        </p:nvSpPr>
        <p:spPr/>
        <p:txBody>
          <a:bodyPr>
            <a:normAutofit fontScale="92500" lnSpcReduction="10000"/>
          </a:bodyPr>
          <a:lstStyle/>
          <a:p>
            <a:r>
              <a:rPr lang="en-US" dirty="0"/>
              <a:t>First create the </a:t>
            </a:r>
            <a:r>
              <a:rPr lang="en-US" i="1" dirty="0"/>
              <a:t>model </a:t>
            </a:r>
            <a:r>
              <a:rPr lang="en-US" dirty="0"/>
              <a:t>package and create the </a:t>
            </a:r>
            <a:r>
              <a:rPr lang="en-US" i="1" dirty="0"/>
              <a:t>Bread</a:t>
            </a:r>
            <a:r>
              <a:rPr lang="en-US" dirty="0"/>
              <a:t> class.
Complete the Bread class with the following code </a:t>
            </a:r>
            <a:br>
              <a:rPr lang="nl-BE" dirty="0"/>
            </a:br>
            <a:endParaRPr lang="nl-BE" dirty="0"/>
          </a:p>
          <a:p>
            <a:endParaRPr lang="nl-BE" dirty="0"/>
          </a:p>
          <a:p>
            <a:endParaRPr lang="nl-BE" dirty="0"/>
          </a:p>
          <a:p>
            <a:endParaRPr lang="nl-BE" dirty="0"/>
          </a:p>
          <a:p>
            <a:r>
              <a:rPr lang="en-US" dirty="0"/>
              <a:t>And let IntelliJ perform the standard imports that go with it
Then complete the entity with the attributes:</a:t>
            </a:r>
            <a:endParaRPr lang="nl-BE" dirty="0"/>
          </a:p>
          <a:p>
            <a:pPr lvl="1"/>
            <a:r>
              <a:rPr lang="nl-BE" dirty="0"/>
              <a:t>name: String</a:t>
            </a:r>
          </a:p>
          <a:p>
            <a:pPr lvl="1"/>
            <a:r>
              <a:rPr lang="nl-BE" dirty="0" err="1"/>
              <a:t>price</a:t>
            </a:r>
            <a:r>
              <a:rPr lang="nl-BE" dirty="0"/>
              <a:t>: double</a:t>
            </a:r>
          </a:p>
          <a:p>
            <a:r>
              <a:rPr lang="en-US" dirty="0"/>
              <a:t>Click right in the code and choose insert code...</a:t>
            </a:r>
          </a:p>
          <a:p>
            <a:pPr lvl="1"/>
            <a:r>
              <a:rPr lang="nl-BE" dirty="0" err="1"/>
              <a:t>Generate</a:t>
            </a:r>
            <a:r>
              <a:rPr lang="nl-BE" dirty="0"/>
              <a:t> no-</a:t>
            </a:r>
            <a:r>
              <a:rPr lang="nl-BE" dirty="0" err="1"/>
              <a:t>arg</a:t>
            </a:r>
            <a:r>
              <a:rPr lang="nl-BE" dirty="0"/>
              <a:t> </a:t>
            </a:r>
            <a:r>
              <a:rPr lang="nl-BE" dirty="0" err="1"/>
              <a:t>constructor</a:t>
            </a:r>
            <a:r>
              <a:rPr lang="nl-BE" dirty="0"/>
              <a:t>: </a:t>
            </a:r>
            <a:r>
              <a:rPr lang="en-US" dirty="0"/>
              <a:t>you can do this but it’s not strictly necessary. If you do not have a constructor, Java will call the default constructor (see lesson 3 Classes and objects of 1ITF Java)
</a:t>
            </a:r>
            <a:r>
              <a:rPr lang="nl-BE" dirty="0" err="1"/>
              <a:t>Generate</a:t>
            </a:r>
            <a:r>
              <a:rPr lang="nl-BE" dirty="0"/>
              <a:t> </a:t>
            </a:r>
            <a:r>
              <a:rPr lang="nl-BE" dirty="0" err="1"/>
              <a:t>getters</a:t>
            </a:r>
            <a:r>
              <a:rPr lang="nl-BE" dirty="0"/>
              <a:t> </a:t>
            </a:r>
            <a:r>
              <a:rPr lang="nl-BE" dirty="0" err="1"/>
              <a:t>and</a:t>
            </a:r>
            <a:r>
              <a:rPr lang="nl-BE" dirty="0"/>
              <a:t> setters...</a:t>
            </a:r>
          </a:p>
        </p:txBody>
      </p:sp>
      <p:sp>
        <p:nvSpPr>
          <p:cNvPr id="4" name="Tijdelijke aanduiding voor dianummer 3"/>
          <p:cNvSpPr>
            <a:spLocks noGrp="1"/>
          </p:cNvSpPr>
          <p:nvPr>
            <p:ph type="sldNum" sz="quarter" idx="4294967295"/>
          </p:nvPr>
        </p:nvSpPr>
        <p:spPr bwMode="auto">
          <a:xfrm>
            <a:off x="11544300"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15</a:t>
            </a:fld>
            <a:endParaRPr lang="nl-NL"/>
          </a:p>
        </p:txBody>
      </p:sp>
      <p:pic>
        <p:nvPicPr>
          <p:cNvPr id="5" name="Afbeelding 4">
            <a:extLst>
              <a:ext uri="{FF2B5EF4-FFF2-40B4-BE49-F238E27FC236}">
                <a16:creationId xmlns:a16="http://schemas.microsoft.com/office/drawing/2014/main" id="{B784C496-655F-4651-A8CA-8F442D1D6C37}"/>
              </a:ext>
            </a:extLst>
          </p:cNvPr>
          <p:cNvPicPr>
            <a:picLocks noChangeAspect="1"/>
          </p:cNvPicPr>
          <p:nvPr/>
        </p:nvPicPr>
        <p:blipFill>
          <a:blip r:embed="rId2"/>
          <a:stretch>
            <a:fillRect/>
          </a:stretch>
        </p:blipFill>
        <p:spPr>
          <a:xfrm>
            <a:off x="1945340" y="2037184"/>
            <a:ext cx="4231341" cy="1372088"/>
          </a:xfrm>
          <a:prstGeom prst="rect">
            <a:avLst/>
          </a:prstGeom>
          <a:ln>
            <a:solidFill>
              <a:schemeClr val="tx1"/>
            </a:solidFill>
          </a:ln>
        </p:spPr>
      </p:pic>
    </p:spTree>
    <p:extLst>
      <p:ext uri="{BB962C8B-B14F-4D97-AF65-F5344CB8AC3E}">
        <p14:creationId xmlns:p14="http://schemas.microsoft.com/office/powerpoint/2010/main" val="215235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C419A3E5-4409-49A7-8B4C-DECE5D1702B5}"/>
              </a:ext>
            </a:extLst>
          </p:cNvPr>
          <p:cNvPicPr>
            <a:picLocks noChangeAspect="1"/>
          </p:cNvPicPr>
          <p:nvPr/>
        </p:nvPicPr>
        <p:blipFill>
          <a:blip r:embed="rId2"/>
          <a:stretch>
            <a:fillRect/>
          </a:stretch>
        </p:blipFill>
        <p:spPr>
          <a:xfrm>
            <a:off x="4731125" y="1236055"/>
            <a:ext cx="5524500" cy="5114925"/>
          </a:xfrm>
          <a:prstGeom prst="rect">
            <a:avLst/>
          </a:prstGeom>
          <a:ln>
            <a:solidFill>
              <a:schemeClr val="tx1"/>
            </a:solidFill>
          </a:ln>
        </p:spPr>
      </p:pic>
      <p:sp>
        <p:nvSpPr>
          <p:cNvPr id="2" name="Titel 1"/>
          <p:cNvSpPr>
            <a:spLocks noGrp="1"/>
          </p:cNvSpPr>
          <p:nvPr>
            <p:ph type="title"/>
          </p:nvPr>
        </p:nvSpPr>
        <p:spPr/>
        <p:txBody>
          <a:bodyPr/>
          <a:lstStyle/>
          <a:p>
            <a:r>
              <a:rPr lang="nl-BE" altLang="nl-BE" dirty="0"/>
              <a:t>Step 2: </a:t>
            </a:r>
            <a:r>
              <a:rPr lang="nl-BE" altLang="nl-BE" dirty="0" err="1"/>
              <a:t>Creating</a:t>
            </a:r>
            <a:r>
              <a:rPr lang="nl-BE" altLang="nl-BE" dirty="0"/>
              <a:t> </a:t>
            </a:r>
            <a:r>
              <a:rPr lang="nl-BE" altLang="nl-BE" dirty="0" err="1"/>
              <a:t>an</a:t>
            </a:r>
            <a:r>
              <a:rPr lang="nl-BE" altLang="nl-BE" dirty="0"/>
              <a:t> </a:t>
            </a:r>
            <a:r>
              <a:rPr lang="nl-BE" altLang="nl-BE" dirty="0" err="1"/>
              <a:t>Entity</a:t>
            </a:r>
            <a:r>
              <a:rPr lang="nl-BE" altLang="nl-BE" dirty="0"/>
              <a:t> '</a:t>
            </a:r>
            <a:r>
              <a:rPr lang="nl-BE" altLang="nl-BE" dirty="0" err="1"/>
              <a:t>Bread</a:t>
            </a:r>
            <a:r>
              <a:rPr lang="nl-BE" altLang="nl-BE" dirty="0"/>
              <a:t>'</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16</a:t>
            </a:fld>
            <a:endParaRPr lang="nl-NL"/>
          </a:p>
        </p:txBody>
      </p:sp>
      <p:sp>
        <p:nvSpPr>
          <p:cNvPr id="7" name="Tijdelijke aanduiding voor inhoud 6">
            <a:extLst>
              <a:ext uri="{FF2B5EF4-FFF2-40B4-BE49-F238E27FC236}">
                <a16:creationId xmlns:a16="http://schemas.microsoft.com/office/drawing/2014/main" id="{AF953B54-D2D7-493C-BE1E-BFF9AC835F9F}"/>
              </a:ext>
            </a:extLst>
          </p:cNvPr>
          <p:cNvSpPr>
            <a:spLocks noGrp="1"/>
          </p:cNvSpPr>
          <p:nvPr>
            <p:ph idx="1"/>
          </p:nvPr>
        </p:nvSpPr>
        <p:spPr/>
        <p:txBody>
          <a:bodyPr/>
          <a:lstStyle/>
          <a:p>
            <a:r>
              <a:rPr lang="nl-BE" dirty="0" err="1"/>
              <a:t>Newly</a:t>
            </a:r>
            <a:r>
              <a:rPr lang="nl-BE" dirty="0"/>
              <a:t> </a:t>
            </a:r>
            <a:r>
              <a:rPr lang="nl-BE" dirty="0" err="1"/>
              <a:t>added</a:t>
            </a:r>
            <a:r>
              <a:rPr lang="nl-BE" dirty="0"/>
              <a:t> code</a:t>
            </a:r>
          </a:p>
        </p:txBody>
      </p:sp>
      <p:sp>
        <p:nvSpPr>
          <p:cNvPr id="9" name="Rechthoek 8">
            <a:extLst>
              <a:ext uri="{FF2B5EF4-FFF2-40B4-BE49-F238E27FC236}">
                <a16:creationId xmlns:a16="http://schemas.microsoft.com/office/drawing/2014/main" id="{B39687A5-3E32-46DF-AD83-1B981045BE7E}"/>
              </a:ext>
            </a:extLst>
          </p:cNvPr>
          <p:cNvSpPr/>
          <p:nvPr/>
        </p:nvSpPr>
        <p:spPr>
          <a:xfrm>
            <a:off x="4948517" y="2716305"/>
            <a:ext cx="5190565" cy="3388659"/>
          </a:xfrm>
          <a:prstGeom prst="rect">
            <a:avLst/>
          </a:prstGeom>
          <a:noFill/>
          <a:ln w="28575">
            <a:solidFill>
              <a:srgbClr val="D02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Line 17">
            <a:extLst>
              <a:ext uri="{FF2B5EF4-FFF2-40B4-BE49-F238E27FC236}">
                <a16:creationId xmlns:a16="http://schemas.microsoft.com/office/drawing/2014/main" id="{4BF93B35-E4E7-43E2-9770-FCB2DDD39329}"/>
              </a:ext>
            </a:extLst>
          </p:cNvPr>
          <p:cNvSpPr>
            <a:spLocks noChangeShapeType="1"/>
          </p:cNvSpPr>
          <p:nvPr/>
        </p:nvSpPr>
        <p:spPr bwMode="auto">
          <a:xfrm flipH="1" flipV="1">
            <a:off x="3550915" y="1493262"/>
            <a:ext cx="1397602" cy="1599560"/>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8DF204-11F9-4F78-AE86-64CFD318B9AA}"/>
              </a:ext>
            </a:extLst>
          </p:cNvPr>
          <p:cNvSpPr>
            <a:spLocks noGrp="1"/>
          </p:cNvSpPr>
          <p:nvPr>
            <p:ph type="title"/>
          </p:nvPr>
        </p:nvSpPr>
        <p:spPr/>
        <p:txBody>
          <a:bodyPr>
            <a:normAutofit/>
          </a:bodyPr>
          <a:lstStyle/>
          <a:p>
            <a:r>
              <a:rPr lang="nl-BE" dirty="0"/>
              <a:t>Step 3: </a:t>
            </a:r>
            <a:r>
              <a:rPr lang="nl-BE" dirty="0" err="1"/>
              <a:t>Creating</a:t>
            </a:r>
            <a:r>
              <a:rPr lang="nl-BE" dirty="0"/>
              <a:t> </a:t>
            </a:r>
            <a:r>
              <a:rPr lang="nl-BE" dirty="0" err="1"/>
              <a:t>BreadRepository</a:t>
            </a:r>
            <a:endParaRPr lang="nl-BE" dirty="0"/>
          </a:p>
        </p:txBody>
      </p:sp>
      <p:sp>
        <p:nvSpPr>
          <p:cNvPr id="8" name="Tijdelijke aanduiding voor inhoud 7">
            <a:extLst>
              <a:ext uri="{FF2B5EF4-FFF2-40B4-BE49-F238E27FC236}">
                <a16:creationId xmlns:a16="http://schemas.microsoft.com/office/drawing/2014/main" id="{91F9FED2-026C-4A13-BDC3-EFABF9F0385C}"/>
              </a:ext>
            </a:extLst>
          </p:cNvPr>
          <p:cNvSpPr>
            <a:spLocks noGrp="1"/>
          </p:cNvSpPr>
          <p:nvPr>
            <p:ph idx="1"/>
          </p:nvPr>
        </p:nvSpPr>
        <p:spPr/>
        <p:txBody>
          <a:bodyPr>
            <a:normAutofit fontScale="92500" lnSpcReduction="10000"/>
          </a:bodyPr>
          <a:lstStyle/>
          <a:p>
            <a:pPr marL="0" indent="0">
              <a:buNone/>
            </a:pPr>
            <a:r>
              <a:rPr lang="nl-BE" dirty="0"/>
              <a:t>A </a:t>
            </a:r>
            <a:r>
              <a:rPr lang="nl-BE" i="1" dirty="0" err="1"/>
              <a:t>Repository</a:t>
            </a:r>
            <a:r>
              <a:rPr lang="nl-BE" dirty="0"/>
              <a:t> in Spring Boot</a:t>
            </a:r>
          </a:p>
          <a:p>
            <a:r>
              <a:rPr lang="en-US" dirty="0"/>
              <a:t>is a mechanism to get access to the database (CRUD operations). This is done through annotations and inheritance.
in other words, the </a:t>
            </a:r>
            <a:r>
              <a:rPr lang="en-US" dirty="0" err="1"/>
              <a:t>BreadRepository</a:t>
            </a:r>
            <a:r>
              <a:rPr lang="en-US" dirty="0"/>
              <a:t> Interface that we are going to create will make the values stored in an object of the Entity class Bread persistent in the database and can also retrieve the corresponding data from the database and modify it.
the </a:t>
            </a:r>
            <a:r>
              <a:rPr lang="en-US" dirty="0" err="1"/>
              <a:t>BreadRepository</a:t>
            </a:r>
            <a:r>
              <a:rPr lang="en-US" dirty="0"/>
              <a:t> inherits from another class which in turn inherits from another etc... This mechanism ensures that you can use a lot of interesting "pre-programmed" methods via this interface such as</a:t>
            </a:r>
            <a:r>
              <a:rPr lang="nl-BE" dirty="0"/>
              <a:t>:</a:t>
            </a:r>
          </a:p>
          <a:p>
            <a:pPr lvl="1"/>
            <a:r>
              <a:rPr lang="en-US" dirty="0"/>
              <a:t>Retrieve all records from the "Bread" table and fill a List&lt;Bread&gt; with it
Add a new record in the "Bread" table based on the attribute values of a newly created object
Customize the fields of an existing record in the "Bread" table based on an object's modified attribute value
Delete a record from the "Bread" table when the corresponding object is deleted</a:t>
            </a:r>
            <a:endParaRPr lang="nl-BE" dirty="0"/>
          </a:p>
        </p:txBody>
      </p:sp>
      <p:sp>
        <p:nvSpPr>
          <p:cNvPr id="6" name="Tijdelijke aanduiding voor dianummer 5">
            <a:extLst>
              <a:ext uri="{FF2B5EF4-FFF2-40B4-BE49-F238E27FC236}">
                <a16:creationId xmlns:a16="http://schemas.microsoft.com/office/drawing/2014/main" id="{B2C7EC08-BDDC-4EF3-B7A9-69EDE1DAE71B}"/>
              </a:ext>
            </a:extLst>
          </p:cNvPr>
          <p:cNvSpPr>
            <a:spLocks noGrp="1"/>
          </p:cNvSpPr>
          <p:nvPr>
            <p:ph type="sldNum" sz="quarter" idx="12"/>
          </p:nvPr>
        </p:nvSpPr>
        <p:spPr/>
        <p:txBody>
          <a:bodyPr/>
          <a:lstStyle/>
          <a:p>
            <a:fld id="{A48BBB69-78CC-4007-AD8B-593DE32245CC}" type="slidenum">
              <a:rPr lang="nl-BE" smtClean="0"/>
              <a:t>17</a:t>
            </a:fld>
            <a:endParaRPr lang="nl-BE"/>
          </a:p>
        </p:txBody>
      </p:sp>
    </p:spTree>
    <p:extLst>
      <p:ext uri="{BB962C8B-B14F-4D97-AF65-F5344CB8AC3E}">
        <p14:creationId xmlns:p14="http://schemas.microsoft.com/office/powerpoint/2010/main" val="267812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8DF204-11F9-4F78-AE86-64CFD318B9AA}"/>
              </a:ext>
            </a:extLst>
          </p:cNvPr>
          <p:cNvSpPr>
            <a:spLocks noGrp="1"/>
          </p:cNvSpPr>
          <p:nvPr>
            <p:ph type="title"/>
          </p:nvPr>
        </p:nvSpPr>
        <p:spPr/>
        <p:txBody>
          <a:bodyPr>
            <a:normAutofit/>
          </a:bodyPr>
          <a:lstStyle/>
          <a:p>
            <a:r>
              <a:rPr lang="nl-BE" dirty="0"/>
              <a:t>Step 3: </a:t>
            </a:r>
            <a:r>
              <a:rPr lang="nl-BE" dirty="0" err="1"/>
              <a:t>Creating</a:t>
            </a:r>
            <a:r>
              <a:rPr lang="nl-BE" dirty="0"/>
              <a:t> </a:t>
            </a:r>
            <a:r>
              <a:rPr lang="nl-BE" dirty="0" err="1"/>
              <a:t>BreadRepository</a:t>
            </a:r>
            <a:endParaRPr lang="nl-BE" dirty="0"/>
          </a:p>
        </p:txBody>
      </p:sp>
      <p:sp>
        <p:nvSpPr>
          <p:cNvPr id="8" name="Tijdelijke aanduiding voor inhoud 7">
            <a:extLst>
              <a:ext uri="{FF2B5EF4-FFF2-40B4-BE49-F238E27FC236}">
                <a16:creationId xmlns:a16="http://schemas.microsoft.com/office/drawing/2014/main" id="{91F9FED2-026C-4A13-BDC3-EFABF9F0385C}"/>
              </a:ext>
            </a:extLst>
          </p:cNvPr>
          <p:cNvSpPr>
            <a:spLocks noGrp="1"/>
          </p:cNvSpPr>
          <p:nvPr>
            <p:ph idx="1"/>
          </p:nvPr>
        </p:nvSpPr>
        <p:spPr/>
        <p:txBody>
          <a:bodyPr>
            <a:normAutofit lnSpcReduction="10000"/>
          </a:bodyPr>
          <a:lstStyle/>
          <a:p>
            <a:r>
              <a:rPr lang="en-US" dirty="0"/>
              <a:t>First create the package repository and create a New.. Java class after which you choose Interface in the list and then enter the name </a:t>
            </a:r>
            <a:r>
              <a:rPr lang="en-US" dirty="0" err="1"/>
              <a:t>BreadRepository</a:t>
            </a:r>
            <a:r>
              <a:rPr lang="nl-BE" dirty="0"/>
              <a:t>:</a:t>
            </a:r>
          </a:p>
          <a:p>
            <a:endParaRPr lang="nl-BE" dirty="0"/>
          </a:p>
          <a:p>
            <a:endParaRPr lang="nl-BE" dirty="0"/>
          </a:p>
          <a:p>
            <a:endParaRPr lang="nl-BE" dirty="0"/>
          </a:p>
          <a:p>
            <a:endParaRPr lang="nl-BE" dirty="0"/>
          </a:p>
          <a:p>
            <a:endParaRPr lang="nl-BE" dirty="0"/>
          </a:p>
          <a:p>
            <a:r>
              <a:rPr lang="en-US" dirty="0"/>
              <a:t>Complete this interface with the following code:</a:t>
            </a:r>
            <a:endParaRPr lang="nl-BE" dirty="0"/>
          </a:p>
          <a:p>
            <a:endParaRPr lang="nl-BE" dirty="0"/>
          </a:p>
          <a:p>
            <a:endParaRPr lang="nl-BE" dirty="0"/>
          </a:p>
          <a:p>
            <a:r>
              <a:rPr lang="en-US" dirty="0"/>
              <a:t>And let IntelliJ perform the standard imports that go with it</a:t>
            </a:r>
            <a:endParaRPr lang="nl-BE" dirty="0"/>
          </a:p>
        </p:txBody>
      </p:sp>
      <p:sp>
        <p:nvSpPr>
          <p:cNvPr id="6" name="Tijdelijke aanduiding voor dianummer 5">
            <a:extLst>
              <a:ext uri="{FF2B5EF4-FFF2-40B4-BE49-F238E27FC236}">
                <a16:creationId xmlns:a16="http://schemas.microsoft.com/office/drawing/2014/main" id="{B2C7EC08-BDDC-4EF3-B7A9-69EDE1DAE71B}"/>
              </a:ext>
            </a:extLst>
          </p:cNvPr>
          <p:cNvSpPr>
            <a:spLocks noGrp="1"/>
          </p:cNvSpPr>
          <p:nvPr>
            <p:ph type="sldNum" sz="quarter" idx="12"/>
          </p:nvPr>
        </p:nvSpPr>
        <p:spPr/>
        <p:txBody>
          <a:bodyPr/>
          <a:lstStyle/>
          <a:p>
            <a:fld id="{A48BBB69-78CC-4007-AD8B-593DE32245CC}" type="slidenum">
              <a:rPr lang="nl-BE" smtClean="0"/>
              <a:t>18</a:t>
            </a:fld>
            <a:endParaRPr lang="nl-BE"/>
          </a:p>
        </p:txBody>
      </p:sp>
      <p:pic>
        <p:nvPicPr>
          <p:cNvPr id="3" name="Afbeelding 2">
            <a:extLst>
              <a:ext uri="{FF2B5EF4-FFF2-40B4-BE49-F238E27FC236}">
                <a16:creationId xmlns:a16="http://schemas.microsoft.com/office/drawing/2014/main" id="{657E9F81-1452-4F25-9B12-2251325F55CB}"/>
              </a:ext>
            </a:extLst>
          </p:cNvPr>
          <p:cNvPicPr>
            <a:picLocks noChangeAspect="1"/>
          </p:cNvPicPr>
          <p:nvPr/>
        </p:nvPicPr>
        <p:blipFill>
          <a:blip r:embed="rId2"/>
          <a:stretch>
            <a:fillRect/>
          </a:stretch>
        </p:blipFill>
        <p:spPr>
          <a:xfrm>
            <a:off x="2390643" y="2130675"/>
            <a:ext cx="3371504" cy="1922878"/>
          </a:xfrm>
          <a:prstGeom prst="rect">
            <a:avLst/>
          </a:prstGeom>
        </p:spPr>
      </p:pic>
      <p:pic>
        <p:nvPicPr>
          <p:cNvPr id="4" name="Afbeelding 3">
            <a:extLst>
              <a:ext uri="{FF2B5EF4-FFF2-40B4-BE49-F238E27FC236}">
                <a16:creationId xmlns:a16="http://schemas.microsoft.com/office/drawing/2014/main" id="{1AE2F326-CD86-4957-92FF-F304597E5DFB}"/>
              </a:ext>
            </a:extLst>
          </p:cNvPr>
          <p:cNvPicPr>
            <a:picLocks noChangeAspect="1"/>
          </p:cNvPicPr>
          <p:nvPr/>
        </p:nvPicPr>
        <p:blipFill>
          <a:blip r:embed="rId3"/>
          <a:stretch>
            <a:fillRect/>
          </a:stretch>
        </p:blipFill>
        <p:spPr>
          <a:xfrm>
            <a:off x="2390643" y="4636078"/>
            <a:ext cx="5790830" cy="771506"/>
          </a:xfrm>
          <a:prstGeom prst="rect">
            <a:avLst/>
          </a:prstGeom>
          <a:ln>
            <a:solidFill>
              <a:schemeClr val="tx1"/>
            </a:solidFill>
          </a:ln>
        </p:spPr>
      </p:pic>
    </p:spTree>
    <p:extLst>
      <p:ext uri="{BB962C8B-B14F-4D97-AF65-F5344CB8AC3E}">
        <p14:creationId xmlns:p14="http://schemas.microsoft.com/office/powerpoint/2010/main" val="753750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8DF204-11F9-4F78-AE86-64CFD318B9AA}"/>
              </a:ext>
            </a:extLst>
          </p:cNvPr>
          <p:cNvSpPr>
            <a:spLocks noGrp="1"/>
          </p:cNvSpPr>
          <p:nvPr>
            <p:ph type="title"/>
          </p:nvPr>
        </p:nvSpPr>
        <p:spPr/>
        <p:txBody>
          <a:bodyPr>
            <a:normAutofit/>
          </a:bodyPr>
          <a:lstStyle/>
          <a:p>
            <a:r>
              <a:rPr lang="nl-BE" dirty="0"/>
              <a:t>Step 3: </a:t>
            </a:r>
            <a:r>
              <a:rPr lang="nl-BE" dirty="0" err="1"/>
              <a:t>Creating</a:t>
            </a:r>
            <a:r>
              <a:rPr lang="nl-BE" dirty="0"/>
              <a:t> </a:t>
            </a:r>
            <a:r>
              <a:rPr lang="nl-BE" dirty="0" err="1"/>
              <a:t>BreadRepository</a:t>
            </a:r>
            <a:endParaRPr lang="nl-BE" dirty="0"/>
          </a:p>
        </p:txBody>
      </p:sp>
      <p:sp>
        <p:nvSpPr>
          <p:cNvPr id="8" name="Tijdelijke aanduiding voor inhoud 7">
            <a:extLst>
              <a:ext uri="{FF2B5EF4-FFF2-40B4-BE49-F238E27FC236}">
                <a16:creationId xmlns:a16="http://schemas.microsoft.com/office/drawing/2014/main" id="{91F9FED2-026C-4A13-BDC3-EFABF9F0385C}"/>
              </a:ext>
            </a:extLst>
          </p:cNvPr>
          <p:cNvSpPr>
            <a:spLocks noGrp="1"/>
          </p:cNvSpPr>
          <p:nvPr>
            <p:ph idx="1"/>
          </p:nvPr>
        </p:nvSpPr>
        <p:spPr/>
        <p:txBody>
          <a:bodyPr>
            <a:normAutofit/>
          </a:bodyPr>
          <a:lstStyle/>
          <a:p>
            <a:r>
              <a:rPr lang="en-US" dirty="0"/>
              <a:t>To create the link to the database, you must also provide the necessary settings in the </a:t>
            </a:r>
            <a:r>
              <a:rPr lang="en-US" dirty="0" err="1"/>
              <a:t>application.properties</a:t>
            </a:r>
            <a:r>
              <a:rPr lang="en-US" dirty="0"/>
              <a:t> file. Open this file:
</a:t>
            </a:r>
            <a:endParaRPr lang="nl-BE" dirty="0"/>
          </a:p>
          <a:p>
            <a:endParaRPr lang="nl-BE" dirty="0"/>
          </a:p>
          <a:p>
            <a:endParaRPr lang="nl-BE" dirty="0"/>
          </a:p>
          <a:p>
            <a:r>
              <a:rPr lang="en-US" dirty="0"/>
              <a:t>Copy and paste the following code here</a:t>
            </a:r>
            <a:r>
              <a:rPr lang="nl-BE" dirty="0"/>
              <a:t>: </a:t>
            </a:r>
          </a:p>
          <a:p>
            <a:pPr marL="309563" lvl="1" indent="0">
              <a:buNone/>
            </a:pPr>
            <a:r>
              <a:rPr lang="nl-BE" altLang="nl-BE" b="1" dirty="0">
                <a:solidFill>
                  <a:srgbClr val="000080"/>
                </a:solidFill>
                <a:latin typeface="Consolas" panose="020B0609020204030204" pitchFamily="49" charset="0"/>
              </a:rPr>
              <a:t>spring.datasource.url</a:t>
            </a:r>
            <a:r>
              <a:rPr lang="nl-BE" altLang="nl-BE" dirty="0">
                <a:solidFill>
                  <a:srgbClr val="000000"/>
                </a:solidFill>
                <a:latin typeface="Consolas" panose="020B0609020204030204" pitchFamily="49" charset="0"/>
              </a:rPr>
              <a:t>=</a:t>
            </a:r>
            <a:r>
              <a:rPr lang="nl-BE" altLang="nl-BE" b="1" dirty="0" err="1">
                <a:solidFill>
                  <a:srgbClr val="008000"/>
                </a:solidFill>
                <a:latin typeface="Consolas" panose="020B0609020204030204" pitchFamily="49" charset="0"/>
              </a:rPr>
              <a:t>jdbc:mysql</a:t>
            </a:r>
            <a:r>
              <a:rPr lang="nl-BE" altLang="nl-BE" b="1" dirty="0">
                <a:solidFill>
                  <a:srgbClr val="008000"/>
                </a:solidFill>
                <a:latin typeface="Consolas" panose="020B0609020204030204" pitchFamily="49" charset="0"/>
              </a:rPr>
              <a:t>://localhost:3306/</a:t>
            </a:r>
            <a:r>
              <a:rPr lang="nl-BE" altLang="nl-BE" b="1" dirty="0" err="1">
                <a:solidFill>
                  <a:srgbClr val="008000"/>
                </a:solidFill>
                <a:latin typeface="Consolas" panose="020B0609020204030204" pitchFamily="49" charset="0"/>
              </a:rPr>
              <a:t>lesson?serverTimezone</a:t>
            </a:r>
            <a:r>
              <a:rPr lang="nl-BE" altLang="nl-BE" b="1" dirty="0">
                <a:solidFill>
                  <a:srgbClr val="008000"/>
                </a:solidFill>
                <a:latin typeface="Consolas" panose="020B0609020204030204" pitchFamily="49" charset="0"/>
              </a:rPr>
              <a:t>=UTC</a:t>
            </a:r>
            <a:br>
              <a:rPr lang="nl-BE" altLang="nl-BE" b="1" dirty="0">
                <a:solidFill>
                  <a:srgbClr val="008000"/>
                </a:solidFill>
                <a:latin typeface="Consolas" panose="020B0609020204030204" pitchFamily="49" charset="0"/>
              </a:rPr>
            </a:br>
            <a:r>
              <a:rPr lang="nl-BE" altLang="nl-BE" b="1" dirty="0" err="1">
                <a:solidFill>
                  <a:srgbClr val="000080"/>
                </a:solidFill>
                <a:latin typeface="Consolas" panose="020B0609020204030204" pitchFamily="49" charset="0"/>
              </a:rPr>
              <a:t>spring.datasource.username</a:t>
            </a:r>
            <a:r>
              <a:rPr lang="nl-BE" altLang="nl-BE" dirty="0">
                <a:solidFill>
                  <a:srgbClr val="000000"/>
                </a:solidFill>
                <a:latin typeface="Consolas" panose="020B0609020204030204" pitchFamily="49" charset="0"/>
              </a:rPr>
              <a:t>=</a:t>
            </a:r>
            <a:r>
              <a:rPr lang="nl-BE" altLang="nl-BE" b="1" dirty="0" err="1">
                <a:solidFill>
                  <a:srgbClr val="008000"/>
                </a:solidFill>
                <a:latin typeface="Consolas" panose="020B0609020204030204" pitchFamily="49" charset="0"/>
              </a:rPr>
              <a:t>admin</a:t>
            </a:r>
            <a:br>
              <a:rPr lang="nl-BE" altLang="nl-BE" b="1" dirty="0">
                <a:solidFill>
                  <a:srgbClr val="008000"/>
                </a:solidFill>
                <a:latin typeface="Consolas" panose="020B0609020204030204" pitchFamily="49" charset="0"/>
              </a:rPr>
            </a:br>
            <a:r>
              <a:rPr lang="nl-BE" altLang="nl-BE" b="1" dirty="0" err="1">
                <a:solidFill>
                  <a:srgbClr val="000080"/>
                </a:solidFill>
                <a:latin typeface="Consolas" panose="020B0609020204030204" pitchFamily="49" charset="0"/>
              </a:rPr>
              <a:t>spring.datasource.password</a:t>
            </a:r>
            <a:r>
              <a:rPr lang="nl-BE" altLang="nl-BE" dirty="0">
                <a:solidFill>
                  <a:srgbClr val="000000"/>
                </a:solidFill>
                <a:latin typeface="Consolas" panose="020B0609020204030204" pitchFamily="49" charset="0"/>
              </a:rPr>
              <a:t>=</a:t>
            </a:r>
            <a:r>
              <a:rPr lang="nl-BE" altLang="nl-BE" b="1" dirty="0" err="1">
                <a:solidFill>
                  <a:srgbClr val="008000"/>
                </a:solidFill>
                <a:latin typeface="Consolas" panose="020B0609020204030204" pitchFamily="49" charset="0"/>
              </a:rPr>
              <a:t>sql</a:t>
            </a:r>
            <a:br>
              <a:rPr lang="nl-BE" altLang="nl-BE" b="1" dirty="0">
                <a:solidFill>
                  <a:srgbClr val="008000"/>
                </a:solidFill>
                <a:latin typeface="Consolas" panose="020B0609020204030204" pitchFamily="49" charset="0"/>
              </a:rPr>
            </a:br>
            <a:r>
              <a:rPr lang="nl-BE" altLang="nl-BE" b="1" dirty="0" err="1">
                <a:solidFill>
                  <a:srgbClr val="000080"/>
                </a:solidFill>
                <a:latin typeface="Consolas" panose="020B0609020204030204" pitchFamily="49" charset="0"/>
              </a:rPr>
              <a:t>spring.jpa.hibernate.use</a:t>
            </a:r>
            <a:r>
              <a:rPr lang="nl-BE" altLang="nl-BE" b="1" dirty="0">
                <a:solidFill>
                  <a:srgbClr val="000080"/>
                </a:solidFill>
                <a:latin typeface="Consolas" panose="020B0609020204030204" pitchFamily="49" charset="0"/>
              </a:rPr>
              <a:t>-new-</a:t>
            </a:r>
            <a:r>
              <a:rPr lang="nl-BE" altLang="nl-BE" b="1" dirty="0" err="1">
                <a:solidFill>
                  <a:srgbClr val="000080"/>
                </a:solidFill>
                <a:latin typeface="Consolas" panose="020B0609020204030204" pitchFamily="49" charset="0"/>
              </a:rPr>
              <a:t>id</a:t>
            </a:r>
            <a:r>
              <a:rPr lang="nl-BE" altLang="nl-BE" b="1" dirty="0">
                <a:solidFill>
                  <a:srgbClr val="000080"/>
                </a:solidFill>
                <a:latin typeface="Consolas" panose="020B0609020204030204" pitchFamily="49" charset="0"/>
              </a:rPr>
              <a:t>-generator-</a:t>
            </a:r>
            <a:r>
              <a:rPr lang="nl-BE" altLang="nl-BE" b="1" dirty="0" err="1">
                <a:solidFill>
                  <a:srgbClr val="000080"/>
                </a:solidFill>
                <a:latin typeface="Consolas" panose="020B0609020204030204" pitchFamily="49" charset="0"/>
              </a:rPr>
              <a:t>mappings</a:t>
            </a:r>
            <a:r>
              <a:rPr lang="nl-BE" altLang="nl-BE" dirty="0">
                <a:solidFill>
                  <a:srgbClr val="000000"/>
                </a:solidFill>
                <a:latin typeface="Consolas" panose="020B0609020204030204" pitchFamily="49" charset="0"/>
              </a:rPr>
              <a:t>= </a:t>
            </a:r>
            <a:r>
              <a:rPr lang="nl-BE" altLang="nl-BE" b="1" dirty="0" err="1">
                <a:solidFill>
                  <a:srgbClr val="000080"/>
                </a:solidFill>
                <a:latin typeface="Consolas" panose="020B0609020204030204" pitchFamily="49" charset="0"/>
              </a:rPr>
              <a:t>false</a:t>
            </a:r>
            <a:br>
              <a:rPr lang="nl-BE" altLang="nl-BE" b="1" dirty="0">
                <a:solidFill>
                  <a:srgbClr val="000080"/>
                </a:solidFill>
                <a:latin typeface="Consolas" panose="020B0609020204030204" pitchFamily="49" charset="0"/>
              </a:rPr>
            </a:br>
            <a:r>
              <a:rPr lang="nl-BE" altLang="nl-BE" b="1" dirty="0" err="1">
                <a:solidFill>
                  <a:srgbClr val="000080"/>
                </a:solidFill>
                <a:latin typeface="Consolas" panose="020B0609020204030204" pitchFamily="49" charset="0"/>
              </a:rPr>
              <a:t>spring.jpa.hibernate.ddl</a:t>
            </a:r>
            <a:r>
              <a:rPr lang="nl-BE" altLang="nl-BE" b="1" dirty="0">
                <a:solidFill>
                  <a:srgbClr val="000080"/>
                </a:solidFill>
                <a:latin typeface="Consolas" panose="020B0609020204030204" pitchFamily="49" charset="0"/>
              </a:rPr>
              <a:t>-auto</a:t>
            </a:r>
            <a:r>
              <a:rPr lang="nl-BE" altLang="nl-BE" dirty="0">
                <a:solidFill>
                  <a:srgbClr val="000000"/>
                </a:solidFill>
                <a:latin typeface="Consolas" panose="020B0609020204030204" pitchFamily="49" charset="0"/>
              </a:rPr>
              <a:t>=</a:t>
            </a:r>
            <a:r>
              <a:rPr lang="nl-BE" altLang="nl-BE" b="1" dirty="0" err="1">
                <a:solidFill>
                  <a:srgbClr val="008000"/>
                </a:solidFill>
                <a:latin typeface="Consolas" panose="020B0609020204030204" pitchFamily="49" charset="0"/>
              </a:rPr>
              <a:t>create</a:t>
            </a:r>
            <a:r>
              <a:rPr lang="nl-BE" altLang="nl-BE" b="1" dirty="0">
                <a:solidFill>
                  <a:srgbClr val="008000"/>
                </a:solidFill>
                <a:latin typeface="Consolas" panose="020B0609020204030204" pitchFamily="49" charset="0"/>
              </a:rPr>
              <a:t>-drop</a:t>
            </a:r>
            <a:endParaRPr lang="nl-BE" altLang="nl-BE" sz="4400" dirty="0">
              <a:latin typeface="Arial" panose="020B0604020202020204" pitchFamily="34" charset="0"/>
            </a:endParaRPr>
          </a:p>
          <a:p>
            <a:r>
              <a:rPr lang="en-US" dirty="0"/>
              <a:t>This code provides the link to your lesson database lesson and when you run your application, the database will first be emptied, so that you always start "with a clean slate"...</a:t>
            </a:r>
            <a:endParaRPr lang="nl-BE" dirty="0"/>
          </a:p>
          <a:p>
            <a:endParaRPr lang="nl-BE" dirty="0"/>
          </a:p>
          <a:p>
            <a:endParaRPr lang="nl-BE" dirty="0"/>
          </a:p>
          <a:p>
            <a:endParaRPr lang="nl-BE" dirty="0"/>
          </a:p>
          <a:p>
            <a:endParaRPr lang="nl-BE" dirty="0"/>
          </a:p>
        </p:txBody>
      </p:sp>
      <p:sp>
        <p:nvSpPr>
          <p:cNvPr id="6" name="Tijdelijke aanduiding voor dianummer 5">
            <a:extLst>
              <a:ext uri="{FF2B5EF4-FFF2-40B4-BE49-F238E27FC236}">
                <a16:creationId xmlns:a16="http://schemas.microsoft.com/office/drawing/2014/main" id="{B2C7EC08-BDDC-4EF3-B7A9-69EDE1DAE71B}"/>
              </a:ext>
            </a:extLst>
          </p:cNvPr>
          <p:cNvSpPr>
            <a:spLocks noGrp="1"/>
          </p:cNvSpPr>
          <p:nvPr>
            <p:ph type="sldNum" sz="quarter" idx="12"/>
          </p:nvPr>
        </p:nvSpPr>
        <p:spPr/>
        <p:txBody>
          <a:bodyPr/>
          <a:lstStyle/>
          <a:p>
            <a:fld id="{A48BBB69-78CC-4007-AD8B-593DE32245CC}" type="slidenum">
              <a:rPr lang="nl-BE" smtClean="0"/>
              <a:t>19</a:t>
            </a:fld>
            <a:endParaRPr lang="nl-BE"/>
          </a:p>
        </p:txBody>
      </p:sp>
      <p:pic>
        <p:nvPicPr>
          <p:cNvPr id="2" name="Afbeelding 1">
            <a:extLst>
              <a:ext uri="{FF2B5EF4-FFF2-40B4-BE49-F238E27FC236}">
                <a16:creationId xmlns:a16="http://schemas.microsoft.com/office/drawing/2014/main" id="{EEFECC93-F51F-469C-A739-0A44DE625A7F}"/>
              </a:ext>
            </a:extLst>
          </p:cNvPr>
          <p:cNvPicPr>
            <a:picLocks noChangeAspect="1"/>
          </p:cNvPicPr>
          <p:nvPr/>
        </p:nvPicPr>
        <p:blipFill>
          <a:blip r:embed="rId2"/>
          <a:stretch>
            <a:fillRect/>
          </a:stretch>
        </p:blipFill>
        <p:spPr>
          <a:xfrm>
            <a:off x="1903040" y="1913289"/>
            <a:ext cx="2389828" cy="944434"/>
          </a:xfrm>
          <a:prstGeom prst="rect">
            <a:avLst/>
          </a:prstGeom>
          <a:ln>
            <a:solidFill>
              <a:schemeClr val="tx1"/>
            </a:solidFill>
          </a:ln>
        </p:spPr>
      </p:pic>
      <p:sp>
        <p:nvSpPr>
          <p:cNvPr id="3" name="Rectangle 1">
            <a:extLst>
              <a:ext uri="{FF2B5EF4-FFF2-40B4-BE49-F238E27FC236}">
                <a16:creationId xmlns:a16="http://schemas.microsoft.com/office/drawing/2014/main" id="{B7FD7AC4-7699-4C63-A6F9-9C9DB9BFECE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4" name="Afbeelding 3">
            <a:extLst>
              <a:ext uri="{FF2B5EF4-FFF2-40B4-BE49-F238E27FC236}">
                <a16:creationId xmlns:a16="http://schemas.microsoft.com/office/drawing/2014/main" id="{40A8E32E-DF08-40BE-99B2-5268A6F84F84}"/>
              </a:ext>
            </a:extLst>
          </p:cNvPr>
          <p:cNvPicPr>
            <a:picLocks noChangeAspect="1"/>
          </p:cNvPicPr>
          <p:nvPr/>
        </p:nvPicPr>
        <p:blipFill>
          <a:blip r:embed="rId3"/>
          <a:stretch>
            <a:fillRect/>
          </a:stretch>
        </p:blipFill>
        <p:spPr>
          <a:xfrm>
            <a:off x="6943023" y="2385506"/>
            <a:ext cx="4761297" cy="1102152"/>
          </a:xfrm>
          <a:prstGeom prst="rect">
            <a:avLst/>
          </a:prstGeom>
        </p:spPr>
      </p:pic>
    </p:spTree>
    <p:extLst>
      <p:ext uri="{BB962C8B-B14F-4D97-AF65-F5344CB8AC3E}">
        <p14:creationId xmlns:p14="http://schemas.microsoft.com/office/powerpoint/2010/main" val="322994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a:t>
            </a:r>
          </a:p>
        </p:txBody>
      </p:sp>
      <p:sp>
        <p:nvSpPr>
          <p:cNvPr id="3" name="Tijdelijke aanduiding voor inhoud 2"/>
          <p:cNvSpPr>
            <a:spLocks noGrp="1"/>
          </p:cNvSpPr>
          <p:nvPr>
            <p:ph idx="1"/>
          </p:nvPr>
        </p:nvSpPr>
        <p:spPr/>
        <p:txBody>
          <a:bodyPr>
            <a:normAutofit fontScale="70000" lnSpcReduction="20000"/>
          </a:bodyPr>
          <a:lstStyle/>
          <a:p>
            <a:r>
              <a:rPr lang="nl-BE" dirty="0"/>
              <a:t>“</a:t>
            </a:r>
            <a:r>
              <a:rPr lang="en-US" dirty="0"/>
              <a:t>Persistence”</a:t>
            </a:r>
          </a:p>
          <a:p>
            <a:pPr lvl="1"/>
            <a:r>
              <a:rPr lang="en-US" dirty="0"/>
              <a:t>What is “Persistence”
Problems
JPA Components</a:t>
            </a:r>
          </a:p>
          <a:p>
            <a:r>
              <a:rPr lang="nl-BE" dirty="0" err="1"/>
              <a:t>Creating</a:t>
            </a:r>
            <a:r>
              <a:rPr lang="nl-BE" dirty="0"/>
              <a:t> a </a:t>
            </a:r>
            <a:r>
              <a:rPr lang="nl-BE" dirty="0" err="1"/>
              <a:t>jpa</a:t>
            </a:r>
            <a:r>
              <a:rPr lang="nl-BE" dirty="0"/>
              <a:t> </a:t>
            </a:r>
            <a:r>
              <a:rPr lang="nl-BE" dirty="0" err="1"/>
              <a:t>example</a:t>
            </a:r>
            <a:r>
              <a:rPr lang="nl-BE" dirty="0"/>
              <a:t> project</a:t>
            </a:r>
          </a:p>
          <a:p>
            <a:pPr lvl="1"/>
            <a:r>
              <a:rPr lang="nl-BE" dirty="0" err="1">
                <a:hlinkClick r:id="rId2" action="ppaction://hlinksldjump"/>
              </a:rPr>
              <a:t>Creating</a:t>
            </a:r>
            <a:r>
              <a:rPr lang="nl-BE" dirty="0">
                <a:hlinkClick r:id="rId2" action="ppaction://hlinksldjump"/>
              </a:rPr>
              <a:t> a new project</a:t>
            </a:r>
            <a:r>
              <a:rPr lang="nl-BE" dirty="0"/>
              <a:t>
</a:t>
            </a:r>
            <a:r>
              <a:rPr lang="nl-BE" dirty="0" err="1">
                <a:hlinkClick r:id="rId3" action="ppaction://hlinksldjump"/>
              </a:rPr>
              <a:t>Creating</a:t>
            </a:r>
            <a:r>
              <a:rPr lang="nl-BE" dirty="0">
                <a:hlinkClick r:id="rId3" action="ppaction://hlinksldjump"/>
              </a:rPr>
              <a:t> </a:t>
            </a:r>
            <a:r>
              <a:rPr lang="nl-BE" dirty="0" err="1">
                <a:hlinkClick r:id="rId3" action="ppaction://hlinksldjump"/>
              </a:rPr>
              <a:t>an</a:t>
            </a:r>
            <a:r>
              <a:rPr lang="nl-BE" dirty="0">
                <a:hlinkClick r:id="rId3" action="ppaction://hlinksldjump"/>
              </a:rPr>
              <a:t> </a:t>
            </a:r>
            <a:r>
              <a:rPr lang="nl-BE" dirty="0" err="1">
                <a:hlinkClick r:id="rId3" action="ppaction://hlinksldjump"/>
              </a:rPr>
              <a:t>Entity</a:t>
            </a:r>
            <a:r>
              <a:rPr lang="nl-BE" dirty="0">
                <a:hlinkClick r:id="rId3" action="ppaction://hlinksldjump"/>
              </a:rPr>
              <a:t> '</a:t>
            </a:r>
            <a:r>
              <a:rPr lang="nl-BE" dirty="0" err="1">
                <a:hlinkClick r:id="rId3" action="ppaction://hlinksldjump"/>
              </a:rPr>
              <a:t>Bread</a:t>
            </a:r>
            <a:r>
              <a:rPr lang="nl-BE" dirty="0">
                <a:hlinkClick r:id="rId3" action="ppaction://hlinksldjump"/>
              </a:rPr>
              <a:t>'</a:t>
            </a:r>
            <a:r>
              <a:rPr lang="nl-BE" dirty="0"/>
              <a:t>
</a:t>
            </a:r>
            <a:r>
              <a:rPr lang="nl-BE" dirty="0" err="1">
                <a:hlinkClick r:id="rId4" action="ppaction://hlinksldjump"/>
              </a:rPr>
              <a:t>Creating</a:t>
            </a:r>
            <a:r>
              <a:rPr lang="nl-BE" dirty="0">
                <a:hlinkClick r:id="rId4" action="ppaction://hlinksldjump"/>
              </a:rPr>
              <a:t> </a:t>
            </a:r>
            <a:r>
              <a:rPr lang="nl-BE" dirty="0" err="1">
                <a:hlinkClick r:id="rId4" action="ppaction://hlinksldjump"/>
              </a:rPr>
              <a:t>BreadRepository</a:t>
            </a:r>
            <a:r>
              <a:rPr lang="nl-BE" dirty="0"/>
              <a:t>
</a:t>
            </a:r>
            <a:r>
              <a:rPr lang="nl-BE" dirty="0" err="1">
                <a:hlinkClick r:id="rId5" action="ppaction://hlinksldjump"/>
              </a:rPr>
              <a:t>Creating</a:t>
            </a:r>
            <a:r>
              <a:rPr lang="nl-BE" dirty="0">
                <a:hlinkClick r:id="rId5" action="ppaction://hlinksldjump"/>
              </a:rPr>
              <a:t> </a:t>
            </a:r>
            <a:r>
              <a:rPr lang="nl-BE" dirty="0" err="1">
                <a:hlinkClick r:id="rId5" action="ppaction://hlinksldjump"/>
              </a:rPr>
              <a:t>BreadController</a:t>
            </a:r>
            <a:r>
              <a:rPr lang="nl-BE" dirty="0"/>
              <a:t>
</a:t>
            </a:r>
            <a:r>
              <a:rPr lang="nl-BE" dirty="0" err="1">
                <a:hlinkClick r:id="rId6" action="ppaction://hlinksldjump"/>
              </a:rPr>
              <a:t>Creating</a:t>
            </a:r>
            <a:r>
              <a:rPr lang="nl-BE" dirty="0">
                <a:hlinkClick r:id="rId6" action="ppaction://hlinksldjump"/>
              </a:rPr>
              <a:t> </a:t>
            </a:r>
            <a:r>
              <a:rPr lang="nl-BE" dirty="0" err="1">
                <a:hlinkClick r:id="rId6" action="ppaction://hlinksldjump"/>
              </a:rPr>
              <a:t>the</a:t>
            </a:r>
            <a:r>
              <a:rPr lang="nl-BE" dirty="0">
                <a:hlinkClick r:id="rId6" action="ppaction://hlinksldjump"/>
              </a:rPr>
              <a:t> user interface</a:t>
            </a:r>
            <a:r>
              <a:rPr lang="nl-BE" dirty="0"/>
              <a:t>
</a:t>
            </a:r>
            <a:r>
              <a:rPr lang="nl-BE" dirty="0" err="1">
                <a:hlinkClick r:id="rId7" action="ppaction://hlinksldjump"/>
              </a:rPr>
              <a:t>Linking</a:t>
            </a:r>
            <a:r>
              <a:rPr lang="nl-BE" dirty="0">
                <a:hlinkClick r:id="rId7" action="ppaction://hlinksldjump"/>
              </a:rPr>
              <a:t> </a:t>
            </a:r>
            <a:r>
              <a:rPr lang="nl-BE" dirty="0" err="1">
                <a:hlinkClick r:id="rId7" action="ppaction://hlinksldjump"/>
              </a:rPr>
              <a:t>the</a:t>
            </a:r>
            <a:r>
              <a:rPr lang="nl-BE" dirty="0">
                <a:hlinkClick r:id="rId7" action="ppaction://hlinksldjump"/>
              </a:rPr>
              <a:t> database</a:t>
            </a:r>
            <a:r>
              <a:rPr lang="nl-BE" dirty="0"/>
              <a:t>
</a:t>
            </a:r>
            <a:r>
              <a:rPr lang="nl-BE" dirty="0" err="1">
                <a:hlinkClick r:id="rId8" action="ppaction://hlinksldjump"/>
              </a:rPr>
              <a:t>Completing</a:t>
            </a:r>
            <a:r>
              <a:rPr lang="nl-BE" dirty="0">
                <a:hlinkClick r:id="rId8" action="ppaction://hlinksldjump"/>
              </a:rPr>
              <a:t> </a:t>
            </a:r>
            <a:r>
              <a:rPr lang="nl-BE" dirty="0" err="1">
                <a:hlinkClick r:id="rId8" action="ppaction://hlinksldjump"/>
              </a:rPr>
              <a:t>the</a:t>
            </a:r>
            <a:r>
              <a:rPr lang="nl-BE" dirty="0">
                <a:hlinkClick r:id="rId8" action="ppaction://hlinksldjump"/>
              </a:rPr>
              <a:t> </a:t>
            </a:r>
            <a:r>
              <a:rPr lang="nl-BE" dirty="0" err="1">
                <a:hlinkClick r:id="rId8" action="ppaction://hlinksldjump"/>
              </a:rPr>
              <a:t>BreadController</a:t>
            </a:r>
            <a:r>
              <a:rPr lang="nl-BE" dirty="0">
                <a:hlinkClick r:id="rId8" action="ppaction://hlinksldjump"/>
              </a:rPr>
              <a:t> </a:t>
            </a:r>
            <a:r>
              <a:rPr lang="nl-BE" dirty="0" err="1">
                <a:hlinkClick r:id="rId8" action="ppaction://hlinksldjump"/>
              </a:rPr>
              <a:t>and</a:t>
            </a:r>
            <a:r>
              <a:rPr lang="nl-BE" dirty="0">
                <a:hlinkClick r:id="rId8" action="ppaction://hlinksldjump"/>
              </a:rPr>
              <a:t> User Interface</a:t>
            </a:r>
            <a:r>
              <a:rPr lang="nl-BE" dirty="0"/>
              <a:t>
</a:t>
            </a:r>
            <a:r>
              <a:rPr lang="nl-BE" dirty="0" err="1">
                <a:hlinkClick r:id="rId9" action="ppaction://hlinksldjump"/>
              </a:rPr>
              <a:t>Keyword</a:t>
            </a:r>
            <a:r>
              <a:rPr lang="nl-BE" dirty="0">
                <a:hlinkClick r:id="rId9" action="ppaction://hlinksldjump"/>
              </a:rPr>
              <a:t> query </a:t>
            </a:r>
            <a:r>
              <a:rPr lang="nl-BE" dirty="0" err="1">
                <a:hlinkClick r:id="rId9" action="ppaction://hlinksldjump"/>
              </a:rPr>
              <a:t>methods</a:t>
            </a:r>
            <a:r>
              <a:rPr lang="nl-BE" dirty="0">
                <a:hlinkClick r:id="rId9" action="ppaction://hlinksldjump"/>
              </a:rPr>
              <a:t> </a:t>
            </a:r>
            <a:r>
              <a:rPr lang="nl-BE" dirty="0"/>
              <a:t>
</a:t>
            </a:r>
            <a:r>
              <a:rPr lang="nl-BE" dirty="0" err="1">
                <a:hlinkClick r:id="rId10" action="ppaction://hlinksldjump"/>
              </a:rPr>
              <a:t>Jpql</a:t>
            </a:r>
            <a:r>
              <a:rPr lang="nl-BE" dirty="0"/>
              <a:t>
</a:t>
            </a:r>
            <a:r>
              <a:rPr lang="nl-BE" dirty="0" err="1">
                <a:hlinkClick r:id="rId11" action="ppaction://hlinksldjump"/>
              </a:rPr>
              <a:t>Exposing</a:t>
            </a:r>
            <a:r>
              <a:rPr lang="nl-BE" dirty="0">
                <a:hlinkClick r:id="rId11" action="ppaction://hlinksldjump"/>
              </a:rPr>
              <a:t> </a:t>
            </a:r>
            <a:r>
              <a:rPr lang="nl-BE" dirty="0" err="1">
                <a:hlinkClick r:id="rId11" action="ppaction://hlinksldjump"/>
              </a:rPr>
              <a:t>the</a:t>
            </a:r>
            <a:r>
              <a:rPr lang="nl-BE" dirty="0">
                <a:hlinkClick r:id="rId11" action="ppaction://hlinksldjump"/>
              </a:rPr>
              <a:t> API</a:t>
            </a:r>
            <a:r>
              <a:rPr lang="nl-BE" dirty="0"/>
              <a:t>
</a:t>
            </a:r>
            <a:r>
              <a:rPr lang="nl-BE" dirty="0" err="1">
                <a:hlinkClick r:id="rId12" action="ppaction://hlinksldjump"/>
              </a:rPr>
              <a:t>Api</a:t>
            </a:r>
            <a:r>
              <a:rPr lang="nl-BE" dirty="0">
                <a:hlinkClick r:id="rId12" action="ppaction://hlinksldjump"/>
              </a:rPr>
              <a:t> </a:t>
            </a:r>
            <a:r>
              <a:rPr lang="nl-BE" dirty="0" err="1">
                <a:hlinkClick r:id="rId12" action="ppaction://hlinksldjump"/>
              </a:rPr>
              <a:t>testing</a:t>
            </a:r>
            <a:r>
              <a:rPr lang="nl-BE" dirty="0">
                <a:hlinkClick r:id="rId12" action="ppaction://hlinksldjump"/>
              </a:rPr>
              <a:t> via Postman </a:t>
            </a:r>
            <a:r>
              <a:rPr lang="nl-BE" dirty="0" err="1">
                <a:hlinkClick r:id="rId12" action="ppaction://hlinksldjump"/>
              </a:rPr>
              <a:t>testing</a:t>
            </a:r>
            <a:r>
              <a:rPr lang="nl-BE" dirty="0">
                <a:hlinkClick r:id="rId12" action="ppaction://hlinksldjump"/>
              </a:rPr>
              <a:t> script</a:t>
            </a:r>
            <a:endParaRPr lang="nl-BE" dirty="0"/>
          </a:p>
          <a:p>
            <a:r>
              <a:rPr lang="en-US" dirty="0"/>
              <a:t>More about how the Spring framework works</a:t>
            </a:r>
          </a:p>
          <a:p>
            <a:pPr lvl="1"/>
            <a:r>
              <a:rPr lang="en-US" dirty="0">
                <a:hlinkClick r:id="rId13" action="ppaction://hlinksldjump"/>
              </a:rPr>
              <a:t>Spring Component Scanning</a:t>
            </a:r>
            <a:r>
              <a:rPr lang="en-US" dirty="0"/>
              <a:t>
</a:t>
            </a:r>
            <a:r>
              <a:rPr lang="en-US" dirty="0">
                <a:hlinkClick r:id="rId14" action="ppaction://hlinksldjump"/>
              </a:rPr>
              <a:t>Inversion of Control</a:t>
            </a:r>
            <a:r>
              <a:rPr lang="en-US" dirty="0"/>
              <a:t>
</a:t>
            </a:r>
            <a:r>
              <a:rPr lang="en-US" dirty="0">
                <a:hlinkClick r:id="rId15" action="ppaction://hlinksldjump"/>
              </a:rPr>
              <a:t>Dependency Injection</a:t>
            </a:r>
            <a:r>
              <a:rPr lang="en-US" dirty="0"/>
              <a:t>
</a:t>
            </a:r>
            <a:r>
              <a:rPr lang="en-US" dirty="0">
                <a:hlinkClick r:id="rId16" action="ppaction://hlinksldjump"/>
              </a:rPr>
              <a:t>Documentation</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a:t>
            </a:fld>
            <a:endParaRPr lang="nl-NL" dirty="0"/>
          </a:p>
        </p:txBody>
      </p:sp>
      <p:pic>
        <p:nvPicPr>
          <p:cNvPr id="5"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060568" y="2892288"/>
            <a:ext cx="1449313" cy="1827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64D69177-F073-4DAC-99A7-B9FE4058AD40}"/>
              </a:ext>
            </a:extLst>
          </p:cNvPr>
          <p:cNvSpPr>
            <a:spLocks noGrp="1"/>
          </p:cNvSpPr>
          <p:nvPr>
            <p:ph type="title"/>
          </p:nvPr>
        </p:nvSpPr>
        <p:spPr/>
        <p:txBody>
          <a:bodyPr/>
          <a:lstStyle/>
          <a:p>
            <a:r>
              <a:rPr lang="nl-BE" dirty="0"/>
              <a:t>Step 3: </a:t>
            </a:r>
            <a:r>
              <a:rPr lang="nl-BE" dirty="0" err="1"/>
              <a:t>Creating</a:t>
            </a:r>
            <a:r>
              <a:rPr lang="nl-BE" dirty="0"/>
              <a:t> </a:t>
            </a:r>
            <a:r>
              <a:rPr lang="nl-BE" dirty="0" err="1"/>
              <a:t>BreadRepository</a:t>
            </a:r>
            <a:endParaRPr lang="nl-BE" dirty="0"/>
          </a:p>
        </p:txBody>
      </p:sp>
      <p:sp>
        <p:nvSpPr>
          <p:cNvPr id="8" name="Tijdelijke aanduiding voor inhoud 7">
            <a:extLst>
              <a:ext uri="{FF2B5EF4-FFF2-40B4-BE49-F238E27FC236}">
                <a16:creationId xmlns:a16="http://schemas.microsoft.com/office/drawing/2014/main" id="{AC950792-BF5D-47C7-8F8C-871E6DF360E5}"/>
              </a:ext>
            </a:extLst>
          </p:cNvPr>
          <p:cNvSpPr>
            <a:spLocks noGrp="1"/>
          </p:cNvSpPr>
          <p:nvPr>
            <p:ph idx="1"/>
          </p:nvPr>
        </p:nvSpPr>
        <p:spPr/>
        <p:txBody>
          <a:bodyPr>
            <a:normAutofit/>
          </a:bodyPr>
          <a:lstStyle/>
          <a:p>
            <a:r>
              <a:rPr lang="en-US" dirty="0" err="1"/>
              <a:t>BreadRepository</a:t>
            </a:r>
            <a:r>
              <a:rPr lang="en-US" dirty="0"/>
              <a:t> inherits from </a:t>
            </a:r>
            <a:r>
              <a:rPr lang="en-US" dirty="0" err="1"/>
              <a:t>JpaRepository</a:t>
            </a:r>
            <a:r>
              <a:rPr lang="en-US" dirty="0"/>
              <a:t>&lt;T, ID&gt; which in turn also inherits from other super interfaces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err="1"/>
              <a:t>JpaRepository</a:t>
            </a:r>
            <a:r>
              <a:rPr lang="en-US" dirty="0"/>
              <a:t> is a </a:t>
            </a:r>
            <a:r>
              <a:rPr lang="en-US" dirty="0">
                <a:solidFill>
                  <a:srgbClr val="FF0000"/>
                </a:solidFill>
              </a:rPr>
              <a:t>generic</a:t>
            </a:r>
            <a:r>
              <a:rPr lang="en-US" dirty="0"/>
              <a:t> interface:</a:t>
            </a:r>
          </a:p>
          <a:p>
            <a:pPr lvl="1"/>
            <a:r>
              <a:rPr lang="en-US" dirty="0"/>
              <a:t>the interpretation of which entity and what type of ID will be used to perform CRUD operations, has yet to be given
in this example: &lt;T, ID&gt; =&gt; &lt;Bread, Long&gt;</a:t>
            </a:r>
          </a:p>
          <a:p>
            <a:pPr lvl="1"/>
            <a:endParaRPr lang="en-US" dirty="0"/>
          </a:p>
          <a:p>
            <a:endParaRPr lang="nl-BE" dirty="0"/>
          </a:p>
        </p:txBody>
      </p:sp>
      <p:pic>
        <p:nvPicPr>
          <p:cNvPr id="10" name="Afbeelding 9">
            <a:extLst>
              <a:ext uri="{FF2B5EF4-FFF2-40B4-BE49-F238E27FC236}">
                <a16:creationId xmlns:a16="http://schemas.microsoft.com/office/drawing/2014/main" id="{0B420F88-0F7D-4D16-A0D6-4BA9CB7BC34D}"/>
              </a:ext>
            </a:extLst>
          </p:cNvPr>
          <p:cNvPicPr>
            <a:picLocks noChangeAspect="1"/>
          </p:cNvPicPr>
          <p:nvPr/>
        </p:nvPicPr>
        <p:blipFill>
          <a:blip r:embed="rId2"/>
          <a:stretch>
            <a:fillRect/>
          </a:stretch>
        </p:blipFill>
        <p:spPr>
          <a:xfrm>
            <a:off x="812688" y="2035114"/>
            <a:ext cx="6076950" cy="809625"/>
          </a:xfrm>
          <a:prstGeom prst="rect">
            <a:avLst/>
          </a:prstGeom>
          <a:ln>
            <a:solidFill>
              <a:schemeClr val="tx1"/>
            </a:solidFill>
          </a:ln>
        </p:spPr>
      </p:pic>
      <p:sp>
        <p:nvSpPr>
          <p:cNvPr id="6" name="Tijdelijke aanduiding voor dianummer 5">
            <a:extLst>
              <a:ext uri="{FF2B5EF4-FFF2-40B4-BE49-F238E27FC236}">
                <a16:creationId xmlns:a16="http://schemas.microsoft.com/office/drawing/2014/main" id="{F58E7D4C-07AA-440F-B858-9DF9B3DC30D6}"/>
              </a:ext>
            </a:extLst>
          </p:cNvPr>
          <p:cNvSpPr>
            <a:spLocks noGrp="1"/>
          </p:cNvSpPr>
          <p:nvPr>
            <p:ph type="sldNum" sz="quarter" idx="12"/>
          </p:nvPr>
        </p:nvSpPr>
        <p:spPr/>
        <p:txBody>
          <a:bodyPr/>
          <a:lstStyle/>
          <a:p>
            <a:fld id="{A48BBB69-78CC-4007-AD8B-593DE32245CC}" type="slidenum">
              <a:rPr lang="nl-BE" smtClean="0"/>
              <a:pPr/>
              <a:t>20</a:t>
            </a:fld>
            <a:endParaRPr lang="nl-BE"/>
          </a:p>
        </p:txBody>
      </p:sp>
      <p:pic>
        <p:nvPicPr>
          <p:cNvPr id="2" name="Afbeelding 1">
            <a:extLst>
              <a:ext uri="{FF2B5EF4-FFF2-40B4-BE49-F238E27FC236}">
                <a16:creationId xmlns:a16="http://schemas.microsoft.com/office/drawing/2014/main" id="{A3D9EFA4-EA83-4802-BAF7-398165467405}"/>
              </a:ext>
            </a:extLst>
          </p:cNvPr>
          <p:cNvPicPr>
            <a:picLocks noChangeAspect="1"/>
          </p:cNvPicPr>
          <p:nvPr/>
        </p:nvPicPr>
        <p:blipFill>
          <a:blip r:embed="rId3"/>
          <a:stretch>
            <a:fillRect/>
          </a:stretch>
        </p:blipFill>
        <p:spPr>
          <a:xfrm>
            <a:off x="812688" y="3067926"/>
            <a:ext cx="8062012" cy="979913"/>
          </a:xfrm>
          <a:prstGeom prst="rect">
            <a:avLst/>
          </a:prstGeom>
          <a:ln>
            <a:solidFill>
              <a:schemeClr val="tx1"/>
            </a:solidFill>
          </a:ln>
        </p:spPr>
      </p:pic>
      <p:sp>
        <p:nvSpPr>
          <p:cNvPr id="13" name="Line 17">
            <a:extLst>
              <a:ext uri="{FF2B5EF4-FFF2-40B4-BE49-F238E27FC236}">
                <a16:creationId xmlns:a16="http://schemas.microsoft.com/office/drawing/2014/main" id="{F6D9A6BF-9550-4024-9992-273E53CE2CD3}"/>
              </a:ext>
            </a:extLst>
          </p:cNvPr>
          <p:cNvSpPr>
            <a:spLocks noChangeShapeType="1"/>
          </p:cNvSpPr>
          <p:nvPr/>
        </p:nvSpPr>
        <p:spPr bwMode="auto">
          <a:xfrm flipH="1" flipV="1">
            <a:off x="3603810" y="1703043"/>
            <a:ext cx="1048871" cy="645710"/>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5" name="Line 17">
            <a:extLst>
              <a:ext uri="{FF2B5EF4-FFF2-40B4-BE49-F238E27FC236}">
                <a16:creationId xmlns:a16="http://schemas.microsoft.com/office/drawing/2014/main" id="{6F9E57D8-5FD4-4836-A523-729F9DFA608E}"/>
              </a:ext>
            </a:extLst>
          </p:cNvPr>
          <p:cNvSpPr>
            <a:spLocks noChangeShapeType="1"/>
          </p:cNvSpPr>
          <p:nvPr/>
        </p:nvSpPr>
        <p:spPr bwMode="auto">
          <a:xfrm flipV="1">
            <a:off x="2393576" y="1541929"/>
            <a:ext cx="7324165" cy="2268071"/>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1" name="Line 17">
            <a:extLst>
              <a:ext uri="{FF2B5EF4-FFF2-40B4-BE49-F238E27FC236}">
                <a16:creationId xmlns:a16="http://schemas.microsoft.com/office/drawing/2014/main" id="{1EFE557E-43E9-439F-82EE-266A8540CAE8}"/>
              </a:ext>
            </a:extLst>
          </p:cNvPr>
          <p:cNvSpPr>
            <a:spLocks noChangeShapeType="1"/>
          </p:cNvSpPr>
          <p:nvPr/>
        </p:nvSpPr>
        <p:spPr bwMode="auto">
          <a:xfrm flipV="1">
            <a:off x="3227295" y="1478801"/>
            <a:ext cx="4365812" cy="1721597"/>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Tree>
    <p:extLst>
      <p:ext uri="{BB962C8B-B14F-4D97-AF65-F5344CB8AC3E}">
        <p14:creationId xmlns:p14="http://schemas.microsoft.com/office/powerpoint/2010/main" val="1348436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Step 3: </a:t>
            </a:r>
            <a:r>
              <a:rPr lang="nl-BE" dirty="0" err="1"/>
              <a:t>Creating</a:t>
            </a:r>
            <a:r>
              <a:rPr lang="nl-BE" dirty="0"/>
              <a:t> </a:t>
            </a:r>
            <a:r>
              <a:rPr lang="nl-BE" dirty="0" err="1"/>
              <a:t>BreadRepository</a:t>
            </a:r>
            <a:endParaRPr lang="nl-BE" dirty="0"/>
          </a:p>
        </p:txBody>
      </p:sp>
      <p:sp>
        <p:nvSpPr>
          <p:cNvPr id="3" name="Tijdelijke aanduiding voor inhoud 2"/>
          <p:cNvSpPr>
            <a:spLocks noGrp="1"/>
          </p:cNvSpPr>
          <p:nvPr>
            <p:ph idx="1"/>
          </p:nvPr>
        </p:nvSpPr>
        <p:spPr/>
        <p:txBody>
          <a:bodyPr>
            <a:normAutofit lnSpcReduction="10000"/>
          </a:bodyPr>
          <a:lstStyle/>
          <a:p>
            <a:r>
              <a:rPr lang="en-US" dirty="0"/>
              <a:t>In this way you can use a lot of interesting methods to do CRUD operations on the database such as:</a:t>
            </a:r>
          </a:p>
          <a:p>
            <a:endParaRPr lang="nl-BE" dirty="0"/>
          </a:p>
          <a:p>
            <a:pPr lvl="1"/>
            <a:endParaRPr lang="nl-BE" dirty="0"/>
          </a:p>
          <a:p>
            <a:pPr lvl="1"/>
            <a:endParaRPr lang="nl-BE" dirty="0"/>
          </a:p>
          <a:p>
            <a:pPr lvl="1"/>
            <a:endParaRPr lang="nl-BE" dirty="0"/>
          </a:p>
          <a:p>
            <a:pPr lvl="1"/>
            <a:endParaRPr lang="nl-BE" dirty="0"/>
          </a:p>
          <a:p>
            <a:pPr lvl="1"/>
            <a:endParaRPr lang="nl-BE" dirty="0"/>
          </a:p>
          <a:p>
            <a:pPr lvl="1"/>
            <a:endParaRPr lang="nl-BE" dirty="0"/>
          </a:p>
          <a:p>
            <a:pPr lvl="1"/>
            <a:endParaRPr lang="nl-BE" dirty="0"/>
          </a:p>
          <a:p>
            <a:pPr lvl="1"/>
            <a:endParaRPr lang="nl-BE" dirty="0"/>
          </a:p>
          <a:p>
            <a:pPr lvl="1"/>
            <a:endParaRPr lang="nl-BE" dirty="0"/>
          </a:p>
          <a:p>
            <a:pPr lvl="1"/>
            <a:endParaRPr lang="nl-BE" dirty="0"/>
          </a:p>
          <a:p>
            <a:r>
              <a:rPr lang="en-US" dirty="0"/>
              <a:t>For the implementation of these CRUD methods, the JPA framework is used</a:t>
            </a:r>
            <a:endParaRPr lang="nl-BE" dirty="0"/>
          </a:p>
          <a:p>
            <a:pPr marL="0" indent="0">
              <a:buNone/>
            </a:pP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21</a:t>
            </a:fld>
            <a:endParaRPr lang="nl-NL" dirty="0"/>
          </a:p>
        </p:txBody>
      </p:sp>
      <p:pic>
        <p:nvPicPr>
          <p:cNvPr id="6" name="Afbeelding 5">
            <a:extLst>
              <a:ext uri="{FF2B5EF4-FFF2-40B4-BE49-F238E27FC236}">
                <a16:creationId xmlns:a16="http://schemas.microsoft.com/office/drawing/2014/main" id="{F6FAD75C-0E77-4D47-98F2-D70C5AFAA42D}"/>
              </a:ext>
            </a:extLst>
          </p:cNvPr>
          <p:cNvPicPr>
            <a:picLocks noChangeAspect="1"/>
          </p:cNvPicPr>
          <p:nvPr/>
        </p:nvPicPr>
        <p:blipFill>
          <a:blip r:embed="rId2"/>
          <a:stretch>
            <a:fillRect/>
          </a:stretch>
        </p:blipFill>
        <p:spPr>
          <a:xfrm>
            <a:off x="3539749" y="1889838"/>
            <a:ext cx="3355422" cy="3309692"/>
          </a:xfrm>
          <a:prstGeom prst="rect">
            <a:avLst/>
          </a:prstGeom>
        </p:spPr>
      </p:pic>
    </p:spTree>
    <p:extLst>
      <p:ext uri="{BB962C8B-B14F-4D97-AF65-F5344CB8AC3E}">
        <p14:creationId xmlns:p14="http://schemas.microsoft.com/office/powerpoint/2010/main" val="2539039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Step 3: </a:t>
            </a:r>
            <a:r>
              <a:rPr lang="nl-BE" dirty="0" err="1"/>
              <a:t>Creating</a:t>
            </a:r>
            <a:r>
              <a:rPr lang="nl-BE" dirty="0"/>
              <a:t> </a:t>
            </a:r>
            <a:r>
              <a:rPr lang="nl-BE" dirty="0" err="1"/>
              <a:t>BreadRepository</a:t>
            </a:r>
            <a:endParaRPr lang="nl-BE" dirty="0"/>
          </a:p>
        </p:txBody>
      </p:sp>
      <p:sp>
        <p:nvSpPr>
          <p:cNvPr id="3" name="Tijdelijke aanduiding voor inhoud 2"/>
          <p:cNvSpPr>
            <a:spLocks noGrp="1"/>
          </p:cNvSpPr>
          <p:nvPr>
            <p:ph idx="1"/>
          </p:nvPr>
        </p:nvSpPr>
        <p:spPr/>
        <p:txBody>
          <a:bodyPr>
            <a:normAutofit lnSpcReduction="10000"/>
          </a:bodyPr>
          <a:lstStyle/>
          <a:p>
            <a:r>
              <a:rPr lang="en-US" dirty="0"/>
              <a:t>Interesting CRUD Methods:</a:t>
            </a:r>
          </a:p>
          <a:p>
            <a:pPr lvl="1"/>
            <a:r>
              <a:rPr lang="en-US" dirty="0"/>
              <a:t>List&lt;Bread&gt; </a:t>
            </a:r>
            <a:r>
              <a:rPr lang="en-US" dirty="0" err="1"/>
              <a:t>findAll</a:t>
            </a:r>
            <a:r>
              <a:rPr lang="en-US" dirty="0"/>
              <a:t>()</a:t>
            </a:r>
          </a:p>
          <a:p>
            <a:pPr lvl="2"/>
            <a:r>
              <a:rPr lang="en-US" dirty="0"/>
              <a:t>creates an object of the Bread class for each record in the bread table, and sets the attribute values to the values in the table</a:t>
            </a:r>
          </a:p>
          <a:p>
            <a:pPr lvl="1"/>
            <a:r>
              <a:rPr lang="en-US" dirty="0"/>
              <a:t>long count()</a:t>
            </a:r>
          </a:p>
          <a:p>
            <a:pPr lvl="2"/>
            <a:r>
              <a:rPr lang="en-US" dirty="0"/>
              <a:t>specifies the number of records in the bread table</a:t>
            </a:r>
          </a:p>
          <a:p>
            <a:pPr lvl="1"/>
            <a:r>
              <a:rPr lang="en-US" dirty="0"/>
              <a:t>void delete(Bread entity)</a:t>
            </a:r>
          </a:p>
          <a:p>
            <a:pPr lvl="2"/>
            <a:r>
              <a:rPr lang="en-US" dirty="0"/>
              <a:t>deletes the corresponding record in the bread table </a:t>
            </a:r>
          </a:p>
          <a:p>
            <a:pPr lvl="1"/>
            <a:r>
              <a:rPr lang="en-US" dirty="0"/>
              <a:t>Optional&lt;Bread&gt; </a:t>
            </a:r>
            <a:r>
              <a:rPr lang="en-US" dirty="0" err="1"/>
              <a:t>findById</a:t>
            </a:r>
            <a:r>
              <a:rPr lang="en-US" dirty="0"/>
              <a:t>(Long id)</a:t>
            </a:r>
          </a:p>
          <a:p>
            <a:pPr lvl="2"/>
            <a:r>
              <a:rPr lang="en-US" dirty="0"/>
              <a:t>this method returns an optional : value that can also be null if this method does not find a record with the given id. With the .get() method of the return value, you can retrieve the found bread object.</a:t>
            </a:r>
          </a:p>
          <a:p>
            <a:pPr lvl="1"/>
            <a:r>
              <a:rPr lang="en-US" dirty="0"/>
              <a:t>S save (S entity)</a:t>
            </a:r>
          </a:p>
          <a:p>
            <a:pPr lvl="2"/>
            <a:r>
              <a:rPr lang="en-US" dirty="0"/>
              <a:t>saves the object in the database: if no record exists yet, a new one is created, when the record already exists, the corresponding values are adjusted with the new values of the attributes
….</a:t>
            </a:r>
          </a:p>
          <a:p>
            <a:endParaRPr lang="nl-BE" dirty="0"/>
          </a:p>
          <a:p>
            <a:pPr lvl="1"/>
            <a:endParaRPr lang="nl-BE" dirty="0"/>
          </a:p>
          <a:p>
            <a:pPr marL="0" indent="0">
              <a:buNone/>
            </a:pP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22</a:t>
            </a:fld>
            <a:endParaRPr lang="nl-NL"/>
          </a:p>
        </p:txBody>
      </p:sp>
    </p:spTree>
    <p:extLst>
      <p:ext uri="{BB962C8B-B14F-4D97-AF65-F5344CB8AC3E}">
        <p14:creationId xmlns:p14="http://schemas.microsoft.com/office/powerpoint/2010/main" val="1459532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038B056-B7DD-4F22-A5C3-686BFD768DDF}"/>
              </a:ext>
            </a:extLst>
          </p:cNvPr>
          <p:cNvSpPr>
            <a:spLocks noGrp="1"/>
          </p:cNvSpPr>
          <p:nvPr>
            <p:ph type="title"/>
          </p:nvPr>
        </p:nvSpPr>
        <p:spPr/>
        <p:txBody>
          <a:bodyPr>
            <a:normAutofit fontScale="90000"/>
          </a:bodyPr>
          <a:lstStyle/>
          <a:p>
            <a:r>
              <a:rPr lang="nl-BE" dirty="0"/>
              <a:t>Step 4: </a:t>
            </a:r>
            <a:r>
              <a:rPr lang="nl-BE" dirty="0" err="1"/>
              <a:t>Creating</a:t>
            </a:r>
            <a:r>
              <a:rPr lang="nl-BE" dirty="0"/>
              <a:t> </a:t>
            </a:r>
            <a:r>
              <a:rPr lang="nl-BE" dirty="0" err="1"/>
              <a:t>BreadController</a:t>
            </a:r>
            <a:r>
              <a:rPr lang="nl-BE" dirty="0"/>
              <a:t>
</a:t>
            </a:r>
          </a:p>
        </p:txBody>
      </p:sp>
      <p:sp>
        <p:nvSpPr>
          <p:cNvPr id="8" name="Tijdelijke aanduiding voor inhoud 7">
            <a:extLst>
              <a:ext uri="{FF2B5EF4-FFF2-40B4-BE49-F238E27FC236}">
                <a16:creationId xmlns:a16="http://schemas.microsoft.com/office/drawing/2014/main" id="{7238A2D0-42E9-4209-81FB-38D7586EE0EA}"/>
              </a:ext>
            </a:extLst>
          </p:cNvPr>
          <p:cNvSpPr>
            <a:spLocks noGrp="1"/>
          </p:cNvSpPr>
          <p:nvPr>
            <p:ph idx="1"/>
          </p:nvPr>
        </p:nvSpPr>
        <p:spPr/>
        <p:txBody>
          <a:bodyPr>
            <a:normAutofit/>
          </a:bodyPr>
          <a:lstStyle/>
          <a:p>
            <a:r>
              <a:rPr lang="en-US" dirty="0"/>
              <a:t>First, create the package “controller” and then create the </a:t>
            </a:r>
            <a:r>
              <a:rPr lang="en-US" dirty="0" err="1"/>
              <a:t>BreadController</a:t>
            </a:r>
            <a:r>
              <a:rPr lang="en-US" dirty="0"/>
              <a:t> class inside this package.
Complete the </a:t>
            </a:r>
            <a:r>
              <a:rPr lang="en-US" dirty="0" err="1"/>
              <a:t>BreadController</a:t>
            </a:r>
            <a:r>
              <a:rPr lang="en-US" dirty="0"/>
              <a:t> class with the following code (and do the required imports)
</a:t>
            </a:r>
            <a:endParaRPr lang="nl-BE" dirty="0"/>
          </a:p>
          <a:p>
            <a:pPr lvl="1"/>
            <a:endParaRPr lang="nl-BE" dirty="0"/>
          </a:p>
          <a:p>
            <a:pPr lvl="1"/>
            <a:endParaRPr lang="nl-BE" dirty="0"/>
          </a:p>
          <a:p>
            <a:endParaRPr lang="nl-BE" dirty="0"/>
          </a:p>
        </p:txBody>
      </p:sp>
      <p:pic>
        <p:nvPicPr>
          <p:cNvPr id="4" name="Afbeelding 3">
            <a:extLst>
              <a:ext uri="{FF2B5EF4-FFF2-40B4-BE49-F238E27FC236}">
                <a16:creationId xmlns:a16="http://schemas.microsoft.com/office/drawing/2014/main" id="{51E10DA0-D259-4220-8377-B6C212503A2F}"/>
              </a:ext>
            </a:extLst>
          </p:cNvPr>
          <p:cNvPicPr>
            <a:picLocks noChangeAspect="1"/>
          </p:cNvPicPr>
          <p:nvPr/>
        </p:nvPicPr>
        <p:blipFill>
          <a:blip r:embed="rId2"/>
          <a:stretch>
            <a:fillRect/>
          </a:stretch>
        </p:blipFill>
        <p:spPr>
          <a:xfrm>
            <a:off x="510223" y="2682479"/>
            <a:ext cx="4268732" cy="4061064"/>
          </a:xfrm>
          <a:prstGeom prst="rect">
            <a:avLst/>
          </a:prstGeom>
          <a:ln>
            <a:solidFill>
              <a:schemeClr val="tx1"/>
            </a:solidFill>
          </a:ln>
        </p:spPr>
      </p:pic>
      <p:sp>
        <p:nvSpPr>
          <p:cNvPr id="6" name="Tijdelijke aanduiding voor dianummer 5">
            <a:extLst>
              <a:ext uri="{FF2B5EF4-FFF2-40B4-BE49-F238E27FC236}">
                <a16:creationId xmlns:a16="http://schemas.microsoft.com/office/drawing/2014/main" id="{D98629B4-86F1-429E-82DD-CE51F78A327D}"/>
              </a:ext>
            </a:extLst>
          </p:cNvPr>
          <p:cNvSpPr>
            <a:spLocks noGrp="1"/>
          </p:cNvSpPr>
          <p:nvPr>
            <p:ph type="sldNum" sz="quarter" idx="12"/>
          </p:nvPr>
        </p:nvSpPr>
        <p:spPr/>
        <p:txBody>
          <a:bodyPr/>
          <a:lstStyle/>
          <a:p>
            <a:fld id="{A48BBB69-78CC-4007-AD8B-593DE32245CC}" type="slidenum">
              <a:rPr lang="nl-BE" smtClean="0"/>
              <a:t>23</a:t>
            </a:fld>
            <a:endParaRPr lang="nl-BE"/>
          </a:p>
        </p:txBody>
      </p:sp>
      <p:sp>
        <p:nvSpPr>
          <p:cNvPr id="9" name="Line 17">
            <a:extLst>
              <a:ext uri="{FF2B5EF4-FFF2-40B4-BE49-F238E27FC236}">
                <a16:creationId xmlns:a16="http://schemas.microsoft.com/office/drawing/2014/main" id="{4F0A3670-F81F-4D66-BEF8-7F2070F94716}"/>
              </a:ext>
            </a:extLst>
          </p:cNvPr>
          <p:cNvSpPr>
            <a:spLocks noChangeShapeType="1"/>
          </p:cNvSpPr>
          <p:nvPr/>
        </p:nvSpPr>
        <p:spPr bwMode="auto">
          <a:xfrm flipV="1">
            <a:off x="3612775" y="2708550"/>
            <a:ext cx="2045505" cy="499803"/>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0" name="Text Box 22">
            <a:extLst>
              <a:ext uri="{FF2B5EF4-FFF2-40B4-BE49-F238E27FC236}">
                <a16:creationId xmlns:a16="http://schemas.microsoft.com/office/drawing/2014/main" id="{660A1BFE-AC0B-404F-91DF-DCCBF673DF00}"/>
              </a:ext>
            </a:extLst>
          </p:cNvPr>
          <p:cNvSpPr txBox="1">
            <a:spLocks noChangeArrowheads="1"/>
          </p:cNvSpPr>
          <p:nvPr/>
        </p:nvSpPr>
        <p:spPr bwMode="auto">
          <a:xfrm>
            <a:off x="5658281" y="2496500"/>
            <a:ext cx="4794755" cy="584775"/>
          </a:xfrm>
          <a:prstGeom prst="rect">
            <a:avLst/>
          </a:prstGeom>
          <a:solidFill>
            <a:schemeClr val="bg2"/>
          </a:solidFill>
          <a:ln w="38100">
            <a:solidFill>
              <a:schemeClr val="bg1">
                <a:lumMod val="50000"/>
              </a:schemeClr>
            </a:solidFill>
            <a:miter lim="800000"/>
            <a:headEnd/>
            <a:tailEnd/>
          </a:ln>
        </p:spPr>
        <p:txBody>
          <a:bodyPr wrap="square">
            <a:spAutoFit/>
          </a:bodyPr>
          <a:lstStyle/>
          <a:p>
            <a:pPr>
              <a:spcBef>
                <a:spcPct val="50000"/>
              </a:spcBef>
            </a:pPr>
            <a:r>
              <a:rPr lang="en-US" sz="1600" dirty="0">
                <a:latin typeface="Verdana" panose="020B0604030504040204" pitchFamily="34" charset="0"/>
                <a:ea typeface="Verdana" panose="020B0604030504040204" pitchFamily="34" charset="0"/>
              </a:rPr>
              <a:t>Association with </a:t>
            </a:r>
            <a:r>
              <a:rPr lang="en-US" sz="1600" dirty="0" err="1">
                <a:latin typeface="Verdana" panose="020B0604030504040204" pitchFamily="34" charset="0"/>
                <a:ea typeface="Verdana" panose="020B0604030504040204" pitchFamily="34" charset="0"/>
              </a:rPr>
              <a:t>BreadRepository</a:t>
            </a:r>
            <a:r>
              <a:rPr lang="en-US" sz="1600" dirty="0">
                <a:latin typeface="Verdana" panose="020B0604030504040204" pitchFamily="34" charset="0"/>
                <a:ea typeface="Verdana" panose="020B0604030504040204" pitchFamily="34" charset="0"/>
              </a:rPr>
              <a:t> set via the constructor</a:t>
            </a:r>
            <a:endParaRPr lang="nl-NL" sz="1600" dirty="0">
              <a:latin typeface="Verdana" panose="020B0604030504040204" pitchFamily="34" charset="0"/>
              <a:ea typeface="Verdana" panose="020B0604030504040204" pitchFamily="34" charset="0"/>
            </a:endParaRPr>
          </a:p>
        </p:txBody>
      </p:sp>
      <p:sp>
        <p:nvSpPr>
          <p:cNvPr id="11" name="Line 17">
            <a:extLst>
              <a:ext uri="{FF2B5EF4-FFF2-40B4-BE49-F238E27FC236}">
                <a16:creationId xmlns:a16="http://schemas.microsoft.com/office/drawing/2014/main" id="{00A7EFBD-0AFB-4969-B60D-3CF1146384AB}"/>
              </a:ext>
            </a:extLst>
          </p:cNvPr>
          <p:cNvSpPr>
            <a:spLocks noChangeShapeType="1"/>
          </p:cNvSpPr>
          <p:nvPr/>
        </p:nvSpPr>
        <p:spPr bwMode="auto">
          <a:xfrm flipV="1">
            <a:off x="4652682" y="2943013"/>
            <a:ext cx="1005598" cy="374202"/>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2" name="Line 17">
            <a:extLst>
              <a:ext uri="{FF2B5EF4-FFF2-40B4-BE49-F238E27FC236}">
                <a16:creationId xmlns:a16="http://schemas.microsoft.com/office/drawing/2014/main" id="{31B5269D-37F7-4458-86C0-0893A4B3FDD2}"/>
              </a:ext>
            </a:extLst>
          </p:cNvPr>
          <p:cNvSpPr>
            <a:spLocks noChangeShapeType="1"/>
          </p:cNvSpPr>
          <p:nvPr/>
        </p:nvSpPr>
        <p:spPr bwMode="auto">
          <a:xfrm>
            <a:off x="1792942" y="3960555"/>
            <a:ext cx="4017738" cy="1"/>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3" name="Text Box 22">
            <a:extLst>
              <a:ext uri="{FF2B5EF4-FFF2-40B4-BE49-F238E27FC236}">
                <a16:creationId xmlns:a16="http://schemas.microsoft.com/office/drawing/2014/main" id="{2E7E01ED-1697-48ED-91A0-E29FF3218553}"/>
              </a:ext>
            </a:extLst>
          </p:cNvPr>
          <p:cNvSpPr txBox="1">
            <a:spLocks noChangeArrowheads="1"/>
          </p:cNvSpPr>
          <p:nvPr/>
        </p:nvSpPr>
        <p:spPr bwMode="auto">
          <a:xfrm>
            <a:off x="5810681" y="3375042"/>
            <a:ext cx="4939273" cy="1077218"/>
          </a:xfrm>
          <a:prstGeom prst="rect">
            <a:avLst/>
          </a:prstGeom>
          <a:solidFill>
            <a:schemeClr val="bg2"/>
          </a:solidFill>
          <a:ln w="38100">
            <a:solidFill>
              <a:schemeClr val="bg1">
                <a:lumMod val="50000"/>
              </a:schemeClr>
            </a:solidFill>
            <a:miter lim="800000"/>
            <a:headEnd/>
            <a:tailEnd/>
          </a:ln>
        </p:spPr>
        <p:txBody>
          <a:bodyPr wrap="square">
            <a:spAutoFit/>
          </a:bodyPr>
          <a:lstStyle/>
          <a:p>
            <a:pPr>
              <a:spcBef>
                <a:spcPct val="50000"/>
              </a:spcBef>
            </a:pPr>
            <a:r>
              <a:rPr lang="en-US" sz="1600" dirty="0">
                <a:latin typeface="Verdana" panose="020B0604030504040204" pitchFamily="34" charset="0"/>
                <a:ea typeface="Verdana" panose="020B0604030504040204" pitchFamily="34" charset="0"/>
              </a:rPr>
              <a:t>@PostConstruct ensures that the </a:t>
            </a:r>
            <a:r>
              <a:rPr lang="en-US" sz="1600" dirty="0" err="1">
                <a:latin typeface="Verdana" panose="020B0604030504040204" pitchFamily="34" charset="0"/>
                <a:ea typeface="Verdana" panose="020B0604030504040204" pitchFamily="34" charset="0"/>
              </a:rPr>
              <a:t>fillDatabaseTemporary</a:t>
            </a:r>
            <a:r>
              <a:rPr lang="en-US" sz="1600" dirty="0">
                <a:latin typeface="Verdana" panose="020B0604030504040204" pitchFamily="34" charset="0"/>
                <a:ea typeface="Verdana" panose="020B0604030504040204" pitchFamily="34" charset="0"/>
              </a:rPr>
              <a:t>() method runs after the </a:t>
            </a:r>
            <a:r>
              <a:rPr lang="en-US" sz="1600" dirty="0" err="1">
                <a:latin typeface="Verdana" panose="020B0604030504040204" pitchFamily="34" charset="0"/>
                <a:ea typeface="Verdana" panose="020B0604030504040204" pitchFamily="34" charset="0"/>
              </a:rPr>
              <a:t>BreadController</a:t>
            </a:r>
            <a:r>
              <a:rPr lang="en-US" sz="1600" dirty="0">
                <a:latin typeface="Verdana" panose="020B0604030504040204" pitchFamily="34" charset="0"/>
                <a:ea typeface="Verdana" panose="020B0604030504040204" pitchFamily="34" charset="0"/>
              </a:rPr>
              <a:t> constructor has been called and that the index.html is displayed.</a:t>
            </a:r>
            <a:endParaRPr lang="nl-NL" sz="1600" dirty="0">
              <a:latin typeface="Verdana" panose="020B0604030504040204" pitchFamily="34" charset="0"/>
              <a:ea typeface="Verdana" panose="020B0604030504040204" pitchFamily="34" charset="0"/>
            </a:endParaRPr>
          </a:p>
        </p:txBody>
      </p:sp>
      <p:sp>
        <p:nvSpPr>
          <p:cNvPr id="14" name="Line 17">
            <a:extLst>
              <a:ext uri="{FF2B5EF4-FFF2-40B4-BE49-F238E27FC236}">
                <a16:creationId xmlns:a16="http://schemas.microsoft.com/office/drawing/2014/main" id="{928C08F7-38E5-4FCA-82D7-8AB8B9CFC5A5}"/>
              </a:ext>
            </a:extLst>
          </p:cNvPr>
          <p:cNvSpPr>
            <a:spLocks noChangeShapeType="1"/>
          </p:cNvSpPr>
          <p:nvPr/>
        </p:nvSpPr>
        <p:spPr bwMode="auto">
          <a:xfrm flipV="1">
            <a:off x="3316941" y="4133691"/>
            <a:ext cx="2493739" cy="47487"/>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5" name="Line 17">
            <a:extLst>
              <a:ext uri="{FF2B5EF4-FFF2-40B4-BE49-F238E27FC236}">
                <a16:creationId xmlns:a16="http://schemas.microsoft.com/office/drawing/2014/main" id="{8D660F57-6FC6-4A47-9CCE-08670F835FBF}"/>
              </a:ext>
            </a:extLst>
          </p:cNvPr>
          <p:cNvSpPr>
            <a:spLocks noChangeShapeType="1"/>
          </p:cNvSpPr>
          <p:nvPr/>
        </p:nvSpPr>
        <p:spPr bwMode="auto">
          <a:xfrm flipV="1">
            <a:off x="3316940" y="5127817"/>
            <a:ext cx="2493739" cy="1"/>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6" name="Text Box 22">
            <a:extLst>
              <a:ext uri="{FF2B5EF4-FFF2-40B4-BE49-F238E27FC236}">
                <a16:creationId xmlns:a16="http://schemas.microsoft.com/office/drawing/2014/main" id="{BDEED118-2475-4E7A-9973-07D648290C77}"/>
              </a:ext>
            </a:extLst>
          </p:cNvPr>
          <p:cNvSpPr txBox="1">
            <a:spLocks noChangeArrowheads="1"/>
          </p:cNvSpPr>
          <p:nvPr/>
        </p:nvSpPr>
        <p:spPr bwMode="auto">
          <a:xfrm>
            <a:off x="5810681" y="4997654"/>
            <a:ext cx="4939273" cy="584775"/>
          </a:xfrm>
          <a:prstGeom prst="rect">
            <a:avLst/>
          </a:prstGeom>
          <a:solidFill>
            <a:schemeClr val="bg2"/>
          </a:solidFill>
          <a:ln w="38100">
            <a:solidFill>
              <a:schemeClr val="bg1">
                <a:lumMod val="50000"/>
              </a:schemeClr>
            </a:solidFill>
            <a:miter lim="800000"/>
            <a:headEnd/>
            <a:tailEnd/>
          </a:ln>
        </p:spPr>
        <p:txBody>
          <a:bodyPr wrap="square">
            <a:spAutoFit/>
          </a:bodyPr>
          <a:lstStyle/>
          <a:p>
            <a:pPr>
              <a:spcBef>
                <a:spcPct val="50000"/>
              </a:spcBef>
            </a:pPr>
            <a:r>
              <a:rPr lang="en-US" sz="1600" dirty="0">
                <a:latin typeface="Verdana" panose="020B0604030504040204" pitchFamily="34" charset="0"/>
                <a:ea typeface="Verdana" panose="020B0604030504040204" pitchFamily="34" charset="0"/>
              </a:rPr>
              <a:t>The created Bread object is stored in a table “bread”.</a:t>
            </a:r>
            <a:endParaRPr lang="nl-NL" sz="1600" dirty="0">
              <a:latin typeface="Verdana" panose="020B0604030504040204" pitchFamily="34" charset="0"/>
              <a:ea typeface="Verdana" panose="020B0604030504040204" pitchFamily="34" charset="0"/>
            </a:endParaRPr>
          </a:p>
        </p:txBody>
      </p:sp>
      <p:sp>
        <p:nvSpPr>
          <p:cNvPr id="18" name="Line 17">
            <a:extLst>
              <a:ext uri="{FF2B5EF4-FFF2-40B4-BE49-F238E27FC236}">
                <a16:creationId xmlns:a16="http://schemas.microsoft.com/office/drawing/2014/main" id="{9DB1035F-2B9A-4CF3-8FCF-581C17B50A26}"/>
              </a:ext>
            </a:extLst>
          </p:cNvPr>
          <p:cNvSpPr>
            <a:spLocks noChangeShapeType="1"/>
          </p:cNvSpPr>
          <p:nvPr/>
        </p:nvSpPr>
        <p:spPr bwMode="auto">
          <a:xfrm>
            <a:off x="2223248" y="5719483"/>
            <a:ext cx="3587431" cy="183829"/>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9" name="Text Box 22">
            <a:extLst>
              <a:ext uri="{FF2B5EF4-FFF2-40B4-BE49-F238E27FC236}">
                <a16:creationId xmlns:a16="http://schemas.microsoft.com/office/drawing/2014/main" id="{20B1418D-B104-4BE3-93BC-36000A926283}"/>
              </a:ext>
            </a:extLst>
          </p:cNvPr>
          <p:cNvSpPr txBox="1">
            <a:spLocks noChangeArrowheads="1"/>
          </p:cNvSpPr>
          <p:nvPr/>
        </p:nvSpPr>
        <p:spPr bwMode="auto">
          <a:xfrm>
            <a:off x="5810681" y="5716891"/>
            <a:ext cx="4991790" cy="1077218"/>
          </a:xfrm>
          <a:prstGeom prst="rect">
            <a:avLst/>
          </a:prstGeom>
          <a:solidFill>
            <a:schemeClr val="bg2"/>
          </a:solidFill>
          <a:ln w="38100">
            <a:solidFill>
              <a:schemeClr val="bg1">
                <a:lumMod val="50000"/>
              </a:schemeClr>
            </a:solidFill>
            <a:miter lim="800000"/>
            <a:headEnd/>
            <a:tailEnd/>
          </a:ln>
        </p:spPr>
        <p:txBody>
          <a:bodyPr wrap="square">
            <a:spAutoFit/>
          </a:bodyPr>
          <a:lstStyle/>
          <a:p>
            <a:pPr>
              <a:spcBef>
                <a:spcPct val="50000"/>
              </a:spcBef>
            </a:pPr>
            <a:r>
              <a:rPr lang="en-US" sz="1600" dirty="0">
                <a:latin typeface="Verdana" panose="020B0604030504040204" pitchFamily="34" charset="0"/>
                <a:ea typeface="Verdana" panose="020B0604030504040204" pitchFamily="34" charset="0"/>
              </a:rPr>
              <a:t>If you surf to localhost:8080, this method will be performed first. </a:t>
            </a:r>
            <a:br>
              <a:rPr lang="en-US" sz="1600" dirty="0">
                <a:latin typeface="Verdana" panose="020B0604030504040204" pitchFamily="34" charset="0"/>
                <a:ea typeface="Verdana" panose="020B0604030504040204" pitchFamily="34" charset="0"/>
              </a:rPr>
            </a:br>
            <a:r>
              <a:rPr lang="en-US" sz="1600" dirty="0">
                <a:latin typeface="Verdana" panose="020B0604030504040204" pitchFamily="34" charset="0"/>
                <a:ea typeface="Verdana" panose="020B0604030504040204" pitchFamily="34" charset="0"/>
              </a:rPr>
              <a:t>All records in the bread table are converted to Bread objects and placed in a list.</a:t>
            </a:r>
            <a:endParaRPr lang="nl-NL" sz="1600" dirty="0">
              <a:latin typeface="Verdana" panose="020B0604030504040204" pitchFamily="34" charset="0"/>
              <a:ea typeface="Verdana" panose="020B0604030504040204" pitchFamily="34" charset="0"/>
            </a:endParaRPr>
          </a:p>
        </p:txBody>
      </p:sp>
      <p:sp>
        <p:nvSpPr>
          <p:cNvPr id="20" name="Line 17">
            <a:extLst>
              <a:ext uri="{FF2B5EF4-FFF2-40B4-BE49-F238E27FC236}">
                <a16:creationId xmlns:a16="http://schemas.microsoft.com/office/drawing/2014/main" id="{E4FF9882-96FD-496A-A3BE-85098FB28DE0}"/>
              </a:ext>
            </a:extLst>
          </p:cNvPr>
          <p:cNvSpPr>
            <a:spLocks noChangeShapeType="1"/>
          </p:cNvSpPr>
          <p:nvPr/>
        </p:nvSpPr>
        <p:spPr bwMode="auto">
          <a:xfrm>
            <a:off x="4195482" y="6148811"/>
            <a:ext cx="1615197" cy="183829"/>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Tree>
    <p:extLst>
      <p:ext uri="{BB962C8B-B14F-4D97-AF65-F5344CB8AC3E}">
        <p14:creationId xmlns:p14="http://schemas.microsoft.com/office/powerpoint/2010/main" val="15515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038B056-B7DD-4F22-A5C3-686BFD768DDF}"/>
              </a:ext>
            </a:extLst>
          </p:cNvPr>
          <p:cNvSpPr>
            <a:spLocks noGrp="1"/>
          </p:cNvSpPr>
          <p:nvPr>
            <p:ph type="title"/>
          </p:nvPr>
        </p:nvSpPr>
        <p:spPr/>
        <p:txBody>
          <a:bodyPr/>
          <a:lstStyle/>
          <a:p>
            <a:r>
              <a:rPr lang="nl-BE" dirty="0"/>
              <a:t>Step 5: </a:t>
            </a:r>
            <a:r>
              <a:rPr lang="nl-BE" dirty="0" err="1"/>
              <a:t>Creating</a:t>
            </a:r>
            <a:r>
              <a:rPr lang="nl-BE" dirty="0"/>
              <a:t> </a:t>
            </a:r>
            <a:r>
              <a:rPr lang="nl-BE" dirty="0" err="1"/>
              <a:t>the</a:t>
            </a:r>
            <a:r>
              <a:rPr lang="nl-BE" dirty="0"/>
              <a:t> Userinterface</a:t>
            </a:r>
          </a:p>
        </p:txBody>
      </p:sp>
      <p:sp>
        <p:nvSpPr>
          <p:cNvPr id="8" name="Tijdelijke aanduiding voor inhoud 7">
            <a:extLst>
              <a:ext uri="{FF2B5EF4-FFF2-40B4-BE49-F238E27FC236}">
                <a16:creationId xmlns:a16="http://schemas.microsoft.com/office/drawing/2014/main" id="{7238A2D0-42E9-4209-81FB-38D7586EE0EA}"/>
              </a:ext>
            </a:extLst>
          </p:cNvPr>
          <p:cNvSpPr>
            <a:spLocks noGrp="1"/>
          </p:cNvSpPr>
          <p:nvPr>
            <p:ph idx="1"/>
          </p:nvPr>
        </p:nvSpPr>
        <p:spPr/>
        <p:txBody>
          <a:bodyPr>
            <a:normAutofit/>
          </a:bodyPr>
          <a:lstStyle/>
          <a:p>
            <a:pPr lvl="1"/>
            <a:r>
              <a:rPr lang="nl-BE" dirty="0" err="1"/>
              <a:t>index.xhtml</a:t>
            </a:r>
            <a:endParaRPr lang="nl-BE" dirty="0"/>
          </a:p>
          <a:p>
            <a:pPr lvl="1"/>
            <a:endParaRPr lang="nl-BE" dirty="0"/>
          </a:p>
          <a:p>
            <a:pPr lvl="1"/>
            <a:endParaRPr lang="nl-BE" dirty="0"/>
          </a:p>
          <a:p>
            <a:pPr lvl="1"/>
            <a:endParaRPr lang="nl-BE" dirty="0"/>
          </a:p>
          <a:p>
            <a:pPr lvl="1"/>
            <a:endParaRPr lang="nl-BE" dirty="0"/>
          </a:p>
          <a:p>
            <a:pPr lvl="1"/>
            <a:endParaRPr lang="nl-BE" dirty="0"/>
          </a:p>
          <a:p>
            <a:pPr lvl="1"/>
            <a:endParaRPr lang="nl-BE" dirty="0"/>
          </a:p>
        </p:txBody>
      </p:sp>
      <p:sp>
        <p:nvSpPr>
          <p:cNvPr id="6" name="Tijdelijke aanduiding voor dianummer 5">
            <a:extLst>
              <a:ext uri="{FF2B5EF4-FFF2-40B4-BE49-F238E27FC236}">
                <a16:creationId xmlns:a16="http://schemas.microsoft.com/office/drawing/2014/main" id="{D98629B4-86F1-429E-82DD-CE51F78A327D}"/>
              </a:ext>
            </a:extLst>
          </p:cNvPr>
          <p:cNvSpPr>
            <a:spLocks noGrp="1"/>
          </p:cNvSpPr>
          <p:nvPr>
            <p:ph type="sldNum" sz="quarter" idx="12"/>
          </p:nvPr>
        </p:nvSpPr>
        <p:spPr/>
        <p:txBody>
          <a:bodyPr/>
          <a:lstStyle/>
          <a:p>
            <a:fld id="{A48BBB69-78CC-4007-AD8B-593DE32245CC}" type="slidenum">
              <a:rPr lang="nl-BE" smtClean="0"/>
              <a:t>24</a:t>
            </a:fld>
            <a:endParaRPr lang="nl-BE"/>
          </a:p>
        </p:txBody>
      </p:sp>
      <p:pic>
        <p:nvPicPr>
          <p:cNvPr id="5" name="Afbeelding 4">
            <a:extLst>
              <a:ext uri="{FF2B5EF4-FFF2-40B4-BE49-F238E27FC236}">
                <a16:creationId xmlns:a16="http://schemas.microsoft.com/office/drawing/2014/main" id="{21FEE27A-9C6F-4214-80EA-AFD2CFC3AF5A}"/>
              </a:ext>
            </a:extLst>
          </p:cNvPr>
          <p:cNvPicPr>
            <a:picLocks noChangeAspect="1"/>
          </p:cNvPicPr>
          <p:nvPr/>
        </p:nvPicPr>
        <p:blipFill>
          <a:blip r:embed="rId2"/>
          <a:stretch>
            <a:fillRect/>
          </a:stretch>
        </p:blipFill>
        <p:spPr>
          <a:xfrm>
            <a:off x="2908693" y="1317625"/>
            <a:ext cx="4305300" cy="5038725"/>
          </a:xfrm>
          <a:prstGeom prst="rect">
            <a:avLst/>
          </a:prstGeom>
          <a:ln>
            <a:solidFill>
              <a:schemeClr val="tx1"/>
            </a:solidFill>
          </a:ln>
        </p:spPr>
      </p:pic>
    </p:spTree>
    <p:extLst>
      <p:ext uri="{BB962C8B-B14F-4D97-AF65-F5344CB8AC3E}">
        <p14:creationId xmlns:p14="http://schemas.microsoft.com/office/powerpoint/2010/main" val="712714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Step 5: </a:t>
            </a:r>
            <a:r>
              <a:rPr lang="nl-BE" dirty="0" err="1"/>
              <a:t>Creating</a:t>
            </a:r>
            <a:r>
              <a:rPr lang="nl-BE" dirty="0"/>
              <a:t> </a:t>
            </a:r>
            <a:r>
              <a:rPr lang="nl-BE" dirty="0" err="1"/>
              <a:t>the</a:t>
            </a:r>
            <a:r>
              <a:rPr lang="nl-BE" dirty="0"/>
              <a:t> Userinterface</a:t>
            </a:r>
          </a:p>
        </p:txBody>
      </p:sp>
      <p:sp>
        <p:nvSpPr>
          <p:cNvPr id="3" name="Tijdelijke aanduiding voor inhoud 2"/>
          <p:cNvSpPr>
            <a:spLocks noGrp="1"/>
          </p:cNvSpPr>
          <p:nvPr>
            <p:ph idx="1"/>
          </p:nvPr>
        </p:nvSpPr>
        <p:spPr>
          <a:xfrm>
            <a:off x="99708" y="1254033"/>
            <a:ext cx="11842376" cy="5154705"/>
          </a:xfrm>
        </p:spPr>
        <p:txBody>
          <a:bodyPr>
            <a:normAutofit fontScale="92500" lnSpcReduction="20000"/>
          </a:bodyPr>
          <a:lstStyle/>
          <a:p>
            <a:r>
              <a:rPr lang="en-US" sz="1700" dirty="0"/>
              <a:t>Create a </a:t>
            </a:r>
            <a:r>
              <a:rPr lang="en-US" sz="1700" dirty="0" err="1"/>
              <a:t>Thymeleaf</a:t>
            </a:r>
            <a:r>
              <a:rPr lang="en-US" sz="1700" dirty="0"/>
              <a:t> HTML file index in the package templates and complete the "body" with the following code:</a:t>
            </a:r>
          </a:p>
          <a:p>
            <a:pPr marL="0" indent="0">
              <a:buNone/>
            </a:pPr>
            <a:endParaRPr lang="nl-BE" altLang="nl-BE" sz="1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r>
              <a:rPr lang="nl-BE" altLang="nl-BE" sz="1200" dirty="0">
                <a:solidFill>
                  <a:srgbClr val="000000"/>
                </a:solidFill>
                <a:latin typeface="Consolas" panose="020B0609020204030204" pitchFamily="49" charset="0"/>
              </a:rPr>
              <a:t>&lt;</a:t>
            </a:r>
            <a:r>
              <a:rPr lang="nl-BE" altLang="nl-BE" sz="1200" b="1" dirty="0">
                <a:solidFill>
                  <a:srgbClr val="000080"/>
                </a:solidFill>
                <a:latin typeface="Consolas" panose="020B0609020204030204" pitchFamily="49" charset="0"/>
              </a:rPr>
              <a:t>form </a:t>
            </a:r>
            <a:r>
              <a:rPr lang="nl-BE" altLang="nl-BE" sz="1200" b="1" dirty="0">
                <a:solidFill>
                  <a:srgbClr val="0000FF"/>
                </a:solidFill>
                <a:latin typeface="Consolas" panose="020B0609020204030204" pitchFamily="49" charset="0"/>
              </a:rPr>
              <a:t>action</a:t>
            </a:r>
            <a:r>
              <a:rPr lang="nl-BE" altLang="nl-BE" sz="1200" b="1" dirty="0">
                <a:solidFill>
                  <a:srgbClr val="008000"/>
                </a:solidFill>
                <a:latin typeface="Consolas" panose="020B0609020204030204" pitchFamily="49" charset="0"/>
              </a:rPr>
              <a:t>="/search" </a:t>
            </a:r>
            <a:r>
              <a:rPr lang="nl-BE" altLang="nl-BE" sz="1200" b="1" dirty="0" err="1">
                <a:solidFill>
                  <a:srgbClr val="0000FF"/>
                </a:solidFill>
                <a:latin typeface="Consolas" panose="020B0609020204030204" pitchFamily="49" charset="0"/>
              </a:rPr>
              <a:t>method</a:t>
            </a:r>
            <a:r>
              <a:rPr lang="nl-BE" altLang="nl-BE" sz="1200" b="1" dirty="0">
                <a:solidFill>
                  <a:srgbClr val="008000"/>
                </a:solidFill>
                <a:latin typeface="Consolas" panose="020B0609020204030204" pitchFamily="49" charset="0"/>
              </a:rPr>
              <a:t>="post"</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a:solidFill>
                  <a:srgbClr val="000080"/>
                </a:solidFill>
                <a:latin typeface="Consolas" panose="020B0609020204030204" pitchFamily="49" charset="0"/>
              </a:rPr>
              <a:t>p</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a:solidFill>
                  <a:srgbClr val="000080"/>
                </a:solidFill>
                <a:latin typeface="Consolas" panose="020B0609020204030204" pitchFamily="49" charset="0"/>
              </a:rPr>
              <a:t>label </a:t>
            </a:r>
            <a:r>
              <a:rPr lang="nl-BE" altLang="nl-BE" sz="1200" b="1" dirty="0" err="1">
                <a:solidFill>
                  <a:srgbClr val="0000FF"/>
                </a:solidFill>
                <a:latin typeface="Consolas" panose="020B0609020204030204" pitchFamily="49" charset="0"/>
              </a:rPr>
              <a:t>for</a:t>
            </a:r>
            <a:r>
              <a:rPr lang="nl-BE" altLang="nl-BE" sz="1200" b="1" dirty="0">
                <a:solidFill>
                  <a:srgbClr val="008000"/>
                </a:solidFill>
                <a:latin typeface="Consolas" panose="020B0609020204030204" pitchFamily="49" charset="0"/>
              </a:rPr>
              <a:t>="searchstring"</a:t>
            </a:r>
            <a:r>
              <a:rPr lang="nl-BE" altLang="nl-BE" sz="1200" dirty="0">
                <a:solidFill>
                  <a:srgbClr val="000000"/>
                </a:solidFill>
                <a:latin typeface="Consolas" panose="020B0609020204030204" pitchFamily="49" charset="0"/>
              </a:rPr>
              <a:t>&gt;Search </a:t>
            </a:r>
            <a:r>
              <a:rPr lang="nl-BE" altLang="nl-BE" sz="1200" dirty="0" err="1">
                <a:solidFill>
                  <a:srgbClr val="000000"/>
                </a:solidFill>
                <a:latin typeface="Consolas" panose="020B0609020204030204" pitchFamily="49" charset="0"/>
              </a:rPr>
              <a:t>for</a:t>
            </a:r>
            <a:r>
              <a:rPr lang="nl-BE" altLang="nl-BE" sz="1200" dirty="0">
                <a:solidFill>
                  <a:srgbClr val="000000"/>
                </a:solidFill>
                <a:latin typeface="Consolas" panose="020B0609020204030204" pitchFamily="49" charset="0"/>
              </a:rPr>
              <a:t> a </a:t>
            </a:r>
            <a:r>
              <a:rPr lang="nl-BE" altLang="nl-BE" sz="1200" dirty="0" err="1">
                <a:solidFill>
                  <a:srgbClr val="000000"/>
                </a:solidFill>
                <a:latin typeface="Consolas" panose="020B0609020204030204" pitchFamily="49" charset="0"/>
              </a:rPr>
              <a:t>bread</a:t>
            </a:r>
            <a:r>
              <a:rPr lang="nl-BE" altLang="nl-BE" sz="1200" dirty="0">
                <a:solidFill>
                  <a:srgbClr val="000000"/>
                </a:solidFill>
                <a:latin typeface="Consolas" panose="020B0609020204030204" pitchFamily="49" charset="0"/>
              </a:rPr>
              <a:t>: &lt;/</a:t>
            </a:r>
            <a:r>
              <a:rPr lang="nl-BE" altLang="nl-BE" sz="1200" b="1" dirty="0">
                <a:solidFill>
                  <a:srgbClr val="000080"/>
                </a:solidFill>
                <a:latin typeface="Consolas" panose="020B0609020204030204" pitchFamily="49" charset="0"/>
              </a:rPr>
              <a:t>label</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a:solidFill>
                  <a:srgbClr val="000080"/>
                </a:solidFill>
                <a:latin typeface="Consolas" panose="020B0609020204030204" pitchFamily="49" charset="0"/>
              </a:rPr>
              <a:t>input </a:t>
            </a:r>
            <a:r>
              <a:rPr lang="nl-BE" altLang="nl-BE" sz="1200" b="1" dirty="0">
                <a:solidFill>
                  <a:srgbClr val="0000FF"/>
                </a:solidFill>
                <a:latin typeface="Consolas" panose="020B0609020204030204" pitchFamily="49" charset="0"/>
              </a:rPr>
              <a:t>type</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text</a:t>
            </a:r>
            <a:r>
              <a:rPr lang="nl-BE" altLang="nl-BE" sz="1200" b="1" dirty="0">
                <a:solidFill>
                  <a:srgbClr val="008000"/>
                </a:solidFill>
                <a:latin typeface="Consolas" panose="020B0609020204030204" pitchFamily="49" charset="0"/>
              </a:rPr>
              <a:t>" </a:t>
            </a:r>
            <a:r>
              <a:rPr lang="nl-BE" altLang="nl-BE" sz="1200" b="1" dirty="0">
                <a:solidFill>
                  <a:srgbClr val="0000FF"/>
                </a:solidFill>
                <a:latin typeface="Consolas" panose="020B0609020204030204" pitchFamily="49" charset="0"/>
              </a:rPr>
              <a:t>name</a:t>
            </a:r>
            <a:r>
              <a:rPr lang="nl-BE" altLang="nl-BE" sz="1200" b="1" dirty="0">
                <a:solidFill>
                  <a:srgbClr val="008000"/>
                </a:solidFill>
                <a:latin typeface="Consolas" panose="020B0609020204030204" pitchFamily="49" charset="0"/>
              </a:rPr>
              <a:t>="searchstring" </a:t>
            </a:r>
            <a:r>
              <a:rPr lang="nl-BE" altLang="nl-BE" sz="1200" b="1" dirty="0" err="1">
                <a:solidFill>
                  <a:srgbClr val="0000FF"/>
                </a:solidFill>
                <a:latin typeface="Consolas" panose="020B0609020204030204" pitchFamily="49" charset="0"/>
              </a:rPr>
              <a:t>id</a:t>
            </a:r>
            <a:r>
              <a:rPr lang="nl-BE" altLang="nl-BE" sz="1200" b="1" dirty="0">
                <a:solidFill>
                  <a:srgbClr val="008000"/>
                </a:solidFill>
                <a:latin typeface="Consolas" panose="020B0609020204030204" pitchFamily="49" charset="0"/>
              </a:rPr>
              <a:t>="searchstring"</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a:solidFill>
                  <a:srgbClr val="000080"/>
                </a:solidFill>
                <a:latin typeface="Consolas" panose="020B0609020204030204" pitchFamily="49" charset="0"/>
              </a:rPr>
              <a:t>input </a:t>
            </a:r>
            <a:r>
              <a:rPr lang="nl-BE" altLang="nl-BE" sz="1200" b="1" dirty="0">
                <a:solidFill>
                  <a:srgbClr val="0000FF"/>
                </a:solidFill>
                <a:latin typeface="Consolas" panose="020B0609020204030204" pitchFamily="49" charset="0"/>
              </a:rPr>
              <a:t>type</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submit</a:t>
            </a:r>
            <a:r>
              <a:rPr lang="nl-BE" altLang="nl-BE" sz="1200" b="1" dirty="0">
                <a:solidFill>
                  <a:srgbClr val="008000"/>
                </a:solidFill>
                <a:latin typeface="Consolas" panose="020B0609020204030204" pitchFamily="49" charset="0"/>
              </a:rPr>
              <a:t>" </a:t>
            </a:r>
            <a:r>
              <a:rPr lang="nl-BE" altLang="nl-BE" sz="1200" b="1" dirty="0" err="1">
                <a:solidFill>
                  <a:srgbClr val="0000FF"/>
                </a:solidFill>
                <a:latin typeface="Consolas" panose="020B0609020204030204" pitchFamily="49" charset="0"/>
              </a:rPr>
              <a:t>value</a:t>
            </a:r>
            <a:r>
              <a:rPr lang="nl-BE" altLang="nl-BE" sz="1200" b="1" dirty="0">
                <a:solidFill>
                  <a:srgbClr val="008000"/>
                </a:solidFill>
                <a:latin typeface="Consolas" panose="020B0609020204030204" pitchFamily="49" charset="0"/>
              </a:rPr>
              <a:t>="Search" </a:t>
            </a:r>
            <a:r>
              <a:rPr lang="nl-BE" altLang="nl-BE" sz="1200" b="1" dirty="0">
                <a:solidFill>
                  <a:srgbClr val="0000FF"/>
                </a:solidFill>
                <a:latin typeface="Consolas" panose="020B0609020204030204" pitchFamily="49" charset="0"/>
              </a:rPr>
              <a:t>name</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searchname</a:t>
            </a:r>
            <a:r>
              <a:rPr lang="nl-BE" altLang="nl-BE" sz="1200" b="1" dirty="0">
                <a:solidFill>
                  <a:srgbClr val="008000"/>
                </a:solidFill>
                <a:latin typeface="Consolas" panose="020B0609020204030204" pitchFamily="49" charset="0"/>
              </a:rPr>
              <a:t>"</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a:solidFill>
                  <a:srgbClr val="000080"/>
                </a:solidFill>
                <a:latin typeface="Consolas" panose="020B0609020204030204" pitchFamily="49" charset="0"/>
              </a:rPr>
              <a:t>p</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&lt;/</a:t>
            </a:r>
            <a:r>
              <a:rPr lang="nl-BE" altLang="nl-BE" sz="1200" b="1" dirty="0">
                <a:solidFill>
                  <a:srgbClr val="000080"/>
                </a:solidFill>
                <a:latin typeface="Consolas" panose="020B0609020204030204" pitchFamily="49" charset="0"/>
              </a:rPr>
              <a:t>form</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&lt;</a:t>
            </a:r>
            <a:r>
              <a:rPr lang="nl-BE" altLang="nl-BE" sz="1200" b="1" dirty="0" err="1">
                <a:solidFill>
                  <a:srgbClr val="000080"/>
                </a:solidFill>
                <a:latin typeface="Consolas" panose="020B0609020204030204" pitchFamily="49" charset="0"/>
              </a:rPr>
              <a:t>table</a:t>
            </a:r>
            <a:r>
              <a:rPr lang="nl-BE" altLang="nl-BE" sz="1200" b="1" dirty="0">
                <a:solidFill>
                  <a:srgbClr val="000080"/>
                </a:solidFill>
                <a:latin typeface="Consolas" panose="020B0609020204030204" pitchFamily="49" charset="0"/>
              </a:rPr>
              <a:t> </a:t>
            </a:r>
            <a:r>
              <a:rPr lang="nl-BE" altLang="nl-BE" sz="1200" b="1" dirty="0">
                <a:solidFill>
                  <a:srgbClr val="0000FF"/>
                </a:solidFill>
                <a:latin typeface="Consolas" panose="020B0609020204030204" pitchFamily="49" charset="0"/>
              </a:rPr>
              <a:t>border</a:t>
            </a:r>
            <a:r>
              <a:rPr lang="nl-BE" altLang="nl-BE" sz="1200" b="1" dirty="0">
                <a:solidFill>
                  <a:srgbClr val="008000"/>
                </a:solidFill>
                <a:latin typeface="Consolas" panose="020B0609020204030204" pitchFamily="49" charset="0"/>
              </a:rPr>
              <a:t>="1"</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tr</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th</a:t>
            </a:r>
            <a:r>
              <a:rPr lang="nl-BE" altLang="nl-BE" sz="1200" dirty="0">
                <a:solidFill>
                  <a:srgbClr val="000000"/>
                </a:solidFill>
                <a:latin typeface="Consolas" panose="020B0609020204030204" pitchFamily="49" charset="0"/>
              </a:rPr>
              <a:t>&gt;Name&lt;/</a:t>
            </a:r>
            <a:r>
              <a:rPr lang="nl-BE" altLang="nl-BE" sz="1200" b="1" dirty="0" err="1">
                <a:solidFill>
                  <a:srgbClr val="000080"/>
                </a:solidFill>
                <a:latin typeface="Consolas" panose="020B0609020204030204" pitchFamily="49" charset="0"/>
              </a:rPr>
              <a:t>th</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th</a:t>
            </a:r>
            <a:r>
              <a:rPr lang="nl-BE" altLang="nl-BE" sz="1200" dirty="0">
                <a:solidFill>
                  <a:srgbClr val="000000"/>
                </a:solidFill>
                <a:latin typeface="Consolas" panose="020B0609020204030204" pitchFamily="49" charset="0"/>
              </a:rPr>
              <a:t>&gt;Price&lt;/</a:t>
            </a:r>
            <a:r>
              <a:rPr lang="nl-BE" altLang="nl-BE" sz="1200" b="1" dirty="0" err="1">
                <a:solidFill>
                  <a:srgbClr val="000080"/>
                </a:solidFill>
                <a:latin typeface="Consolas" panose="020B0609020204030204" pitchFamily="49" charset="0"/>
              </a:rPr>
              <a:t>th</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th</a:t>
            </a:r>
            <a:r>
              <a:rPr lang="nl-BE" altLang="nl-BE" sz="1200" dirty="0">
                <a:solidFill>
                  <a:srgbClr val="000000"/>
                </a:solidFill>
                <a:latin typeface="Consolas" panose="020B0609020204030204" pitchFamily="49" charset="0"/>
              </a:rPr>
              <a:t>&gt;Options&lt;/</a:t>
            </a:r>
            <a:r>
              <a:rPr lang="nl-BE" altLang="nl-BE" sz="1200" b="1" dirty="0" err="1">
                <a:solidFill>
                  <a:srgbClr val="000080"/>
                </a:solidFill>
                <a:latin typeface="Consolas" panose="020B0609020204030204" pitchFamily="49" charset="0"/>
              </a:rPr>
              <a:t>th</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tr</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tr</a:t>
            </a:r>
            <a:r>
              <a:rPr lang="nl-BE" altLang="nl-BE" sz="1200" b="1" dirty="0">
                <a:solidFill>
                  <a:srgbClr val="000080"/>
                </a:solidFill>
                <a:latin typeface="Consolas" panose="020B0609020204030204" pitchFamily="49" charset="0"/>
              </a:rPr>
              <a:t> </a:t>
            </a:r>
            <a:r>
              <a:rPr lang="nl-BE" altLang="nl-BE" sz="1200" b="1" dirty="0" err="1">
                <a:solidFill>
                  <a:srgbClr val="660E7A"/>
                </a:solidFill>
                <a:latin typeface="Consolas" panose="020B0609020204030204" pitchFamily="49" charset="0"/>
              </a:rPr>
              <a:t>th</a:t>
            </a:r>
            <a:r>
              <a:rPr lang="nl-BE" altLang="nl-BE" sz="1200" b="1" dirty="0" err="1">
                <a:solidFill>
                  <a:srgbClr val="0000FF"/>
                </a:solidFill>
                <a:latin typeface="Consolas" panose="020B0609020204030204" pitchFamily="49" charset="0"/>
              </a:rPr>
              <a:t>:each</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bread</a:t>
            </a:r>
            <a:r>
              <a:rPr lang="nl-BE" altLang="nl-BE" sz="1200" b="1" dirty="0">
                <a:solidFill>
                  <a:srgbClr val="008000"/>
                </a:solidFill>
                <a:latin typeface="Consolas" panose="020B0609020204030204" pitchFamily="49" charset="0"/>
              </a:rPr>
              <a:t> : ${</a:t>
            </a:r>
            <a:r>
              <a:rPr lang="nl-BE" altLang="nl-BE" sz="1200" b="1" dirty="0" err="1">
                <a:solidFill>
                  <a:srgbClr val="008000"/>
                </a:solidFill>
                <a:latin typeface="Consolas" panose="020B0609020204030204" pitchFamily="49" charset="0"/>
              </a:rPr>
              <a:t>breadList</a:t>
            </a:r>
            <a:r>
              <a:rPr lang="nl-BE" altLang="nl-BE" sz="1200" b="1" dirty="0">
                <a:solidFill>
                  <a:srgbClr val="008000"/>
                </a:solidFill>
                <a:latin typeface="Consolas" panose="020B0609020204030204" pitchFamily="49" charset="0"/>
              </a:rPr>
              <a:t>}"</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td</a:t>
            </a:r>
            <a:r>
              <a:rPr lang="nl-BE" altLang="nl-BE" sz="1200" b="1" dirty="0">
                <a:solidFill>
                  <a:srgbClr val="000080"/>
                </a:solidFill>
                <a:latin typeface="Consolas" panose="020B0609020204030204" pitchFamily="49" charset="0"/>
              </a:rPr>
              <a:t> </a:t>
            </a:r>
            <a:r>
              <a:rPr lang="nl-BE" altLang="nl-BE" sz="1200" b="1" dirty="0" err="1">
                <a:solidFill>
                  <a:srgbClr val="660E7A"/>
                </a:solidFill>
                <a:latin typeface="Consolas" panose="020B0609020204030204" pitchFamily="49" charset="0"/>
              </a:rPr>
              <a:t>th</a:t>
            </a:r>
            <a:r>
              <a:rPr lang="nl-BE" altLang="nl-BE" sz="1200" b="1" dirty="0" err="1">
                <a:solidFill>
                  <a:srgbClr val="0000FF"/>
                </a:solidFill>
                <a:latin typeface="Consolas" panose="020B0609020204030204" pitchFamily="49" charset="0"/>
              </a:rPr>
              <a:t>:text</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bread.getName</a:t>
            </a:r>
            <a:r>
              <a:rPr lang="nl-BE" altLang="nl-BE" sz="1200" b="1" dirty="0">
                <a:solidFill>
                  <a:srgbClr val="008000"/>
                </a:solidFill>
                <a:latin typeface="Consolas" panose="020B0609020204030204" pitchFamily="49" charset="0"/>
              </a:rPr>
              <a:t>()}"</a:t>
            </a:r>
            <a:r>
              <a:rPr lang="nl-BE" altLang="nl-BE" sz="1200" dirty="0">
                <a:solidFill>
                  <a:srgbClr val="000000"/>
                </a:solidFill>
                <a:latin typeface="Consolas" panose="020B0609020204030204" pitchFamily="49" charset="0"/>
              </a:rPr>
              <a:t>&gt;&lt;/</a:t>
            </a:r>
            <a:r>
              <a:rPr lang="nl-BE" altLang="nl-BE" sz="1200" b="1" dirty="0" err="1">
                <a:solidFill>
                  <a:srgbClr val="000080"/>
                </a:solidFill>
                <a:latin typeface="Consolas" panose="020B0609020204030204" pitchFamily="49" charset="0"/>
              </a:rPr>
              <a:t>td</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td</a:t>
            </a:r>
            <a:r>
              <a:rPr lang="nl-BE" altLang="nl-BE" sz="1200" b="1" dirty="0">
                <a:solidFill>
                  <a:srgbClr val="000080"/>
                </a:solidFill>
                <a:latin typeface="Consolas" panose="020B0609020204030204" pitchFamily="49" charset="0"/>
              </a:rPr>
              <a:t> </a:t>
            </a:r>
            <a:r>
              <a:rPr lang="nl-BE" altLang="nl-BE" sz="1200" b="1" dirty="0" err="1">
                <a:solidFill>
                  <a:srgbClr val="660E7A"/>
                </a:solidFill>
                <a:latin typeface="Consolas" panose="020B0609020204030204" pitchFamily="49" charset="0"/>
              </a:rPr>
              <a:t>th</a:t>
            </a:r>
            <a:r>
              <a:rPr lang="nl-BE" altLang="nl-BE" sz="1200" b="1" dirty="0" err="1">
                <a:solidFill>
                  <a:srgbClr val="0000FF"/>
                </a:solidFill>
                <a:latin typeface="Consolas" panose="020B0609020204030204" pitchFamily="49" charset="0"/>
              </a:rPr>
              <a:t>:text</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bread.getPrice</a:t>
            </a:r>
            <a:r>
              <a:rPr lang="nl-BE" altLang="nl-BE" sz="1200" b="1" dirty="0">
                <a:solidFill>
                  <a:srgbClr val="008000"/>
                </a:solidFill>
                <a:latin typeface="Consolas" panose="020B0609020204030204" pitchFamily="49" charset="0"/>
              </a:rPr>
              <a:t>()}"</a:t>
            </a:r>
            <a:r>
              <a:rPr lang="nl-BE" altLang="nl-BE" sz="1200" dirty="0">
                <a:solidFill>
                  <a:srgbClr val="000000"/>
                </a:solidFill>
                <a:latin typeface="Consolas" panose="020B0609020204030204" pitchFamily="49" charset="0"/>
              </a:rPr>
              <a:t>&gt;&lt;/</a:t>
            </a:r>
            <a:r>
              <a:rPr lang="nl-BE" altLang="nl-BE" sz="1200" b="1" dirty="0" err="1">
                <a:solidFill>
                  <a:srgbClr val="000080"/>
                </a:solidFill>
                <a:latin typeface="Consolas" panose="020B0609020204030204" pitchFamily="49" charset="0"/>
              </a:rPr>
              <a:t>td</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td</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a:solidFill>
                  <a:srgbClr val="000080"/>
                </a:solidFill>
                <a:latin typeface="Consolas" panose="020B0609020204030204" pitchFamily="49" charset="0"/>
              </a:rPr>
              <a:t>a </a:t>
            </a:r>
            <a:r>
              <a:rPr lang="nl-BE" altLang="nl-BE" sz="1200" b="1" dirty="0" err="1">
                <a:solidFill>
                  <a:srgbClr val="660E7A"/>
                </a:solidFill>
                <a:latin typeface="Consolas" panose="020B0609020204030204" pitchFamily="49" charset="0"/>
              </a:rPr>
              <a:t>th</a:t>
            </a:r>
            <a:r>
              <a:rPr lang="nl-BE" altLang="nl-BE" sz="1200" b="1" dirty="0" err="1">
                <a:solidFill>
                  <a:srgbClr val="0000FF"/>
                </a:solidFill>
                <a:latin typeface="Consolas" panose="020B0609020204030204" pitchFamily="49" charset="0"/>
              </a:rPr>
              <a:t>:href</a:t>
            </a:r>
            <a:r>
              <a:rPr lang="nl-BE" altLang="nl-BE" sz="1200" b="1" dirty="0">
                <a:solidFill>
                  <a:srgbClr val="008000"/>
                </a:solidFill>
                <a:latin typeface="Consolas" panose="020B0609020204030204" pitchFamily="49" charset="0"/>
              </a:rPr>
              <a:t>="@{/delete(</a:t>
            </a:r>
            <a:r>
              <a:rPr lang="nl-BE" altLang="nl-BE" sz="1200" b="1" dirty="0" err="1">
                <a:solidFill>
                  <a:srgbClr val="008000"/>
                </a:solidFill>
                <a:latin typeface="Consolas" panose="020B0609020204030204" pitchFamily="49" charset="0"/>
              </a:rPr>
              <a:t>breadId</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bread.getId</a:t>
            </a:r>
            <a:r>
              <a:rPr lang="nl-BE" altLang="nl-BE" sz="1200" b="1" dirty="0">
                <a:solidFill>
                  <a:srgbClr val="008000"/>
                </a:solidFill>
                <a:latin typeface="Consolas" panose="020B0609020204030204" pitchFamily="49" charset="0"/>
              </a:rPr>
              <a:t>()})}"</a:t>
            </a:r>
            <a:r>
              <a:rPr lang="nl-BE" altLang="nl-BE" sz="1200" dirty="0">
                <a:solidFill>
                  <a:srgbClr val="000000"/>
                </a:solidFill>
                <a:latin typeface="Consolas" panose="020B0609020204030204" pitchFamily="49" charset="0"/>
              </a:rPr>
              <a:t>&gt;Delete&lt;/</a:t>
            </a:r>
            <a:r>
              <a:rPr lang="nl-BE" altLang="nl-BE" sz="1200" b="1" dirty="0">
                <a:solidFill>
                  <a:srgbClr val="000080"/>
                </a:solidFill>
                <a:latin typeface="Consolas" panose="020B0609020204030204" pitchFamily="49" charset="0"/>
              </a:rPr>
              <a:t>a</a:t>
            </a:r>
            <a:r>
              <a:rPr lang="nl-BE" altLang="nl-BE" sz="1200" dirty="0">
                <a:solidFill>
                  <a:srgbClr val="000000"/>
                </a:solidFill>
                <a:latin typeface="Consolas" panose="020B0609020204030204" pitchFamily="49" charset="0"/>
              </a:rPr>
              <a:t>&gt; |</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a:solidFill>
                  <a:srgbClr val="000080"/>
                </a:solidFill>
                <a:latin typeface="Consolas" panose="020B0609020204030204" pitchFamily="49" charset="0"/>
              </a:rPr>
              <a:t>a </a:t>
            </a:r>
            <a:r>
              <a:rPr lang="nl-BE" altLang="nl-BE" sz="1200" b="1" dirty="0" err="1">
                <a:solidFill>
                  <a:srgbClr val="660E7A"/>
                </a:solidFill>
                <a:latin typeface="Consolas" panose="020B0609020204030204" pitchFamily="49" charset="0"/>
              </a:rPr>
              <a:t>th</a:t>
            </a:r>
            <a:r>
              <a:rPr lang="nl-BE" altLang="nl-BE" sz="1200" b="1" dirty="0" err="1">
                <a:solidFill>
                  <a:srgbClr val="0000FF"/>
                </a:solidFill>
                <a:latin typeface="Consolas" panose="020B0609020204030204" pitchFamily="49" charset="0"/>
              </a:rPr>
              <a:t>:href</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edit</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breadId</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bread.getId</a:t>
            </a:r>
            <a:r>
              <a:rPr lang="nl-BE" altLang="nl-BE" sz="1200" b="1" dirty="0">
                <a:solidFill>
                  <a:srgbClr val="008000"/>
                </a:solidFill>
                <a:latin typeface="Consolas" panose="020B0609020204030204" pitchFamily="49" charset="0"/>
              </a:rPr>
              <a:t>()})}"</a:t>
            </a:r>
            <a:r>
              <a:rPr lang="nl-BE" altLang="nl-BE" sz="1200" dirty="0">
                <a:solidFill>
                  <a:srgbClr val="000000"/>
                </a:solidFill>
                <a:latin typeface="Consolas" panose="020B0609020204030204" pitchFamily="49" charset="0"/>
              </a:rPr>
              <a:t>&gt;</a:t>
            </a:r>
            <a:r>
              <a:rPr lang="nl-BE" altLang="nl-BE" sz="1200" dirty="0" err="1">
                <a:solidFill>
                  <a:srgbClr val="000000"/>
                </a:solidFill>
                <a:latin typeface="Consolas" panose="020B0609020204030204" pitchFamily="49" charset="0"/>
              </a:rPr>
              <a:t>Edit</a:t>
            </a:r>
            <a:r>
              <a:rPr lang="nl-BE" altLang="nl-BE" sz="1200" dirty="0">
                <a:solidFill>
                  <a:srgbClr val="000000"/>
                </a:solidFill>
                <a:latin typeface="Consolas" panose="020B0609020204030204" pitchFamily="49" charset="0"/>
              </a:rPr>
              <a:t>&lt;/</a:t>
            </a:r>
            <a:r>
              <a:rPr lang="nl-BE" altLang="nl-BE" sz="1200" b="1" dirty="0">
                <a:solidFill>
                  <a:srgbClr val="000080"/>
                </a:solidFill>
                <a:latin typeface="Consolas" panose="020B0609020204030204" pitchFamily="49" charset="0"/>
              </a:rPr>
              <a:t>a</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td</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    &lt;/</a:t>
            </a:r>
            <a:r>
              <a:rPr lang="nl-BE" altLang="nl-BE" sz="1200" b="1" dirty="0" err="1">
                <a:solidFill>
                  <a:srgbClr val="000080"/>
                </a:solidFill>
                <a:latin typeface="Consolas" panose="020B0609020204030204" pitchFamily="49" charset="0"/>
              </a:rPr>
              <a:t>tr</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&lt;/</a:t>
            </a:r>
            <a:r>
              <a:rPr lang="nl-BE" altLang="nl-BE" sz="1200" b="1" dirty="0" err="1">
                <a:solidFill>
                  <a:srgbClr val="000080"/>
                </a:solidFill>
                <a:latin typeface="Consolas" panose="020B0609020204030204" pitchFamily="49" charset="0"/>
              </a:rPr>
              <a:t>table</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&lt;</a:t>
            </a:r>
            <a:r>
              <a:rPr lang="nl-BE" altLang="nl-BE" sz="1200" b="1" dirty="0">
                <a:solidFill>
                  <a:srgbClr val="000080"/>
                </a:solidFill>
                <a:latin typeface="Consolas" panose="020B0609020204030204" pitchFamily="49" charset="0"/>
              </a:rPr>
              <a:t>p </a:t>
            </a:r>
            <a:r>
              <a:rPr lang="nl-BE" altLang="nl-BE" sz="1200" b="1" dirty="0" err="1">
                <a:solidFill>
                  <a:srgbClr val="660E7A"/>
                </a:solidFill>
                <a:latin typeface="Consolas" panose="020B0609020204030204" pitchFamily="49" charset="0"/>
              </a:rPr>
              <a:t>th</a:t>
            </a:r>
            <a:r>
              <a:rPr lang="nl-BE" altLang="nl-BE" sz="1200" b="1" dirty="0" err="1">
                <a:solidFill>
                  <a:srgbClr val="0000FF"/>
                </a:solidFill>
                <a:latin typeface="Consolas" panose="020B0609020204030204" pitchFamily="49" charset="0"/>
              </a:rPr>
              <a:t>:text</a:t>
            </a:r>
            <a:r>
              <a:rPr lang="nl-BE" altLang="nl-BE" sz="1200" b="1" dirty="0">
                <a:solidFill>
                  <a:srgbClr val="008000"/>
                </a:solidFill>
                <a:latin typeface="Consolas" panose="020B0609020204030204" pitchFamily="49" charset="0"/>
              </a:rPr>
              <a:t>="'Totaal </a:t>
            </a:r>
            <a:r>
              <a:rPr lang="nl-BE" altLang="nl-BE" sz="1200" b="1" dirty="0" err="1">
                <a:solidFill>
                  <a:srgbClr val="008000"/>
                </a:solidFill>
                <a:latin typeface="Consolas" panose="020B0609020204030204" pitchFamily="49" charset="0"/>
              </a:rPr>
              <a:t>amount</a:t>
            </a:r>
            <a:r>
              <a:rPr lang="nl-BE" altLang="nl-BE" sz="1200" b="1" dirty="0">
                <a:solidFill>
                  <a:srgbClr val="008000"/>
                </a:solidFill>
                <a:latin typeface="Consolas" panose="020B0609020204030204" pitchFamily="49" charset="0"/>
              </a:rPr>
              <a:t> of </a:t>
            </a:r>
            <a:r>
              <a:rPr lang="nl-BE" altLang="nl-BE" sz="1200" b="1" dirty="0" err="1">
                <a:solidFill>
                  <a:srgbClr val="008000"/>
                </a:solidFill>
                <a:latin typeface="Consolas" panose="020B0609020204030204" pitchFamily="49" charset="0"/>
              </a:rPr>
              <a:t>breads</a:t>
            </a:r>
            <a:r>
              <a:rPr lang="nl-BE" altLang="nl-BE" sz="1200" b="1" dirty="0">
                <a:solidFill>
                  <a:srgbClr val="008000"/>
                </a:solidFill>
                <a:latin typeface="Consolas" panose="020B0609020204030204" pitchFamily="49" charset="0"/>
              </a:rPr>
              <a:t>: ' + ${</a:t>
            </a:r>
            <a:r>
              <a:rPr lang="nl-BE" altLang="nl-BE" sz="1200" b="1" dirty="0" err="1">
                <a:solidFill>
                  <a:srgbClr val="008000"/>
                </a:solidFill>
                <a:latin typeface="Consolas" panose="020B0609020204030204" pitchFamily="49" charset="0"/>
              </a:rPr>
              <a:t>breadList.size</a:t>
            </a:r>
            <a:r>
              <a:rPr lang="nl-BE" altLang="nl-BE" sz="1200" b="1" dirty="0">
                <a:solidFill>
                  <a:srgbClr val="008000"/>
                </a:solidFill>
                <a:latin typeface="Consolas" panose="020B0609020204030204" pitchFamily="49" charset="0"/>
              </a:rPr>
              <a:t>()}"</a:t>
            </a:r>
            <a:r>
              <a:rPr lang="nl-BE" altLang="nl-BE" sz="1200" dirty="0">
                <a:solidFill>
                  <a:srgbClr val="000000"/>
                </a:solidFill>
                <a:latin typeface="Consolas" panose="020B0609020204030204" pitchFamily="49" charset="0"/>
              </a:rPr>
              <a:t>&gt;&lt;/</a:t>
            </a:r>
            <a:r>
              <a:rPr lang="nl-BE" altLang="nl-BE" sz="1200" b="1" dirty="0">
                <a:solidFill>
                  <a:srgbClr val="000080"/>
                </a:solidFill>
                <a:latin typeface="Consolas" panose="020B0609020204030204" pitchFamily="49" charset="0"/>
              </a:rPr>
              <a:t>p</a:t>
            </a:r>
            <a:r>
              <a:rPr lang="nl-BE" altLang="nl-BE" sz="1200" dirty="0">
                <a:solidFill>
                  <a:srgbClr val="000000"/>
                </a:solidFill>
                <a:latin typeface="Consolas" panose="020B0609020204030204" pitchFamily="49" charset="0"/>
              </a:rPr>
              <a:t>&gt;</a:t>
            </a:r>
            <a:br>
              <a:rPr lang="nl-BE" altLang="nl-BE" sz="1200" dirty="0">
                <a:solidFill>
                  <a:srgbClr val="000000"/>
                </a:solidFill>
                <a:latin typeface="Consolas" panose="020B0609020204030204" pitchFamily="49" charset="0"/>
              </a:rPr>
            </a:br>
            <a:r>
              <a:rPr lang="nl-BE" altLang="nl-BE" sz="1200" dirty="0">
                <a:solidFill>
                  <a:srgbClr val="000000"/>
                </a:solidFill>
                <a:latin typeface="Consolas" panose="020B0609020204030204" pitchFamily="49" charset="0"/>
              </a:rPr>
              <a:t>&lt;</a:t>
            </a:r>
            <a:r>
              <a:rPr lang="nl-BE" altLang="nl-BE" sz="1200" b="1" dirty="0">
                <a:solidFill>
                  <a:srgbClr val="000080"/>
                </a:solidFill>
                <a:latin typeface="Consolas" panose="020B0609020204030204" pitchFamily="49" charset="0"/>
              </a:rPr>
              <a:t>a </a:t>
            </a:r>
            <a:r>
              <a:rPr lang="nl-BE" altLang="nl-BE" sz="1200" b="1" dirty="0" err="1">
                <a:solidFill>
                  <a:srgbClr val="0000FF"/>
                </a:solidFill>
                <a:latin typeface="Consolas" panose="020B0609020204030204" pitchFamily="49" charset="0"/>
              </a:rPr>
              <a:t>href</a:t>
            </a:r>
            <a:r>
              <a:rPr lang="nl-BE" altLang="nl-BE" sz="1200" b="1" dirty="0">
                <a:solidFill>
                  <a:srgbClr val="008000"/>
                </a:solidFill>
                <a:latin typeface="Consolas" panose="020B0609020204030204" pitchFamily="49" charset="0"/>
              </a:rPr>
              <a:t>="/</a:t>
            </a:r>
            <a:r>
              <a:rPr lang="nl-BE" altLang="nl-BE" sz="1200" b="1" dirty="0" err="1">
                <a:solidFill>
                  <a:srgbClr val="008000"/>
                </a:solidFill>
                <a:latin typeface="Consolas" panose="020B0609020204030204" pitchFamily="49" charset="0"/>
              </a:rPr>
              <a:t>add</a:t>
            </a:r>
            <a:r>
              <a:rPr lang="nl-BE" altLang="nl-BE" sz="1200" b="1" dirty="0">
                <a:solidFill>
                  <a:srgbClr val="008000"/>
                </a:solidFill>
                <a:latin typeface="Consolas" panose="020B0609020204030204" pitchFamily="49" charset="0"/>
              </a:rPr>
              <a:t>"</a:t>
            </a:r>
            <a:r>
              <a:rPr lang="nl-BE" altLang="nl-BE" sz="1200" dirty="0">
                <a:solidFill>
                  <a:srgbClr val="000000"/>
                </a:solidFill>
                <a:latin typeface="Consolas" panose="020B0609020204030204" pitchFamily="49" charset="0"/>
              </a:rPr>
              <a:t>&gt;</a:t>
            </a:r>
            <a:r>
              <a:rPr lang="nl-BE" altLang="nl-BE" sz="1200" dirty="0" err="1">
                <a:solidFill>
                  <a:srgbClr val="000000"/>
                </a:solidFill>
                <a:latin typeface="Consolas" panose="020B0609020204030204" pitchFamily="49" charset="0"/>
              </a:rPr>
              <a:t>Add</a:t>
            </a:r>
            <a:r>
              <a:rPr lang="nl-BE" altLang="nl-BE" sz="1200" dirty="0">
                <a:solidFill>
                  <a:srgbClr val="000000"/>
                </a:solidFill>
                <a:latin typeface="Consolas" panose="020B0609020204030204" pitchFamily="49" charset="0"/>
              </a:rPr>
              <a:t> a new </a:t>
            </a:r>
            <a:r>
              <a:rPr lang="nl-BE" altLang="nl-BE" sz="1200" dirty="0" err="1">
                <a:solidFill>
                  <a:srgbClr val="000000"/>
                </a:solidFill>
                <a:latin typeface="Consolas" panose="020B0609020204030204" pitchFamily="49" charset="0"/>
              </a:rPr>
              <a:t>bread</a:t>
            </a:r>
            <a:r>
              <a:rPr lang="nl-BE" altLang="nl-BE" sz="1200" dirty="0">
                <a:solidFill>
                  <a:srgbClr val="000000"/>
                </a:solidFill>
                <a:latin typeface="Consolas" panose="020B0609020204030204" pitchFamily="49" charset="0"/>
              </a:rPr>
              <a:t>.&lt;/</a:t>
            </a:r>
            <a:r>
              <a:rPr lang="nl-BE" altLang="nl-BE" sz="1200" b="1" dirty="0">
                <a:solidFill>
                  <a:srgbClr val="000080"/>
                </a:solidFill>
                <a:latin typeface="Consolas" panose="020B0609020204030204" pitchFamily="49" charset="0"/>
              </a:rPr>
              <a:t>a</a:t>
            </a:r>
            <a:r>
              <a:rPr lang="nl-BE" altLang="nl-BE" sz="1200" dirty="0">
                <a:solidFill>
                  <a:srgbClr val="000000"/>
                </a:solidFill>
                <a:latin typeface="Consolas" panose="020B0609020204030204" pitchFamily="49" charset="0"/>
              </a:rPr>
              <a:t>&gt;</a:t>
            </a:r>
            <a:br>
              <a:rPr lang="nl-BE" altLang="nl-BE" sz="1100" dirty="0">
                <a:solidFill>
                  <a:srgbClr val="000000"/>
                </a:solidFill>
                <a:latin typeface="Consolas" panose="020B0609020204030204" pitchFamily="49" charset="0"/>
              </a:rPr>
            </a:br>
            <a:endParaRPr lang="nl-BE" sz="1100" dirty="0"/>
          </a:p>
          <a:p>
            <a:r>
              <a:rPr lang="en-US" sz="1700" dirty="0"/>
              <a:t>Run your project. If everything goes well, you will get the screen that was in the previous slide...
The links and buttons don't work yet, because we haven't written the corresponding mapping methods in the </a:t>
            </a:r>
            <a:r>
              <a:rPr lang="en-US" sz="1700" dirty="0" err="1"/>
              <a:t>BreadController</a:t>
            </a:r>
            <a:r>
              <a:rPr lang="en-US" sz="1700" dirty="0"/>
              <a:t> yet...</a:t>
            </a:r>
            <a:endParaRPr lang="nl-BE" sz="1100" dirty="0"/>
          </a:p>
          <a:p>
            <a:endParaRPr lang="nl-BE" sz="1100" dirty="0"/>
          </a:p>
        </p:txBody>
      </p:sp>
      <p:sp>
        <p:nvSpPr>
          <p:cNvPr id="4" name="Tijdelijke aanduiding voor dianummer 3"/>
          <p:cNvSpPr>
            <a:spLocks noGrp="1"/>
          </p:cNvSpPr>
          <p:nvPr>
            <p:ph type="sldNum" sz="quarter" idx="4294967295"/>
          </p:nvPr>
        </p:nvSpPr>
        <p:spPr bwMode="auto">
          <a:xfrm>
            <a:off x="11544300"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25</a:t>
            </a:fld>
            <a:endParaRPr lang="nl-NL"/>
          </a:p>
        </p:txBody>
      </p:sp>
      <p:sp>
        <p:nvSpPr>
          <p:cNvPr id="5" name="Rectangle 1">
            <a:extLst>
              <a:ext uri="{FF2B5EF4-FFF2-40B4-BE49-F238E27FC236}">
                <a16:creationId xmlns:a16="http://schemas.microsoft.com/office/drawing/2014/main" id="{A53DE61C-0FA9-4D1F-A32F-9DD6F6EB79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1475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612583F6-2BE2-4BDD-A829-CE9B6F9A52BA}"/>
              </a:ext>
            </a:extLst>
          </p:cNvPr>
          <p:cNvSpPr>
            <a:spLocks noGrp="1"/>
          </p:cNvSpPr>
          <p:nvPr>
            <p:ph type="title"/>
          </p:nvPr>
        </p:nvSpPr>
        <p:spPr/>
        <p:txBody>
          <a:bodyPr/>
          <a:lstStyle/>
          <a:p>
            <a:r>
              <a:rPr lang="nl-BE" dirty="0" err="1"/>
              <a:t>Linking</a:t>
            </a:r>
            <a:r>
              <a:rPr lang="nl-BE" dirty="0"/>
              <a:t> </a:t>
            </a:r>
            <a:r>
              <a:rPr lang="nl-BE" dirty="0" err="1"/>
              <a:t>the</a:t>
            </a:r>
            <a:r>
              <a:rPr lang="nl-BE" dirty="0"/>
              <a:t> database…</a:t>
            </a:r>
          </a:p>
        </p:txBody>
      </p:sp>
      <p:sp>
        <p:nvSpPr>
          <p:cNvPr id="8" name="Tijdelijke aanduiding voor inhoud 7">
            <a:extLst>
              <a:ext uri="{FF2B5EF4-FFF2-40B4-BE49-F238E27FC236}">
                <a16:creationId xmlns:a16="http://schemas.microsoft.com/office/drawing/2014/main" id="{15C783D0-3BDD-4128-B1BD-CD7D297F9AD8}"/>
              </a:ext>
            </a:extLst>
          </p:cNvPr>
          <p:cNvSpPr>
            <a:spLocks noGrp="1"/>
          </p:cNvSpPr>
          <p:nvPr>
            <p:ph idx="1"/>
          </p:nvPr>
        </p:nvSpPr>
        <p:spPr/>
        <p:txBody>
          <a:bodyPr/>
          <a:lstStyle/>
          <a:p>
            <a:r>
              <a:rPr lang="en-US" dirty="0"/>
              <a:t>To see the result of your code in the database, you can open MySQL Workbench or work via IntelliJ. 
</a:t>
            </a:r>
            <a:r>
              <a:rPr lang="nl-BE" dirty="0" err="1"/>
              <a:t>Here's</a:t>
            </a:r>
            <a:r>
              <a:rPr lang="nl-BE" dirty="0"/>
              <a:t> </a:t>
            </a:r>
            <a:r>
              <a:rPr lang="nl-BE" dirty="0" err="1"/>
              <a:t>how</a:t>
            </a:r>
            <a:r>
              <a:rPr lang="nl-BE" dirty="0"/>
              <a:t>:</a:t>
            </a:r>
          </a:p>
          <a:p>
            <a:endParaRPr lang="nl-BE" dirty="0"/>
          </a:p>
          <a:p>
            <a:endParaRPr lang="nl-BE" dirty="0"/>
          </a:p>
          <a:p>
            <a:endParaRPr lang="nl-BE" dirty="0"/>
          </a:p>
          <a:p>
            <a:endParaRPr lang="nl-BE" dirty="0"/>
          </a:p>
          <a:p>
            <a:endParaRPr lang="nl-BE" dirty="0"/>
          </a:p>
          <a:p>
            <a:r>
              <a:rPr lang="en-US" dirty="0"/>
              <a:t>Click on Database in the left margin and then on "+"&gt;Data source&gt;MySQL</a:t>
            </a:r>
            <a:endParaRPr lang="nl-BE" dirty="0"/>
          </a:p>
          <a:p>
            <a:endParaRPr lang="nl-BE" dirty="0"/>
          </a:p>
        </p:txBody>
      </p:sp>
      <p:sp>
        <p:nvSpPr>
          <p:cNvPr id="6" name="Tijdelijke aanduiding voor dianummer 5">
            <a:extLst>
              <a:ext uri="{FF2B5EF4-FFF2-40B4-BE49-F238E27FC236}">
                <a16:creationId xmlns:a16="http://schemas.microsoft.com/office/drawing/2014/main" id="{241A07AF-1437-4BD9-A7BB-06787DA3921A}"/>
              </a:ext>
            </a:extLst>
          </p:cNvPr>
          <p:cNvSpPr>
            <a:spLocks noGrp="1"/>
          </p:cNvSpPr>
          <p:nvPr>
            <p:ph type="sldNum" sz="quarter" idx="12"/>
          </p:nvPr>
        </p:nvSpPr>
        <p:spPr/>
        <p:txBody>
          <a:bodyPr/>
          <a:lstStyle/>
          <a:p>
            <a:fld id="{A48BBB69-78CC-4007-AD8B-593DE32245CC}" type="slidenum">
              <a:rPr lang="nl-BE" smtClean="0"/>
              <a:t>26</a:t>
            </a:fld>
            <a:endParaRPr lang="nl-BE"/>
          </a:p>
        </p:txBody>
      </p:sp>
      <p:pic>
        <p:nvPicPr>
          <p:cNvPr id="10" name="Afbeelding 9">
            <a:extLst>
              <a:ext uri="{FF2B5EF4-FFF2-40B4-BE49-F238E27FC236}">
                <a16:creationId xmlns:a16="http://schemas.microsoft.com/office/drawing/2014/main" id="{6957CD61-F402-4BB0-85B7-D2C25D4BE365}"/>
              </a:ext>
            </a:extLst>
          </p:cNvPr>
          <p:cNvPicPr>
            <a:picLocks noChangeAspect="1"/>
          </p:cNvPicPr>
          <p:nvPr/>
        </p:nvPicPr>
        <p:blipFill>
          <a:blip r:embed="rId2"/>
          <a:stretch>
            <a:fillRect/>
          </a:stretch>
        </p:blipFill>
        <p:spPr>
          <a:xfrm>
            <a:off x="3907117" y="1878460"/>
            <a:ext cx="2188883" cy="2407181"/>
          </a:xfrm>
          <a:prstGeom prst="rect">
            <a:avLst/>
          </a:prstGeom>
          <a:ln>
            <a:solidFill>
              <a:schemeClr val="tx1"/>
            </a:solidFill>
          </a:ln>
        </p:spPr>
      </p:pic>
      <p:pic>
        <p:nvPicPr>
          <p:cNvPr id="11" name="Afbeelding 10">
            <a:extLst>
              <a:ext uri="{FF2B5EF4-FFF2-40B4-BE49-F238E27FC236}">
                <a16:creationId xmlns:a16="http://schemas.microsoft.com/office/drawing/2014/main" id="{00A13EB8-5259-4666-8586-BDF97FC41788}"/>
              </a:ext>
            </a:extLst>
          </p:cNvPr>
          <p:cNvPicPr>
            <a:picLocks noChangeAspect="1"/>
          </p:cNvPicPr>
          <p:nvPr/>
        </p:nvPicPr>
        <p:blipFill>
          <a:blip r:embed="rId3"/>
          <a:stretch>
            <a:fillRect/>
          </a:stretch>
        </p:blipFill>
        <p:spPr>
          <a:xfrm>
            <a:off x="6837487" y="2338295"/>
            <a:ext cx="2986335" cy="4360769"/>
          </a:xfrm>
          <a:prstGeom prst="rect">
            <a:avLst/>
          </a:prstGeom>
        </p:spPr>
      </p:pic>
    </p:spTree>
    <p:extLst>
      <p:ext uri="{BB962C8B-B14F-4D97-AF65-F5344CB8AC3E}">
        <p14:creationId xmlns:p14="http://schemas.microsoft.com/office/powerpoint/2010/main" val="586831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1EFC923-4195-4466-80AC-56B754ACB3F8}"/>
              </a:ext>
            </a:extLst>
          </p:cNvPr>
          <p:cNvSpPr>
            <a:spLocks noGrp="1"/>
          </p:cNvSpPr>
          <p:nvPr>
            <p:ph type="title"/>
          </p:nvPr>
        </p:nvSpPr>
        <p:spPr/>
        <p:txBody>
          <a:bodyPr/>
          <a:lstStyle/>
          <a:p>
            <a:r>
              <a:rPr lang="nl-BE" dirty="0" err="1"/>
              <a:t>Linking</a:t>
            </a:r>
            <a:r>
              <a:rPr lang="nl-BE" dirty="0"/>
              <a:t> </a:t>
            </a:r>
            <a:r>
              <a:rPr lang="nl-BE" dirty="0" err="1"/>
              <a:t>the</a:t>
            </a:r>
            <a:r>
              <a:rPr lang="nl-BE" dirty="0"/>
              <a:t> database…</a:t>
            </a:r>
          </a:p>
        </p:txBody>
      </p:sp>
      <p:sp>
        <p:nvSpPr>
          <p:cNvPr id="8" name="Tijdelijke aanduiding voor inhoud 7">
            <a:extLst>
              <a:ext uri="{FF2B5EF4-FFF2-40B4-BE49-F238E27FC236}">
                <a16:creationId xmlns:a16="http://schemas.microsoft.com/office/drawing/2014/main" id="{C9745036-8AE6-4302-8382-5859D55CB7B7}"/>
              </a:ext>
            </a:extLst>
          </p:cNvPr>
          <p:cNvSpPr>
            <a:spLocks noGrp="1"/>
          </p:cNvSpPr>
          <p:nvPr>
            <p:ph idx="1"/>
          </p:nvPr>
        </p:nvSpPr>
        <p:spPr/>
        <p:txBody>
          <a:bodyPr/>
          <a:lstStyle/>
          <a:p>
            <a:r>
              <a:rPr lang="en-US" dirty="0"/>
              <a:t>Enter the connection values (as in the </a:t>
            </a:r>
            <a:r>
              <a:rPr lang="en-US" dirty="0" err="1"/>
              <a:t>application.properties</a:t>
            </a:r>
            <a:r>
              <a:rPr lang="en-US" dirty="0"/>
              <a:t>-file):</a:t>
            </a:r>
            <a:endParaRPr lang="nl-BE" dirty="0"/>
          </a:p>
          <a:p>
            <a:endParaRPr lang="nl-BE" dirty="0"/>
          </a:p>
          <a:p>
            <a:endParaRPr lang="nl-BE" dirty="0"/>
          </a:p>
          <a:p>
            <a:endParaRPr lang="nl-BE" dirty="0"/>
          </a:p>
          <a:p>
            <a:endParaRPr lang="nl-BE" dirty="0"/>
          </a:p>
          <a:p>
            <a:endParaRPr lang="nl-BE" dirty="0"/>
          </a:p>
          <a:p>
            <a:endParaRPr lang="nl-BE" dirty="0"/>
          </a:p>
          <a:p>
            <a:r>
              <a:rPr lang="en-US" dirty="0"/>
              <a:t>Click on "Test Connection" and if everything goes well you will get this result</a:t>
            </a:r>
            <a:r>
              <a:rPr lang="nl-BE" dirty="0"/>
              <a:t>:</a:t>
            </a:r>
          </a:p>
          <a:p>
            <a:endParaRPr lang="nl-BE" dirty="0"/>
          </a:p>
        </p:txBody>
      </p:sp>
      <p:sp>
        <p:nvSpPr>
          <p:cNvPr id="6" name="Tijdelijke aanduiding voor dianummer 5">
            <a:extLst>
              <a:ext uri="{FF2B5EF4-FFF2-40B4-BE49-F238E27FC236}">
                <a16:creationId xmlns:a16="http://schemas.microsoft.com/office/drawing/2014/main" id="{A293C06B-9302-4738-AF3B-864D17A9B0A5}"/>
              </a:ext>
            </a:extLst>
          </p:cNvPr>
          <p:cNvSpPr>
            <a:spLocks noGrp="1"/>
          </p:cNvSpPr>
          <p:nvPr>
            <p:ph type="sldNum" sz="quarter" idx="12"/>
          </p:nvPr>
        </p:nvSpPr>
        <p:spPr/>
        <p:txBody>
          <a:bodyPr/>
          <a:lstStyle/>
          <a:p>
            <a:fld id="{A48BBB69-78CC-4007-AD8B-593DE32245CC}" type="slidenum">
              <a:rPr lang="nl-BE" smtClean="0"/>
              <a:t>27</a:t>
            </a:fld>
            <a:endParaRPr lang="nl-BE"/>
          </a:p>
        </p:txBody>
      </p:sp>
      <p:pic>
        <p:nvPicPr>
          <p:cNvPr id="9" name="Afbeelding 8">
            <a:extLst>
              <a:ext uri="{FF2B5EF4-FFF2-40B4-BE49-F238E27FC236}">
                <a16:creationId xmlns:a16="http://schemas.microsoft.com/office/drawing/2014/main" id="{7AE16A5C-4F2D-49E6-B54C-4BD0C5F6C142}"/>
              </a:ext>
            </a:extLst>
          </p:cNvPr>
          <p:cNvPicPr>
            <a:picLocks noChangeAspect="1"/>
          </p:cNvPicPr>
          <p:nvPr/>
        </p:nvPicPr>
        <p:blipFill>
          <a:blip r:embed="rId2"/>
          <a:stretch>
            <a:fillRect/>
          </a:stretch>
        </p:blipFill>
        <p:spPr>
          <a:xfrm>
            <a:off x="1999129" y="1597399"/>
            <a:ext cx="4851306" cy="2310146"/>
          </a:xfrm>
          <a:prstGeom prst="rect">
            <a:avLst/>
          </a:prstGeom>
          <a:ln>
            <a:solidFill>
              <a:schemeClr val="tx1"/>
            </a:solidFill>
          </a:ln>
        </p:spPr>
      </p:pic>
      <p:pic>
        <p:nvPicPr>
          <p:cNvPr id="10" name="Afbeelding 9">
            <a:extLst>
              <a:ext uri="{FF2B5EF4-FFF2-40B4-BE49-F238E27FC236}">
                <a16:creationId xmlns:a16="http://schemas.microsoft.com/office/drawing/2014/main" id="{DE81018E-3002-46A5-9E25-9FA87222E54B}"/>
              </a:ext>
            </a:extLst>
          </p:cNvPr>
          <p:cNvPicPr>
            <a:picLocks noChangeAspect="1"/>
          </p:cNvPicPr>
          <p:nvPr/>
        </p:nvPicPr>
        <p:blipFill>
          <a:blip r:embed="rId3"/>
          <a:stretch>
            <a:fillRect/>
          </a:stretch>
        </p:blipFill>
        <p:spPr>
          <a:xfrm>
            <a:off x="2621056" y="4845050"/>
            <a:ext cx="4762500" cy="1876425"/>
          </a:xfrm>
          <a:prstGeom prst="rect">
            <a:avLst/>
          </a:prstGeom>
        </p:spPr>
      </p:pic>
    </p:spTree>
    <p:extLst>
      <p:ext uri="{BB962C8B-B14F-4D97-AF65-F5344CB8AC3E}">
        <p14:creationId xmlns:p14="http://schemas.microsoft.com/office/powerpoint/2010/main" val="1177357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5E85D42-F15F-489A-A30F-4605318BD752}"/>
              </a:ext>
            </a:extLst>
          </p:cNvPr>
          <p:cNvSpPr>
            <a:spLocks noGrp="1"/>
          </p:cNvSpPr>
          <p:nvPr>
            <p:ph type="title"/>
          </p:nvPr>
        </p:nvSpPr>
        <p:spPr/>
        <p:txBody>
          <a:bodyPr/>
          <a:lstStyle/>
          <a:p>
            <a:r>
              <a:rPr lang="nl-BE" dirty="0" err="1"/>
              <a:t>Linking</a:t>
            </a:r>
            <a:r>
              <a:rPr lang="nl-BE" dirty="0"/>
              <a:t> </a:t>
            </a:r>
            <a:r>
              <a:rPr lang="nl-BE" dirty="0" err="1"/>
              <a:t>the</a:t>
            </a:r>
            <a:r>
              <a:rPr lang="nl-BE" dirty="0"/>
              <a:t> database…</a:t>
            </a:r>
          </a:p>
        </p:txBody>
      </p:sp>
      <p:sp>
        <p:nvSpPr>
          <p:cNvPr id="8" name="Tijdelijke aanduiding voor inhoud 7">
            <a:extLst>
              <a:ext uri="{FF2B5EF4-FFF2-40B4-BE49-F238E27FC236}">
                <a16:creationId xmlns:a16="http://schemas.microsoft.com/office/drawing/2014/main" id="{830E4768-57F0-4894-AB25-5A511FB2233B}"/>
              </a:ext>
            </a:extLst>
          </p:cNvPr>
          <p:cNvSpPr>
            <a:spLocks noGrp="1"/>
          </p:cNvSpPr>
          <p:nvPr>
            <p:ph idx="1"/>
          </p:nvPr>
        </p:nvSpPr>
        <p:spPr/>
        <p:txBody>
          <a:bodyPr>
            <a:normAutofit/>
          </a:bodyPr>
          <a:lstStyle/>
          <a:p>
            <a:r>
              <a:rPr lang="en-US" dirty="0"/>
              <a:t>Then click on the icon at the top left of the properties window:</a:t>
            </a:r>
          </a:p>
          <a:p>
            <a:endParaRPr lang="en-US" dirty="0"/>
          </a:p>
          <a:p>
            <a:endParaRPr lang="nl-BE" dirty="0"/>
          </a:p>
          <a:p>
            <a:endParaRPr lang="nl-BE" dirty="0"/>
          </a:p>
          <a:p>
            <a:endParaRPr lang="nl-BE" dirty="0"/>
          </a:p>
          <a:p>
            <a:endParaRPr lang="nl-BE" dirty="0"/>
          </a:p>
          <a:p>
            <a:r>
              <a:rPr lang="en-US" dirty="0"/>
              <a:t>You now make this database connection "global" for your entire IntelliJ environment. Clicking on your database tab in the right margin will immediately connect you to this database...
Click OK so that the properties window closes.</a:t>
            </a:r>
            <a:endParaRPr lang="nl-BE" dirty="0"/>
          </a:p>
        </p:txBody>
      </p:sp>
      <p:sp>
        <p:nvSpPr>
          <p:cNvPr id="6" name="Tijdelijke aanduiding voor dianummer 5">
            <a:extLst>
              <a:ext uri="{FF2B5EF4-FFF2-40B4-BE49-F238E27FC236}">
                <a16:creationId xmlns:a16="http://schemas.microsoft.com/office/drawing/2014/main" id="{65CA06A4-7BD2-4685-8319-D2A59F292B98}"/>
              </a:ext>
            </a:extLst>
          </p:cNvPr>
          <p:cNvSpPr>
            <a:spLocks noGrp="1"/>
          </p:cNvSpPr>
          <p:nvPr>
            <p:ph type="sldNum" sz="quarter" idx="12"/>
          </p:nvPr>
        </p:nvSpPr>
        <p:spPr/>
        <p:txBody>
          <a:bodyPr/>
          <a:lstStyle/>
          <a:p>
            <a:fld id="{A48BBB69-78CC-4007-AD8B-593DE32245CC}" type="slidenum">
              <a:rPr lang="nl-BE" smtClean="0"/>
              <a:t>28</a:t>
            </a:fld>
            <a:endParaRPr lang="nl-BE"/>
          </a:p>
        </p:txBody>
      </p:sp>
      <p:pic>
        <p:nvPicPr>
          <p:cNvPr id="9" name="Afbeelding 8">
            <a:extLst>
              <a:ext uri="{FF2B5EF4-FFF2-40B4-BE49-F238E27FC236}">
                <a16:creationId xmlns:a16="http://schemas.microsoft.com/office/drawing/2014/main" id="{9EDB6F95-2318-4E28-B413-6C7331D9CE51}"/>
              </a:ext>
            </a:extLst>
          </p:cNvPr>
          <p:cNvPicPr>
            <a:picLocks noChangeAspect="1"/>
          </p:cNvPicPr>
          <p:nvPr/>
        </p:nvPicPr>
        <p:blipFill>
          <a:blip r:embed="rId2"/>
          <a:stretch>
            <a:fillRect/>
          </a:stretch>
        </p:blipFill>
        <p:spPr>
          <a:xfrm>
            <a:off x="3424454" y="1845973"/>
            <a:ext cx="2910727" cy="1583027"/>
          </a:xfrm>
          <a:prstGeom prst="rect">
            <a:avLst/>
          </a:prstGeom>
          <a:ln>
            <a:solidFill>
              <a:schemeClr val="tx1"/>
            </a:solidFill>
          </a:ln>
        </p:spPr>
      </p:pic>
    </p:spTree>
    <p:extLst>
      <p:ext uri="{BB962C8B-B14F-4D97-AF65-F5344CB8AC3E}">
        <p14:creationId xmlns:p14="http://schemas.microsoft.com/office/powerpoint/2010/main" val="4007505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F00E0FE-5203-4CC6-9F2F-44275BAF428B}"/>
              </a:ext>
            </a:extLst>
          </p:cNvPr>
          <p:cNvSpPr>
            <a:spLocks noGrp="1"/>
          </p:cNvSpPr>
          <p:nvPr>
            <p:ph type="title"/>
          </p:nvPr>
        </p:nvSpPr>
        <p:spPr/>
        <p:txBody>
          <a:bodyPr/>
          <a:lstStyle/>
          <a:p>
            <a:r>
              <a:rPr lang="nl-BE" dirty="0" err="1"/>
              <a:t>Linking</a:t>
            </a:r>
            <a:r>
              <a:rPr lang="nl-BE" dirty="0"/>
              <a:t> </a:t>
            </a:r>
            <a:r>
              <a:rPr lang="nl-BE" dirty="0" err="1"/>
              <a:t>the</a:t>
            </a:r>
            <a:r>
              <a:rPr lang="nl-BE" dirty="0"/>
              <a:t> database…</a:t>
            </a:r>
          </a:p>
        </p:txBody>
      </p:sp>
      <p:sp>
        <p:nvSpPr>
          <p:cNvPr id="8" name="Tijdelijke aanduiding voor inhoud 7">
            <a:extLst>
              <a:ext uri="{FF2B5EF4-FFF2-40B4-BE49-F238E27FC236}">
                <a16:creationId xmlns:a16="http://schemas.microsoft.com/office/drawing/2014/main" id="{D6A6684B-1C84-46FD-BD5B-D31A13AFB8AF}"/>
              </a:ext>
            </a:extLst>
          </p:cNvPr>
          <p:cNvSpPr>
            <a:spLocks noGrp="1"/>
          </p:cNvSpPr>
          <p:nvPr>
            <p:ph idx="1"/>
          </p:nvPr>
        </p:nvSpPr>
        <p:spPr/>
        <p:txBody>
          <a:bodyPr/>
          <a:lstStyle/>
          <a:p>
            <a:r>
              <a:rPr lang="en-US" dirty="0"/>
              <a:t>To see the full contents of a table, </a:t>
            </a:r>
            <a:r>
              <a:rPr lang="en-US" u="sng" dirty="0"/>
              <a:t>double-click the table</a:t>
            </a:r>
            <a:r>
              <a:rPr lang="en-US" dirty="0"/>
              <a:t>...</a:t>
            </a:r>
            <a:endParaRPr lang="nl-BE" dirty="0"/>
          </a:p>
        </p:txBody>
      </p:sp>
      <p:sp>
        <p:nvSpPr>
          <p:cNvPr id="6" name="Tijdelijke aanduiding voor dianummer 5">
            <a:extLst>
              <a:ext uri="{FF2B5EF4-FFF2-40B4-BE49-F238E27FC236}">
                <a16:creationId xmlns:a16="http://schemas.microsoft.com/office/drawing/2014/main" id="{002507A6-571E-4F94-8D5B-AAD62260F5AB}"/>
              </a:ext>
            </a:extLst>
          </p:cNvPr>
          <p:cNvSpPr>
            <a:spLocks noGrp="1"/>
          </p:cNvSpPr>
          <p:nvPr>
            <p:ph type="sldNum" sz="quarter" idx="12"/>
          </p:nvPr>
        </p:nvSpPr>
        <p:spPr/>
        <p:txBody>
          <a:bodyPr/>
          <a:lstStyle/>
          <a:p>
            <a:fld id="{A48BBB69-78CC-4007-AD8B-593DE32245CC}" type="slidenum">
              <a:rPr lang="nl-BE" smtClean="0"/>
              <a:t>29</a:t>
            </a:fld>
            <a:endParaRPr lang="nl-BE"/>
          </a:p>
        </p:txBody>
      </p:sp>
      <p:pic>
        <p:nvPicPr>
          <p:cNvPr id="2" name="Afbeelding 1">
            <a:extLst>
              <a:ext uri="{FF2B5EF4-FFF2-40B4-BE49-F238E27FC236}">
                <a16:creationId xmlns:a16="http://schemas.microsoft.com/office/drawing/2014/main" id="{317F0D15-C233-45C6-B4E0-2C01FF593083}"/>
              </a:ext>
            </a:extLst>
          </p:cNvPr>
          <p:cNvPicPr>
            <a:picLocks noChangeAspect="1"/>
          </p:cNvPicPr>
          <p:nvPr/>
        </p:nvPicPr>
        <p:blipFill>
          <a:blip r:embed="rId2"/>
          <a:stretch>
            <a:fillRect/>
          </a:stretch>
        </p:blipFill>
        <p:spPr>
          <a:xfrm>
            <a:off x="1438275" y="2171420"/>
            <a:ext cx="9315450" cy="3895725"/>
          </a:xfrm>
          <a:prstGeom prst="rect">
            <a:avLst/>
          </a:prstGeom>
          <a:ln>
            <a:solidFill>
              <a:schemeClr val="tx1"/>
            </a:solidFill>
          </a:ln>
        </p:spPr>
      </p:pic>
    </p:spTree>
    <p:extLst>
      <p:ext uri="{BB962C8B-B14F-4D97-AF65-F5344CB8AC3E}">
        <p14:creationId xmlns:p14="http://schemas.microsoft.com/office/powerpoint/2010/main" val="420634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295" y="140275"/>
            <a:ext cx="10076330" cy="737535"/>
          </a:xfrm>
        </p:spPr>
        <p:txBody>
          <a:bodyPr>
            <a:normAutofit fontScale="90000"/>
          </a:bodyPr>
          <a:lstStyle/>
          <a:p>
            <a:r>
              <a:rPr lang="nl-BE" dirty="0" err="1"/>
              <a:t>What</a:t>
            </a:r>
            <a:r>
              <a:rPr lang="nl-BE" dirty="0"/>
              <a:t> is "</a:t>
            </a:r>
            <a:r>
              <a:rPr lang="nl-BE" dirty="0" err="1"/>
              <a:t>Persistence</a:t>
            </a:r>
            <a:r>
              <a:rPr lang="nl-BE" dirty="0"/>
              <a:t>"
</a:t>
            </a:r>
          </a:p>
        </p:txBody>
      </p:sp>
      <p:sp>
        <p:nvSpPr>
          <p:cNvPr id="3" name="Tijdelijke aanduiding voor inhoud 2"/>
          <p:cNvSpPr>
            <a:spLocks noGrp="1"/>
          </p:cNvSpPr>
          <p:nvPr>
            <p:ph idx="1"/>
          </p:nvPr>
        </p:nvSpPr>
        <p:spPr>
          <a:xfrm>
            <a:off x="179295" y="1157179"/>
            <a:ext cx="11842376" cy="5154705"/>
          </a:xfrm>
        </p:spPr>
        <p:txBody>
          <a:bodyPr/>
          <a:lstStyle/>
          <a:p>
            <a:r>
              <a:rPr lang="en-US" dirty="0">
                <a:latin typeface="+mn-lt"/>
                <a:ea typeface="+mn-ea"/>
                <a:cs typeface="+mn-cs"/>
              </a:rPr>
              <a:t>retention of application data for later use</a:t>
            </a:r>
          </a:p>
          <a:p>
            <a:pPr lvl="1"/>
            <a:r>
              <a:rPr lang="en-US" dirty="0">
                <a:latin typeface="+mn-lt"/>
                <a:ea typeface="+mn-ea"/>
                <a:cs typeface="+mn-cs"/>
              </a:rPr>
              <a:t>Maximum scope of objects = application. When the application is closed, all objects are gone (and the values of their attributes)
=&gt; capture (=make persistent) all attribute values of all objects in a database </a:t>
            </a:r>
            <a:endParaRPr lang="nl-BE" dirty="0">
              <a:solidFill>
                <a:schemeClr val="tx1"/>
              </a:solidFill>
              <a:latin typeface="+mn-lt"/>
              <a:ea typeface="+mn-ea"/>
              <a:cs typeface="+mn-cs"/>
            </a:endParaRPr>
          </a:p>
          <a:p>
            <a:r>
              <a:rPr lang="nl-BE" dirty="0" err="1">
                <a:solidFill>
                  <a:schemeClr val="tx1"/>
                </a:solidFill>
                <a:latin typeface="+mn-lt"/>
                <a:ea typeface="+mn-ea"/>
                <a:cs typeface="+mn-cs"/>
              </a:rPr>
              <a:t>Why</a:t>
            </a:r>
            <a:r>
              <a:rPr lang="nl-BE" dirty="0">
                <a:solidFill>
                  <a:schemeClr val="tx1"/>
                </a:solidFill>
                <a:latin typeface="+mn-lt"/>
                <a:ea typeface="+mn-ea"/>
                <a:cs typeface="+mn-cs"/>
              </a:rPr>
              <a:t> ?</a:t>
            </a:r>
          </a:p>
          <a:p>
            <a:pPr lvl="1"/>
            <a:r>
              <a:rPr lang="en-US" i="1" dirty="0">
                <a:solidFill>
                  <a:schemeClr val="tx1"/>
                </a:solidFill>
                <a:latin typeface="+mn-lt"/>
                <a:ea typeface="+mn-ea"/>
                <a:cs typeface="+mn-cs"/>
              </a:rPr>
              <a:t>“data lives longer than any application does.”</a:t>
            </a:r>
          </a:p>
          <a:p>
            <a:r>
              <a:rPr lang="en-US" dirty="0">
                <a:latin typeface="+mn-lt"/>
                <a:ea typeface="+mn-ea"/>
                <a:cs typeface="+mn-cs"/>
              </a:rPr>
              <a:t>How?</a:t>
            </a:r>
          </a:p>
          <a:p>
            <a:pPr lvl="1"/>
            <a:r>
              <a:rPr lang="en-US" dirty="0">
                <a:latin typeface="+mn-lt"/>
                <a:ea typeface="+mn-ea"/>
                <a:cs typeface="+mn-cs"/>
              </a:rPr>
              <a:t>store data in a relational database such as MySQL, Oracle, ...</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3</a:t>
            </a:fld>
            <a:endParaRPr lang="nl-NL"/>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F00E0FE-5203-4CC6-9F2F-44275BAF428B}"/>
              </a:ext>
            </a:extLst>
          </p:cNvPr>
          <p:cNvSpPr>
            <a:spLocks noGrp="1"/>
          </p:cNvSpPr>
          <p:nvPr>
            <p:ph type="title"/>
          </p:nvPr>
        </p:nvSpPr>
        <p:spPr/>
        <p:txBody>
          <a:bodyPr/>
          <a:lstStyle/>
          <a:p>
            <a:r>
              <a:rPr lang="nl-BE" dirty="0" err="1"/>
              <a:t>Linking</a:t>
            </a:r>
            <a:r>
              <a:rPr lang="nl-BE" dirty="0"/>
              <a:t> </a:t>
            </a:r>
            <a:r>
              <a:rPr lang="nl-BE" dirty="0" err="1"/>
              <a:t>the</a:t>
            </a:r>
            <a:r>
              <a:rPr lang="nl-BE" dirty="0"/>
              <a:t> database…</a:t>
            </a:r>
          </a:p>
        </p:txBody>
      </p:sp>
      <p:sp>
        <p:nvSpPr>
          <p:cNvPr id="8" name="Tijdelijke aanduiding voor inhoud 7">
            <a:extLst>
              <a:ext uri="{FF2B5EF4-FFF2-40B4-BE49-F238E27FC236}">
                <a16:creationId xmlns:a16="http://schemas.microsoft.com/office/drawing/2014/main" id="{D6A6684B-1C84-46FD-BD5B-D31A13AFB8AF}"/>
              </a:ext>
            </a:extLst>
          </p:cNvPr>
          <p:cNvSpPr>
            <a:spLocks noGrp="1"/>
          </p:cNvSpPr>
          <p:nvPr>
            <p:ph idx="1"/>
          </p:nvPr>
        </p:nvSpPr>
        <p:spPr/>
        <p:txBody>
          <a:bodyPr>
            <a:normAutofit fontScale="92500" lnSpcReduction="20000"/>
          </a:bodyPr>
          <a:lstStyle/>
          <a:p>
            <a:r>
              <a:rPr lang="en-US" dirty="0"/>
              <a:t>If you don't see the content, but get this error:</a:t>
            </a:r>
          </a:p>
          <a:p>
            <a:endParaRPr lang="en-US" dirty="0"/>
          </a:p>
          <a:p>
            <a:pPr marL="0" indent="0">
              <a:buNone/>
            </a:pPr>
            <a:endParaRPr lang="nl-BE" dirty="0"/>
          </a:p>
          <a:p>
            <a:pPr marL="0" indent="0">
              <a:buNone/>
            </a:pPr>
            <a:endParaRPr lang="nl-BE" dirty="0"/>
          </a:p>
          <a:p>
            <a:r>
              <a:rPr lang="en-US" dirty="0"/>
              <a:t>Then go (back) to the properties window of your database click on tab Advanced where you have to set the setting "</a:t>
            </a:r>
            <a:r>
              <a:rPr lang="en-US" dirty="0" err="1"/>
              <a:t>serverTimezone</a:t>
            </a:r>
            <a:r>
              <a:rPr lang="en-US" dirty="0"/>
              <a:t>" like this:</a:t>
            </a:r>
            <a:endParaRPr lang="nl-BE" dirty="0"/>
          </a:p>
          <a:p>
            <a:endParaRPr lang="nl-BE" dirty="0"/>
          </a:p>
          <a:p>
            <a:endParaRPr lang="nl-BE" dirty="0"/>
          </a:p>
          <a:p>
            <a:endParaRPr lang="nl-BE" dirty="0"/>
          </a:p>
          <a:p>
            <a:endParaRPr lang="nl-BE" dirty="0"/>
          </a:p>
          <a:p>
            <a:endParaRPr lang="nl-BE" dirty="0"/>
          </a:p>
          <a:p>
            <a:endParaRPr lang="nl-BE" dirty="0"/>
          </a:p>
          <a:p>
            <a:endParaRPr lang="nl-BE" dirty="0"/>
          </a:p>
          <a:p>
            <a:r>
              <a:rPr lang="en-US" dirty="0"/>
              <a:t>After that, click Apply and OK</a:t>
            </a:r>
            <a:br>
              <a:rPr lang="en-US" dirty="0"/>
            </a:br>
            <a:r>
              <a:rPr lang="en-US" dirty="0"/>
              <a:t>and try again...</a:t>
            </a:r>
            <a:endParaRPr lang="nl-BE" dirty="0"/>
          </a:p>
        </p:txBody>
      </p:sp>
      <p:sp>
        <p:nvSpPr>
          <p:cNvPr id="6" name="Tijdelijke aanduiding voor dianummer 5">
            <a:extLst>
              <a:ext uri="{FF2B5EF4-FFF2-40B4-BE49-F238E27FC236}">
                <a16:creationId xmlns:a16="http://schemas.microsoft.com/office/drawing/2014/main" id="{002507A6-571E-4F94-8D5B-AAD62260F5AB}"/>
              </a:ext>
            </a:extLst>
          </p:cNvPr>
          <p:cNvSpPr>
            <a:spLocks noGrp="1"/>
          </p:cNvSpPr>
          <p:nvPr>
            <p:ph type="sldNum" sz="quarter" idx="12"/>
          </p:nvPr>
        </p:nvSpPr>
        <p:spPr/>
        <p:txBody>
          <a:bodyPr/>
          <a:lstStyle/>
          <a:p>
            <a:fld id="{A48BBB69-78CC-4007-AD8B-593DE32245CC}" type="slidenum">
              <a:rPr lang="nl-BE" smtClean="0"/>
              <a:t>30</a:t>
            </a:fld>
            <a:endParaRPr lang="nl-BE"/>
          </a:p>
        </p:txBody>
      </p:sp>
      <p:pic>
        <p:nvPicPr>
          <p:cNvPr id="3" name="Afbeelding 2">
            <a:extLst>
              <a:ext uri="{FF2B5EF4-FFF2-40B4-BE49-F238E27FC236}">
                <a16:creationId xmlns:a16="http://schemas.microsoft.com/office/drawing/2014/main" id="{640E63FC-03AA-4B01-8D4E-8B3350B9CC8D}"/>
              </a:ext>
            </a:extLst>
          </p:cNvPr>
          <p:cNvPicPr>
            <a:picLocks noChangeAspect="1"/>
          </p:cNvPicPr>
          <p:nvPr/>
        </p:nvPicPr>
        <p:blipFill>
          <a:blip r:embed="rId2"/>
          <a:stretch>
            <a:fillRect/>
          </a:stretch>
        </p:blipFill>
        <p:spPr>
          <a:xfrm>
            <a:off x="2095500" y="1595998"/>
            <a:ext cx="6743700" cy="666750"/>
          </a:xfrm>
          <a:prstGeom prst="rect">
            <a:avLst/>
          </a:prstGeom>
          <a:ln>
            <a:solidFill>
              <a:schemeClr val="tx1"/>
            </a:solidFill>
          </a:ln>
        </p:spPr>
      </p:pic>
      <p:pic>
        <p:nvPicPr>
          <p:cNvPr id="4" name="Afbeelding 3">
            <a:extLst>
              <a:ext uri="{FF2B5EF4-FFF2-40B4-BE49-F238E27FC236}">
                <a16:creationId xmlns:a16="http://schemas.microsoft.com/office/drawing/2014/main" id="{40C10EB6-DC5C-495C-8B79-9431690BAD45}"/>
              </a:ext>
            </a:extLst>
          </p:cNvPr>
          <p:cNvPicPr>
            <a:picLocks noChangeAspect="1"/>
          </p:cNvPicPr>
          <p:nvPr/>
        </p:nvPicPr>
        <p:blipFill>
          <a:blip r:embed="rId3"/>
          <a:stretch>
            <a:fillRect/>
          </a:stretch>
        </p:blipFill>
        <p:spPr>
          <a:xfrm>
            <a:off x="6997700" y="3247085"/>
            <a:ext cx="3884176" cy="2359198"/>
          </a:xfrm>
          <a:prstGeom prst="rect">
            <a:avLst/>
          </a:prstGeom>
          <a:ln>
            <a:solidFill>
              <a:schemeClr val="tx1"/>
            </a:solidFill>
          </a:ln>
        </p:spPr>
      </p:pic>
    </p:spTree>
    <p:extLst>
      <p:ext uri="{BB962C8B-B14F-4D97-AF65-F5344CB8AC3E}">
        <p14:creationId xmlns:p14="http://schemas.microsoft.com/office/powerpoint/2010/main" val="198902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18FA1C9-8674-42BB-8EB7-A9510B26E2E1}"/>
              </a:ext>
            </a:extLst>
          </p:cNvPr>
          <p:cNvSpPr>
            <a:spLocks noGrp="1"/>
          </p:cNvSpPr>
          <p:nvPr>
            <p:ph type="title"/>
          </p:nvPr>
        </p:nvSpPr>
        <p:spPr/>
        <p:txBody>
          <a:bodyPr/>
          <a:lstStyle/>
          <a:p>
            <a:r>
              <a:rPr lang="nl-BE" dirty="0" err="1"/>
              <a:t>Linking</a:t>
            </a:r>
            <a:r>
              <a:rPr lang="nl-BE" dirty="0"/>
              <a:t> </a:t>
            </a:r>
            <a:r>
              <a:rPr lang="nl-BE" dirty="0" err="1"/>
              <a:t>the</a:t>
            </a:r>
            <a:r>
              <a:rPr lang="nl-BE" dirty="0"/>
              <a:t> database…</a:t>
            </a:r>
          </a:p>
        </p:txBody>
      </p:sp>
      <p:sp>
        <p:nvSpPr>
          <p:cNvPr id="8" name="Tijdelijke aanduiding voor inhoud 7">
            <a:extLst>
              <a:ext uri="{FF2B5EF4-FFF2-40B4-BE49-F238E27FC236}">
                <a16:creationId xmlns:a16="http://schemas.microsoft.com/office/drawing/2014/main" id="{93244E5D-2385-4DE2-9179-F48803220F99}"/>
              </a:ext>
            </a:extLst>
          </p:cNvPr>
          <p:cNvSpPr>
            <a:spLocks noGrp="1"/>
          </p:cNvSpPr>
          <p:nvPr>
            <p:ph idx="1"/>
          </p:nvPr>
        </p:nvSpPr>
        <p:spPr/>
        <p:txBody>
          <a:bodyPr/>
          <a:lstStyle/>
          <a:p>
            <a:r>
              <a:rPr lang="en-US" dirty="0"/>
              <a:t>You will then see your lesson database with the "bread" table in it:</a:t>
            </a:r>
          </a:p>
          <a:p>
            <a:endParaRPr lang="en-US" dirty="0"/>
          </a:p>
          <a:p>
            <a:endParaRPr lang="nl-BE" dirty="0"/>
          </a:p>
          <a:p>
            <a:endParaRPr lang="nl-BE" dirty="0"/>
          </a:p>
          <a:p>
            <a:endParaRPr lang="nl-BE" dirty="0"/>
          </a:p>
          <a:p>
            <a:endParaRPr lang="nl-BE" dirty="0"/>
          </a:p>
          <a:p>
            <a:endParaRPr lang="nl-BE" dirty="0"/>
          </a:p>
          <a:p>
            <a:r>
              <a:rPr lang="en-US" dirty="0"/>
              <a:t>Right-click the bread table and click “Jump to Query Console” </a:t>
            </a:r>
            <a:br>
              <a:rPr lang="en-US" dirty="0"/>
            </a:br>
            <a:r>
              <a:rPr lang="en-US" dirty="0"/>
              <a:t>to run queries and see the results. </a:t>
            </a:r>
            <a:endParaRPr lang="nl-BE" dirty="0"/>
          </a:p>
          <a:p>
            <a:endParaRPr lang="nl-BE" dirty="0"/>
          </a:p>
        </p:txBody>
      </p:sp>
      <p:sp>
        <p:nvSpPr>
          <p:cNvPr id="6" name="Tijdelijke aanduiding voor dianummer 5">
            <a:extLst>
              <a:ext uri="{FF2B5EF4-FFF2-40B4-BE49-F238E27FC236}">
                <a16:creationId xmlns:a16="http://schemas.microsoft.com/office/drawing/2014/main" id="{67FB3C1F-8351-4F38-B076-AEC5102D973B}"/>
              </a:ext>
            </a:extLst>
          </p:cNvPr>
          <p:cNvSpPr>
            <a:spLocks noGrp="1"/>
          </p:cNvSpPr>
          <p:nvPr>
            <p:ph type="sldNum" sz="quarter" idx="12"/>
          </p:nvPr>
        </p:nvSpPr>
        <p:spPr/>
        <p:txBody>
          <a:bodyPr/>
          <a:lstStyle/>
          <a:p>
            <a:fld id="{A48BBB69-78CC-4007-AD8B-593DE32245CC}" type="slidenum">
              <a:rPr lang="nl-BE" smtClean="0"/>
              <a:t>31</a:t>
            </a:fld>
            <a:endParaRPr lang="nl-BE"/>
          </a:p>
        </p:txBody>
      </p:sp>
      <p:pic>
        <p:nvPicPr>
          <p:cNvPr id="9" name="Afbeelding 8">
            <a:extLst>
              <a:ext uri="{FF2B5EF4-FFF2-40B4-BE49-F238E27FC236}">
                <a16:creationId xmlns:a16="http://schemas.microsoft.com/office/drawing/2014/main" id="{EE2DE978-F23D-447B-BD03-3DEEA2FA7DF2}"/>
              </a:ext>
            </a:extLst>
          </p:cNvPr>
          <p:cNvPicPr>
            <a:picLocks noChangeAspect="1"/>
          </p:cNvPicPr>
          <p:nvPr/>
        </p:nvPicPr>
        <p:blipFill>
          <a:blip r:embed="rId2"/>
          <a:stretch>
            <a:fillRect/>
          </a:stretch>
        </p:blipFill>
        <p:spPr>
          <a:xfrm>
            <a:off x="5850384" y="1954543"/>
            <a:ext cx="2849936" cy="1991051"/>
          </a:xfrm>
          <a:prstGeom prst="rect">
            <a:avLst/>
          </a:prstGeom>
          <a:ln>
            <a:solidFill>
              <a:schemeClr val="tx1"/>
            </a:solidFill>
          </a:ln>
        </p:spPr>
      </p:pic>
      <p:pic>
        <p:nvPicPr>
          <p:cNvPr id="11" name="Afbeelding 10">
            <a:extLst>
              <a:ext uri="{FF2B5EF4-FFF2-40B4-BE49-F238E27FC236}">
                <a16:creationId xmlns:a16="http://schemas.microsoft.com/office/drawing/2014/main" id="{BD5840B6-D212-4BBF-B974-C07FC15C81CD}"/>
              </a:ext>
            </a:extLst>
          </p:cNvPr>
          <p:cNvPicPr>
            <a:picLocks noChangeAspect="1"/>
          </p:cNvPicPr>
          <p:nvPr/>
        </p:nvPicPr>
        <p:blipFill rotWithShape="1">
          <a:blip r:embed="rId3"/>
          <a:srcRect r="17191" b="59734"/>
          <a:stretch/>
        </p:blipFill>
        <p:spPr>
          <a:xfrm>
            <a:off x="232356" y="1920272"/>
            <a:ext cx="4574800" cy="2059595"/>
          </a:xfrm>
          <a:prstGeom prst="rect">
            <a:avLst/>
          </a:prstGeom>
          <a:ln>
            <a:solidFill>
              <a:schemeClr val="tx1"/>
            </a:solidFill>
          </a:ln>
        </p:spPr>
      </p:pic>
      <p:sp>
        <p:nvSpPr>
          <p:cNvPr id="12" name="Line 17">
            <a:extLst>
              <a:ext uri="{FF2B5EF4-FFF2-40B4-BE49-F238E27FC236}">
                <a16:creationId xmlns:a16="http://schemas.microsoft.com/office/drawing/2014/main" id="{7E58ED74-DB20-446E-92D9-293DF25913F9}"/>
              </a:ext>
            </a:extLst>
          </p:cNvPr>
          <p:cNvSpPr>
            <a:spLocks noChangeShapeType="1"/>
          </p:cNvSpPr>
          <p:nvPr/>
        </p:nvSpPr>
        <p:spPr bwMode="auto">
          <a:xfrm flipH="1" flipV="1">
            <a:off x="1828799" y="2361458"/>
            <a:ext cx="4749553" cy="279249"/>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3" name="Line 17">
            <a:extLst>
              <a:ext uri="{FF2B5EF4-FFF2-40B4-BE49-F238E27FC236}">
                <a16:creationId xmlns:a16="http://schemas.microsoft.com/office/drawing/2014/main" id="{04C93579-C935-4A86-81CD-3DD3A2A26947}"/>
              </a:ext>
            </a:extLst>
          </p:cNvPr>
          <p:cNvSpPr>
            <a:spLocks noChangeShapeType="1"/>
          </p:cNvSpPr>
          <p:nvPr/>
        </p:nvSpPr>
        <p:spPr bwMode="auto">
          <a:xfrm flipH="1">
            <a:off x="2361460" y="3089429"/>
            <a:ext cx="4474346" cy="477231"/>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4" name="Line 17">
            <a:extLst>
              <a:ext uri="{FF2B5EF4-FFF2-40B4-BE49-F238E27FC236}">
                <a16:creationId xmlns:a16="http://schemas.microsoft.com/office/drawing/2014/main" id="{C2DDD149-A56C-4293-BD24-5455D2BC9585}"/>
              </a:ext>
            </a:extLst>
          </p:cNvPr>
          <p:cNvSpPr>
            <a:spLocks noChangeShapeType="1"/>
          </p:cNvSpPr>
          <p:nvPr/>
        </p:nvSpPr>
        <p:spPr bwMode="auto">
          <a:xfrm flipH="1">
            <a:off x="2413406" y="3310288"/>
            <a:ext cx="4422400" cy="477231"/>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5" name="Line 17">
            <a:extLst>
              <a:ext uri="{FF2B5EF4-FFF2-40B4-BE49-F238E27FC236}">
                <a16:creationId xmlns:a16="http://schemas.microsoft.com/office/drawing/2014/main" id="{92AE2C96-B288-4407-9690-D417372964BD}"/>
              </a:ext>
            </a:extLst>
          </p:cNvPr>
          <p:cNvSpPr>
            <a:spLocks noChangeShapeType="1"/>
          </p:cNvSpPr>
          <p:nvPr/>
        </p:nvSpPr>
        <p:spPr bwMode="auto">
          <a:xfrm flipH="1">
            <a:off x="2059619" y="2897081"/>
            <a:ext cx="4828132" cy="413208"/>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6" name="Line 17">
            <a:extLst>
              <a:ext uri="{FF2B5EF4-FFF2-40B4-BE49-F238E27FC236}">
                <a16:creationId xmlns:a16="http://schemas.microsoft.com/office/drawing/2014/main" id="{8CF44BFE-E8C1-4BC4-91DF-B05255110E5F}"/>
              </a:ext>
            </a:extLst>
          </p:cNvPr>
          <p:cNvSpPr>
            <a:spLocks noChangeShapeType="1"/>
          </p:cNvSpPr>
          <p:nvPr/>
        </p:nvSpPr>
        <p:spPr bwMode="auto">
          <a:xfrm flipH="1" flipV="1">
            <a:off x="967665" y="2833056"/>
            <a:ext cx="5920085" cy="595943"/>
          </a:xfrm>
          <a:prstGeom prst="line">
            <a:avLst/>
          </a:prstGeom>
          <a:noFill/>
          <a:ln w="38100">
            <a:solidFill>
              <a:schemeClr val="bg1">
                <a:lumMod val="65000"/>
              </a:schemeClr>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pic>
        <p:nvPicPr>
          <p:cNvPr id="3" name="Picture 2">
            <a:extLst>
              <a:ext uri="{FF2B5EF4-FFF2-40B4-BE49-F238E27FC236}">
                <a16:creationId xmlns:a16="http://schemas.microsoft.com/office/drawing/2014/main" id="{CEEEAE4C-3FC5-4FE4-AB52-195B6A5A62EF}"/>
              </a:ext>
            </a:extLst>
          </p:cNvPr>
          <p:cNvPicPr>
            <a:picLocks noChangeAspect="1"/>
          </p:cNvPicPr>
          <p:nvPr/>
        </p:nvPicPr>
        <p:blipFill>
          <a:blip r:embed="rId4"/>
          <a:stretch>
            <a:fillRect/>
          </a:stretch>
        </p:blipFill>
        <p:spPr>
          <a:xfrm>
            <a:off x="10279579" y="3983688"/>
            <a:ext cx="1627088" cy="2624515"/>
          </a:xfrm>
          <a:prstGeom prst="rect">
            <a:avLst/>
          </a:prstGeom>
        </p:spPr>
      </p:pic>
      <p:sp>
        <p:nvSpPr>
          <p:cNvPr id="17" name="Line 17">
            <a:extLst>
              <a:ext uri="{FF2B5EF4-FFF2-40B4-BE49-F238E27FC236}">
                <a16:creationId xmlns:a16="http://schemas.microsoft.com/office/drawing/2014/main" id="{F263C6C5-256B-418F-A7D0-91314993D6BC}"/>
              </a:ext>
            </a:extLst>
          </p:cNvPr>
          <p:cNvSpPr>
            <a:spLocks noChangeShapeType="1"/>
          </p:cNvSpPr>
          <p:nvPr/>
        </p:nvSpPr>
        <p:spPr bwMode="auto">
          <a:xfrm flipH="1" flipV="1">
            <a:off x="7026441" y="4761619"/>
            <a:ext cx="3229183" cy="1559582"/>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Tree>
    <p:extLst>
      <p:ext uri="{BB962C8B-B14F-4D97-AF65-F5344CB8AC3E}">
        <p14:creationId xmlns:p14="http://schemas.microsoft.com/office/powerpoint/2010/main" val="2466732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F00E0FE-5203-4CC6-9F2F-44275BAF428B}"/>
              </a:ext>
            </a:extLst>
          </p:cNvPr>
          <p:cNvSpPr>
            <a:spLocks noGrp="1"/>
          </p:cNvSpPr>
          <p:nvPr>
            <p:ph type="title"/>
          </p:nvPr>
        </p:nvSpPr>
        <p:spPr/>
        <p:txBody>
          <a:bodyPr/>
          <a:lstStyle/>
          <a:p>
            <a:r>
              <a:rPr lang="nl-BE" dirty="0" err="1"/>
              <a:t>Linking</a:t>
            </a:r>
            <a:r>
              <a:rPr lang="nl-BE" dirty="0"/>
              <a:t> </a:t>
            </a:r>
            <a:r>
              <a:rPr lang="nl-BE" dirty="0" err="1"/>
              <a:t>the</a:t>
            </a:r>
            <a:r>
              <a:rPr lang="nl-BE" dirty="0"/>
              <a:t> database…</a:t>
            </a:r>
          </a:p>
        </p:txBody>
      </p:sp>
      <p:sp>
        <p:nvSpPr>
          <p:cNvPr id="8" name="Tijdelijke aanduiding voor inhoud 7">
            <a:extLst>
              <a:ext uri="{FF2B5EF4-FFF2-40B4-BE49-F238E27FC236}">
                <a16:creationId xmlns:a16="http://schemas.microsoft.com/office/drawing/2014/main" id="{D6A6684B-1C84-46FD-BD5B-D31A13AFB8AF}"/>
              </a:ext>
            </a:extLst>
          </p:cNvPr>
          <p:cNvSpPr>
            <a:spLocks noGrp="1"/>
          </p:cNvSpPr>
          <p:nvPr>
            <p:ph idx="1"/>
          </p:nvPr>
        </p:nvSpPr>
        <p:spPr/>
        <p:txBody>
          <a:bodyPr/>
          <a:lstStyle/>
          <a:p>
            <a:r>
              <a:rPr lang="en-US" dirty="0"/>
              <a:t>Type query and click on the green triangle: this gives the result of your query at the bottom of the screen:</a:t>
            </a:r>
            <a:endParaRPr lang="nl-BE" dirty="0"/>
          </a:p>
        </p:txBody>
      </p:sp>
      <p:sp>
        <p:nvSpPr>
          <p:cNvPr id="6" name="Tijdelijke aanduiding voor dianummer 5">
            <a:extLst>
              <a:ext uri="{FF2B5EF4-FFF2-40B4-BE49-F238E27FC236}">
                <a16:creationId xmlns:a16="http://schemas.microsoft.com/office/drawing/2014/main" id="{002507A6-571E-4F94-8D5B-AAD62260F5AB}"/>
              </a:ext>
            </a:extLst>
          </p:cNvPr>
          <p:cNvSpPr>
            <a:spLocks noGrp="1"/>
          </p:cNvSpPr>
          <p:nvPr>
            <p:ph type="sldNum" sz="quarter" idx="12"/>
          </p:nvPr>
        </p:nvSpPr>
        <p:spPr/>
        <p:txBody>
          <a:bodyPr/>
          <a:lstStyle/>
          <a:p>
            <a:fld id="{A48BBB69-78CC-4007-AD8B-593DE32245CC}" type="slidenum">
              <a:rPr lang="nl-BE" smtClean="0"/>
              <a:t>32</a:t>
            </a:fld>
            <a:endParaRPr lang="nl-BE"/>
          </a:p>
        </p:txBody>
      </p:sp>
      <p:pic>
        <p:nvPicPr>
          <p:cNvPr id="9" name="Afbeelding 8">
            <a:extLst>
              <a:ext uri="{FF2B5EF4-FFF2-40B4-BE49-F238E27FC236}">
                <a16:creationId xmlns:a16="http://schemas.microsoft.com/office/drawing/2014/main" id="{353751B7-38EA-4895-BB4A-96D88DD25335}"/>
              </a:ext>
            </a:extLst>
          </p:cNvPr>
          <p:cNvPicPr>
            <a:picLocks noChangeAspect="1"/>
          </p:cNvPicPr>
          <p:nvPr/>
        </p:nvPicPr>
        <p:blipFill>
          <a:blip r:embed="rId2"/>
          <a:stretch>
            <a:fillRect/>
          </a:stretch>
        </p:blipFill>
        <p:spPr>
          <a:xfrm>
            <a:off x="4268231" y="1860280"/>
            <a:ext cx="3655538" cy="4016414"/>
          </a:xfrm>
          <a:prstGeom prst="rect">
            <a:avLst/>
          </a:prstGeom>
          <a:ln>
            <a:solidFill>
              <a:schemeClr val="tx1"/>
            </a:solidFill>
          </a:ln>
        </p:spPr>
      </p:pic>
    </p:spTree>
    <p:extLst>
      <p:ext uri="{BB962C8B-B14F-4D97-AF65-F5344CB8AC3E}">
        <p14:creationId xmlns:p14="http://schemas.microsoft.com/office/powerpoint/2010/main" val="106453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294" y="158936"/>
            <a:ext cx="10533624" cy="737535"/>
          </a:xfrm>
        </p:spPr>
        <p:txBody>
          <a:bodyPr>
            <a:normAutofit fontScale="90000"/>
          </a:bodyPr>
          <a:lstStyle/>
          <a:p>
            <a:r>
              <a:rPr lang="nl-BE" dirty="0" err="1"/>
              <a:t>Completing</a:t>
            </a:r>
            <a:r>
              <a:rPr lang="nl-BE" dirty="0"/>
              <a:t> </a:t>
            </a:r>
            <a:r>
              <a:rPr lang="nl-BE" dirty="0" err="1"/>
              <a:t>the</a:t>
            </a:r>
            <a:r>
              <a:rPr lang="nl-BE" dirty="0"/>
              <a:t> </a:t>
            </a:r>
            <a:r>
              <a:rPr lang="nl-BE" dirty="0" err="1"/>
              <a:t>BreadController</a:t>
            </a:r>
            <a:r>
              <a:rPr lang="nl-BE" dirty="0"/>
              <a:t> </a:t>
            </a:r>
            <a:r>
              <a:rPr lang="nl-BE" dirty="0" err="1"/>
              <a:t>and</a:t>
            </a:r>
            <a:r>
              <a:rPr lang="nl-BE" dirty="0"/>
              <a:t> user interface</a:t>
            </a:r>
          </a:p>
        </p:txBody>
      </p:sp>
      <p:sp>
        <p:nvSpPr>
          <p:cNvPr id="3" name="Tijdelijke aanduiding voor inhoud 2"/>
          <p:cNvSpPr>
            <a:spLocks noGrp="1"/>
          </p:cNvSpPr>
          <p:nvPr>
            <p:ph idx="1"/>
          </p:nvPr>
        </p:nvSpPr>
        <p:spPr/>
        <p:txBody>
          <a:bodyPr>
            <a:normAutofit lnSpcReduction="10000"/>
          </a:bodyPr>
          <a:lstStyle/>
          <a:p>
            <a:r>
              <a:rPr lang="en-US" sz="2000" dirty="0"/>
              <a:t>Add the following method in </a:t>
            </a:r>
            <a:r>
              <a:rPr lang="nl-BE" sz="2000" dirty="0" err="1"/>
              <a:t>BreadController</a:t>
            </a:r>
            <a:r>
              <a:rPr lang="nl-BE" sz="2000" dirty="0"/>
              <a:t>:</a:t>
            </a:r>
          </a:p>
          <a:p>
            <a:endParaRPr lang="nl-BE" sz="2000" dirty="0"/>
          </a:p>
          <a:p>
            <a:r>
              <a:rPr lang="en-US" sz="2000" dirty="0"/>
              <a:t>Create a new </a:t>
            </a:r>
            <a:r>
              <a:rPr lang="en-US" sz="2000" dirty="0" err="1"/>
              <a:t>Thymeleaf</a:t>
            </a:r>
            <a:r>
              <a:rPr lang="en-US" sz="2000" dirty="0"/>
              <a:t> page</a:t>
            </a:r>
            <a:r>
              <a:rPr lang="nl-BE" sz="2000" dirty="0"/>
              <a:t>, </a:t>
            </a:r>
            <a:r>
              <a:rPr lang="nl-BE" sz="2000" i="1" dirty="0"/>
              <a:t>add.html,</a:t>
            </a:r>
            <a:r>
              <a:rPr lang="nl-BE" sz="2000" dirty="0"/>
              <a:t> </a:t>
            </a:r>
            <a:r>
              <a:rPr lang="en-US" sz="2000" dirty="0"/>
              <a:t>and insert the following code in the "body"</a:t>
            </a:r>
            <a:r>
              <a:rPr lang="nl-BE" sz="2000" dirty="0"/>
              <a:t>:</a:t>
            </a:r>
          </a:p>
          <a:p>
            <a:r>
              <a:rPr lang="nl-BE" altLang="nl-BE" sz="2000" dirty="0">
                <a:solidFill>
                  <a:srgbClr val="000000"/>
                </a:solidFill>
                <a:latin typeface="Consolas" panose="020B0609020204030204" pitchFamily="49" charset="0"/>
              </a:rPr>
              <a:t>&lt;</a:t>
            </a:r>
            <a:r>
              <a:rPr lang="nl-BE" altLang="nl-BE" sz="2000" b="1" dirty="0">
                <a:solidFill>
                  <a:srgbClr val="000080"/>
                </a:solidFill>
                <a:latin typeface="Consolas" panose="020B0609020204030204" pitchFamily="49" charset="0"/>
              </a:rPr>
              <a:t>h1</a:t>
            </a:r>
            <a:r>
              <a:rPr lang="nl-BE" altLang="nl-BE" sz="2000" dirty="0">
                <a:solidFill>
                  <a:srgbClr val="000000"/>
                </a:solidFill>
                <a:latin typeface="Consolas" panose="020B0609020204030204" pitchFamily="49" charset="0"/>
              </a:rPr>
              <a:t>&gt;</a:t>
            </a:r>
            <a:r>
              <a:rPr lang="nl-BE" altLang="nl-BE" sz="2000" dirty="0" err="1">
                <a:solidFill>
                  <a:srgbClr val="000000"/>
                </a:solidFill>
                <a:latin typeface="Consolas" panose="020B0609020204030204" pitchFamily="49" charset="0"/>
              </a:rPr>
              <a:t>Add</a:t>
            </a:r>
            <a:r>
              <a:rPr lang="nl-BE" altLang="nl-BE" sz="2000" dirty="0">
                <a:solidFill>
                  <a:srgbClr val="000000"/>
                </a:solidFill>
                <a:latin typeface="Consolas" panose="020B0609020204030204" pitchFamily="49" charset="0"/>
              </a:rPr>
              <a:t> a new </a:t>
            </a:r>
            <a:r>
              <a:rPr lang="nl-BE" altLang="nl-BE" sz="2000" dirty="0" err="1">
                <a:solidFill>
                  <a:srgbClr val="000000"/>
                </a:solidFill>
                <a:latin typeface="Consolas" panose="020B0609020204030204" pitchFamily="49" charset="0"/>
              </a:rPr>
              <a:t>bread</a:t>
            </a:r>
            <a:r>
              <a:rPr lang="nl-BE" altLang="nl-BE" sz="2000" dirty="0">
                <a:solidFill>
                  <a:srgbClr val="000000"/>
                </a:solidFill>
                <a:latin typeface="Consolas" panose="020B0609020204030204" pitchFamily="49" charset="0"/>
              </a:rPr>
              <a:t>&lt;/</a:t>
            </a:r>
            <a:r>
              <a:rPr lang="nl-BE" altLang="nl-BE" sz="2000" b="1" dirty="0">
                <a:solidFill>
                  <a:srgbClr val="000080"/>
                </a:solidFill>
                <a:latin typeface="Consolas" panose="020B0609020204030204" pitchFamily="49" charset="0"/>
              </a:rPr>
              <a:t>h1</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&lt;</a:t>
            </a:r>
            <a:r>
              <a:rPr lang="nl-BE" altLang="nl-BE" sz="2000" b="1" dirty="0">
                <a:solidFill>
                  <a:srgbClr val="000080"/>
                </a:solidFill>
                <a:latin typeface="Consolas" panose="020B0609020204030204" pitchFamily="49" charset="0"/>
              </a:rPr>
              <a:t>form </a:t>
            </a:r>
            <a:r>
              <a:rPr lang="nl-BE" altLang="nl-BE" sz="2000" b="1" dirty="0">
                <a:solidFill>
                  <a:srgbClr val="0000FF"/>
                </a:solidFill>
                <a:latin typeface="Consolas" panose="020B0609020204030204" pitchFamily="49" charset="0"/>
              </a:rPr>
              <a:t>action</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processadd</a:t>
            </a:r>
            <a:r>
              <a:rPr lang="nl-BE" altLang="nl-BE" sz="2000" b="1" dirty="0">
                <a:solidFill>
                  <a:srgbClr val="008000"/>
                </a:solidFill>
                <a:latin typeface="Consolas" panose="020B0609020204030204" pitchFamily="49" charset="0"/>
              </a:rPr>
              <a:t>" </a:t>
            </a:r>
            <a:r>
              <a:rPr lang="nl-BE" altLang="nl-BE" sz="2000" b="1" dirty="0" err="1">
                <a:solidFill>
                  <a:srgbClr val="0000FF"/>
                </a:solidFill>
                <a:latin typeface="Consolas" panose="020B0609020204030204" pitchFamily="49" charset="0"/>
              </a:rPr>
              <a:t>method</a:t>
            </a:r>
            <a:r>
              <a:rPr lang="nl-BE" altLang="nl-BE" sz="2000" b="1" dirty="0">
                <a:solidFill>
                  <a:srgbClr val="008000"/>
                </a:solidFill>
                <a:latin typeface="Consolas" panose="020B0609020204030204" pitchFamily="49" charset="0"/>
              </a:rPr>
              <a:t>="post"</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p</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label </a:t>
            </a:r>
            <a:r>
              <a:rPr lang="nl-BE" altLang="nl-BE" sz="2000" b="1" dirty="0" err="1">
                <a:solidFill>
                  <a:srgbClr val="0000FF"/>
                </a:solidFill>
                <a:latin typeface="Consolas" panose="020B0609020204030204" pitchFamily="49" charset="0"/>
              </a:rPr>
              <a:t>for</a:t>
            </a:r>
            <a:r>
              <a:rPr lang="nl-BE" altLang="nl-BE" sz="2000" b="1" dirty="0">
                <a:solidFill>
                  <a:srgbClr val="008000"/>
                </a:solidFill>
                <a:latin typeface="Consolas" panose="020B0609020204030204" pitchFamily="49" charset="0"/>
              </a:rPr>
              <a:t>="name"</a:t>
            </a:r>
            <a:r>
              <a:rPr lang="nl-BE" altLang="nl-BE" sz="2000" dirty="0">
                <a:solidFill>
                  <a:srgbClr val="000000"/>
                </a:solidFill>
                <a:latin typeface="Consolas" panose="020B0609020204030204" pitchFamily="49" charset="0"/>
              </a:rPr>
              <a:t>&gt;Name&lt;/</a:t>
            </a:r>
            <a:r>
              <a:rPr lang="nl-BE" altLang="nl-BE" sz="2000" b="1" dirty="0">
                <a:solidFill>
                  <a:srgbClr val="000080"/>
                </a:solidFill>
                <a:latin typeface="Consolas" panose="020B0609020204030204" pitchFamily="49" charset="0"/>
              </a:rPr>
              <a:t>label</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input </a:t>
            </a:r>
            <a:r>
              <a:rPr lang="nl-BE" altLang="nl-BE" sz="2000" b="1" dirty="0">
                <a:solidFill>
                  <a:srgbClr val="0000FF"/>
                </a:solidFill>
                <a:latin typeface="Consolas" panose="020B0609020204030204" pitchFamily="49" charset="0"/>
              </a:rPr>
              <a:t>type</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text</a:t>
            </a:r>
            <a:r>
              <a:rPr lang="nl-BE" altLang="nl-BE" sz="2000" b="1" dirty="0">
                <a:solidFill>
                  <a:srgbClr val="008000"/>
                </a:solidFill>
                <a:latin typeface="Consolas" panose="020B0609020204030204" pitchFamily="49" charset="0"/>
              </a:rPr>
              <a:t>" </a:t>
            </a:r>
            <a:r>
              <a:rPr lang="nl-BE" altLang="nl-BE" sz="2000" b="1" dirty="0">
                <a:solidFill>
                  <a:srgbClr val="0000FF"/>
                </a:solidFill>
                <a:latin typeface="Consolas" panose="020B0609020204030204" pitchFamily="49" charset="0"/>
              </a:rPr>
              <a:t>name</a:t>
            </a:r>
            <a:r>
              <a:rPr lang="nl-BE" altLang="nl-BE" sz="2000" b="1" dirty="0">
                <a:solidFill>
                  <a:srgbClr val="008000"/>
                </a:solidFill>
                <a:latin typeface="Consolas" panose="020B0609020204030204" pitchFamily="49" charset="0"/>
              </a:rPr>
              <a:t>="name" </a:t>
            </a:r>
            <a:r>
              <a:rPr lang="nl-BE" altLang="nl-BE" sz="2000" b="1" dirty="0" err="1">
                <a:solidFill>
                  <a:srgbClr val="0000FF"/>
                </a:solidFill>
                <a:latin typeface="Consolas" panose="020B0609020204030204" pitchFamily="49" charset="0"/>
              </a:rPr>
              <a:t>id</a:t>
            </a:r>
            <a:r>
              <a:rPr lang="nl-BE" altLang="nl-BE" sz="2000" b="1" dirty="0">
                <a:solidFill>
                  <a:srgbClr val="008000"/>
                </a:solidFill>
                <a:latin typeface="Consolas" panose="020B0609020204030204" pitchFamily="49" charset="0"/>
              </a:rPr>
              <a:t>="name"</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p</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p</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label </a:t>
            </a:r>
            <a:r>
              <a:rPr lang="nl-BE" altLang="nl-BE" sz="2000" b="1" dirty="0" err="1">
                <a:solidFill>
                  <a:srgbClr val="0000FF"/>
                </a:solidFill>
                <a:latin typeface="Consolas" panose="020B0609020204030204" pitchFamily="49" charset="0"/>
              </a:rPr>
              <a:t>for</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price</a:t>
            </a:r>
            <a:r>
              <a:rPr lang="nl-BE" altLang="nl-BE" sz="2000" b="1" dirty="0">
                <a:solidFill>
                  <a:srgbClr val="008000"/>
                </a:solidFill>
                <a:latin typeface="Consolas" panose="020B0609020204030204" pitchFamily="49" charset="0"/>
              </a:rPr>
              <a:t>"</a:t>
            </a:r>
            <a:r>
              <a:rPr lang="nl-BE" altLang="nl-BE" sz="2000" dirty="0">
                <a:solidFill>
                  <a:srgbClr val="000000"/>
                </a:solidFill>
                <a:latin typeface="Consolas" panose="020B0609020204030204" pitchFamily="49" charset="0"/>
              </a:rPr>
              <a:t>&gt;Price&lt;/</a:t>
            </a:r>
            <a:r>
              <a:rPr lang="nl-BE" altLang="nl-BE" sz="2000" b="1" dirty="0">
                <a:solidFill>
                  <a:srgbClr val="000080"/>
                </a:solidFill>
                <a:latin typeface="Consolas" panose="020B0609020204030204" pitchFamily="49" charset="0"/>
              </a:rPr>
              <a:t>label</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input </a:t>
            </a:r>
            <a:r>
              <a:rPr lang="nl-BE" altLang="nl-BE" sz="2000" b="1" dirty="0">
                <a:solidFill>
                  <a:srgbClr val="0000FF"/>
                </a:solidFill>
                <a:latin typeface="Consolas" panose="020B0609020204030204" pitchFamily="49" charset="0"/>
              </a:rPr>
              <a:t>type</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text</a:t>
            </a:r>
            <a:r>
              <a:rPr lang="nl-BE" altLang="nl-BE" sz="2000" b="1" dirty="0">
                <a:solidFill>
                  <a:srgbClr val="008000"/>
                </a:solidFill>
                <a:latin typeface="Consolas" panose="020B0609020204030204" pitchFamily="49" charset="0"/>
              </a:rPr>
              <a:t>" </a:t>
            </a:r>
            <a:r>
              <a:rPr lang="nl-BE" altLang="nl-BE" sz="2000" b="1" dirty="0">
                <a:solidFill>
                  <a:srgbClr val="0000FF"/>
                </a:solidFill>
                <a:latin typeface="Consolas" panose="020B0609020204030204" pitchFamily="49" charset="0"/>
              </a:rPr>
              <a:t>name</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price</a:t>
            </a:r>
            <a:r>
              <a:rPr lang="nl-BE" altLang="nl-BE" sz="2000" b="1" dirty="0">
                <a:solidFill>
                  <a:srgbClr val="008000"/>
                </a:solidFill>
                <a:latin typeface="Consolas" panose="020B0609020204030204" pitchFamily="49" charset="0"/>
              </a:rPr>
              <a:t>" </a:t>
            </a:r>
            <a:r>
              <a:rPr lang="nl-BE" altLang="nl-BE" sz="2000" b="1" dirty="0" err="1">
                <a:solidFill>
                  <a:srgbClr val="0000FF"/>
                </a:solidFill>
                <a:latin typeface="Consolas" panose="020B0609020204030204" pitchFamily="49" charset="0"/>
              </a:rPr>
              <a:t>id</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price</a:t>
            </a:r>
            <a:r>
              <a:rPr lang="nl-BE" altLang="nl-BE" sz="2000" b="1" dirty="0">
                <a:solidFill>
                  <a:srgbClr val="008000"/>
                </a:solidFill>
                <a:latin typeface="Consolas" panose="020B0609020204030204" pitchFamily="49" charset="0"/>
              </a:rPr>
              <a:t>"</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p</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p</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input </a:t>
            </a:r>
            <a:r>
              <a:rPr lang="nl-BE" altLang="nl-BE" sz="2000" b="1" dirty="0">
                <a:solidFill>
                  <a:srgbClr val="0000FF"/>
                </a:solidFill>
                <a:latin typeface="Consolas" panose="020B0609020204030204" pitchFamily="49" charset="0"/>
              </a:rPr>
              <a:t>type</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submit</a:t>
            </a:r>
            <a:r>
              <a:rPr lang="nl-BE" altLang="nl-BE" sz="2000" b="1" dirty="0">
                <a:solidFill>
                  <a:srgbClr val="008000"/>
                </a:solidFill>
                <a:latin typeface="Consolas" panose="020B0609020204030204" pitchFamily="49" charset="0"/>
              </a:rPr>
              <a:t>" </a:t>
            </a:r>
            <a:r>
              <a:rPr lang="nl-BE" altLang="nl-BE" sz="2000" b="1" dirty="0" err="1">
                <a:solidFill>
                  <a:srgbClr val="0000FF"/>
                </a:solidFill>
                <a:latin typeface="Consolas" panose="020B0609020204030204" pitchFamily="49" charset="0"/>
              </a:rPr>
              <a:t>value</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Add</a:t>
            </a:r>
            <a:r>
              <a:rPr lang="nl-BE" altLang="nl-BE" sz="2000" b="1" dirty="0">
                <a:solidFill>
                  <a:srgbClr val="008000"/>
                </a:solidFill>
                <a:latin typeface="Consolas" panose="020B0609020204030204" pitchFamily="49" charset="0"/>
              </a:rPr>
              <a:t>" </a:t>
            </a:r>
            <a:r>
              <a:rPr lang="nl-BE" altLang="nl-BE" sz="2000" b="1" dirty="0">
                <a:solidFill>
                  <a:srgbClr val="0000FF"/>
                </a:solidFill>
                <a:latin typeface="Consolas" panose="020B0609020204030204" pitchFamily="49" charset="0"/>
              </a:rPr>
              <a:t>name</a:t>
            </a:r>
            <a:r>
              <a:rPr lang="nl-BE" altLang="nl-BE" sz="2000" b="1" dirty="0">
                <a:solidFill>
                  <a:srgbClr val="008000"/>
                </a:solidFill>
                <a:latin typeface="Consolas" panose="020B0609020204030204" pitchFamily="49" charset="0"/>
              </a:rPr>
              <a:t>="</a:t>
            </a:r>
            <a:r>
              <a:rPr lang="nl-BE" altLang="nl-BE" sz="2000" b="1" dirty="0" err="1">
                <a:solidFill>
                  <a:srgbClr val="008000"/>
                </a:solidFill>
                <a:latin typeface="Consolas" panose="020B0609020204030204" pitchFamily="49" charset="0"/>
              </a:rPr>
              <a:t>add</a:t>
            </a:r>
            <a:r>
              <a:rPr lang="nl-BE" altLang="nl-BE" sz="2000" b="1" dirty="0">
                <a:solidFill>
                  <a:srgbClr val="008000"/>
                </a:solidFill>
                <a:latin typeface="Consolas" panose="020B0609020204030204" pitchFamily="49" charset="0"/>
              </a:rPr>
              <a:t>"</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    &lt;/</a:t>
            </a:r>
            <a:r>
              <a:rPr lang="nl-BE" altLang="nl-BE" sz="2000" b="1" dirty="0">
                <a:solidFill>
                  <a:srgbClr val="000080"/>
                </a:solidFill>
                <a:latin typeface="Consolas" panose="020B0609020204030204" pitchFamily="49" charset="0"/>
              </a:rPr>
              <a:t>p</a:t>
            </a:r>
            <a:r>
              <a:rPr lang="nl-BE" altLang="nl-BE" sz="2000" dirty="0">
                <a:solidFill>
                  <a:srgbClr val="000000"/>
                </a:solidFill>
                <a:latin typeface="Consolas" panose="020B0609020204030204" pitchFamily="49" charset="0"/>
              </a:rPr>
              <a:t>&gt;</a:t>
            </a:r>
            <a:br>
              <a:rPr lang="nl-BE" altLang="nl-BE" sz="2000" dirty="0">
                <a:solidFill>
                  <a:srgbClr val="000000"/>
                </a:solidFill>
                <a:latin typeface="Consolas" panose="020B0609020204030204" pitchFamily="49" charset="0"/>
              </a:rPr>
            </a:br>
            <a:r>
              <a:rPr lang="nl-BE" altLang="nl-BE" sz="2000" dirty="0">
                <a:solidFill>
                  <a:srgbClr val="000000"/>
                </a:solidFill>
                <a:latin typeface="Consolas" panose="020B0609020204030204" pitchFamily="49" charset="0"/>
              </a:rPr>
              <a:t>&lt;/</a:t>
            </a:r>
            <a:r>
              <a:rPr lang="nl-BE" altLang="nl-BE" sz="2000" b="1" dirty="0">
                <a:solidFill>
                  <a:srgbClr val="000080"/>
                </a:solidFill>
                <a:latin typeface="Consolas" panose="020B0609020204030204" pitchFamily="49" charset="0"/>
              </a:rPr>
              <a:t>form</a:t>
            </a:r>
            <a:r>
              <a:rPr lang="nl-BE" altLang="nl-BE" sz="2000" dirty="0">
                <a:solidFill>
                  <a:srgbClr val="000000"/>
                </a:solidFill>
                <a:latin typeface="Consolas" panose="020B0609020204030204" pitchFamily="49" charset="0"/>
              </a:rPr>
              <a:t>&gt;</a:t>
            </a:r>
            <a:endParaRPr lang="nl-BE" altLang="nl-BE" sz="4400" dirty="0">
              <a:latin typeface="Arial" panose="020B0604020202020204" pitchFamily="34" charset="0"/>
            </a:endParaRPr>
          </a:p>
          <a:p>
            <a:endParaRPr lang="nl-BE" sz="2000" dirty="0"/>
          </a:p>
          <a:p>
            <a:endParaRPr lang="nl-BE" sz="2000" dirty="0"/>
          </a:p>
          <a:p>
            <a:endParaRPr lang="nl-BE" sz="2000"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33</a:t>
            </a:fld>
            <a:endParaRPr lang="nl-NL"/>
          </a:p>
        </p:txBody>
      </p:sp>
      <p:pic>
        <p:nvPicPr>
          <p:cNvPr id="11" name="Afbeelding 10">
            <a:extLst>
              <a:ext uri="{FF2B5EF4-FFF2-40B4-BE49-F238E27FC236}">
                <a16:creationId xmlns:a16="http://schemas.microsoft.com/office/drawing/2014/main" id="{D5753774-54E7-4414-B55E-349C0D58F404}"/>
              </a:ext>
            </a:extLst>
          </p:cNvPr>
          <p:cNvPicPr>
            <a:picLocks noChangeAspect="1"/>
          </p:cNvPicPr>
          <p:nvPr/>
        </p:nvPicPr>
        <p:blipFill>
          <a:blip r:embed="rId2"/>
          <a:stretch>
            <a:fillRect/>
          </a:stretch>
        </p:blipFill>
        <p:spPr>
          <a:xfrm>
            <a:off x="7035612" y="1011986"/>
            <a:ext cx="3533775" cy="771525"/>
          </a:xfrm>
          <a:prstGeom prst="rect">
            <a:avLst/>
          </a:prstGeom>
          <a:ln>
            <a:solidFill>
              <a:schemeClr val="tx1"/>
            </a:solidFill>
          </a:ln>
        </p:spPr>
      </p:pic>
      <p:sp>
        <p:nvSpPr>
          <p:cNvPr id="12" name="Rectangle 1">
            <a:extLst>
              <a:ext uri="{FF2B5EF4-FFF2-40B4-BE49-F238E27FC236}">
                <a16:creationId xmlns:a16="http://schemas.microsoft.com/office/drawing/2014/main" id="{44792FF2-119B-40D7-B14F-3715C8040F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13" name="Afbeelding 12">
            <a:extLst>
              <a:ext uri="{FF2B5EF4-FFF2-40B4-BE49-F238E27FC236}">
                <a16:creationId xmlns:a16="http://schemas.microsoft.com/office/drawing/2014/main" id="{0E1A73FC-CC91-4767-B9B8-E1BDCA9DAFAB}"/>
              </a:ext>
            </a:extLst>
          </p:cNvPr>
          <p:cNvPicPr>
            <a:picLocks noChangeAspect="1"/>
          </p:cNvPicPr>
          <p:nvPr/>
        </p:nvPicPr>
        <p:blipFill>
          <a:blip r:embed="rId3"/>
          <a:stretch>
            <a:fillRect/>
          </a:stretch>
        </p:blipFill>
        <p:spPr>
          <a:xfrm>
            <a:off x="8063057" y="2625257"/>
            <a:ext cx="3067050" cy="2181225"/>
          </a:xfrm>
          <a:prstGeom prst="rect">
            <a:avLst/>
          </a:prstGeom>
          <a:ln>
            <a:solidFill>
              <a:schemeClr val="tx1"/>
            </a:solidFill>
          </a:ln>
        </p:spPr>
      </p:pic>
    </p:spTree>
    <p:extLst>
      <p:ext uri="{BB962C8B-B14F-4D97-AF65-F5344CB8AC3E}">
        <p14:creationId xmlns:p14="http://schemas.microsoft.com/office/powerpoint/2010/main" val="2527967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3B82535-936F-4205-BF36-AD3E18204588}"/>
              </a:ext>
            </a:extLst>
          </p:cNvPr>
          <p:cNvSpPr>
            <a:spLocks noGrp="1"/>
          </p:cNvSpPr>
          <p:nvPr>
            <p:ph type="title"/>
          </p:nvPr>
        </p:nvSpPr>
        <p:spPr>
          <a:xfrm>
            <a:off x="0" y="158936"/>
            <a:ext cx="10582507" cy="737535"/>
          </a:xfrm>
        </p:spPr>
        <p:txBody>
          <a:bodyPr>
            <a:normAutofit fontScale="90000"/>
          </a:bodyPr>
          <a:lstStyle/>
          <a:p>
            <a:r>
              <a:rPr lang="nl-BE" dirty="0" err="1"/>
              <a:t>Completing</a:t>
            </a:r>
            <a:r>
              <a:rPr lang="nl-BE" dirty="0"/>
              <a:t> </a:t>
            </a:r>
            <a:r>
              <a:rPr lang="nl-BE" dirty="0" err="1"/>
              <a:t>the</a:t>
            </a:r>
            <a:r>
              <a:rPr lang="nl-BE" dirty="0"/>
              <a:t> </a:t>
            </a:r>
            <a:r>
              <a:rPr lang="nl-BE" dirty="0" err="1"/>
              <a:t>BreadController</a:t>
            </a:r>
            <a:r>
              <a:rPr lang="nl-BE" dirty="0"/>
              <a:t> </a:t>
            </a:r>
            <a:r>
              <a:rPr lang="nl-BE" dirty="0" err="1"/>
              <a:t>and</a:t>
            </a:r>
            <a:r>
              <a:rPr lang="nl-BE" dirty="0"/>
              <a:t> user interface</a:t>
            </a:r>
          </a:p>
        </p:txBody>
      </p:sp>
      <p:sp>
        <p:nvSpPr>
          <p:cNvPr id="8" name="Tijdelijke aanduiding voor inhoud 7">
            <a:extLst>
              <a:ext uri="{FF2B5EF4-FFF2-40B4-BE49-F238E27FC236}">
                <a16:creationId xmlns:a16="http://schemas.microsoft.com/office/drawing/2014/main" id="{39962DBB-C019-41D3-90AE-DD5D7B0F6D19}"/>
              </a:ext>
            </a:extLst>
          </p:cNvPr>
          <p:cNvSpPr>
            <a:spLocks noGrp="1"/>
          </p:cNvSpPr>
          <p:nvPr>
            <p:ph idx="1"/>
          </p:nvPr>
        </p:nvSpPr>
        <p:spPr/>
        <p:txBody>
          <a:bodyPr/>
          <a:lstStyle/>
          <a:p>
            <a:r>
              <a:rPr lang="en-US" dirty="0"/>
              <a:t>Add the following method to the </a:t>
            </a:r>
            <a:r>
              <a:rPr lang="en-US" dirty="0" err="1"/>
              <a:t>BreadController</a:t>
            </a:r>
            <a:r>
              <a:rPr lang="en-US" dirty="0"/>
              <a:t>:</a:t>
            </a:r>
          </a:p>
          <a:p>
            <a:endParaRPr lang="nl-BE" dirty="0"/>
          </a:p>
          <a:p>
            <a:endParaRPr lang="nl-BE" dirty="0"/>
          </a:p>
          <a:p>
            <a:endParaRPr lang="nl-BE" dirty="0"/>
          </a:p>
          <a:p>
            <a:endParaRPr lang="nl-BE" dirty="0"/>
          </a:p>
          <a:p>
            <a:endParaRPr lang="nl-BE" dirty="0"/>
          </a:p>
          <a:p>
            <a:endParaRPr lang="nl-BE" dirty="0"/>
          </a:p>
          <a:p>
            <a:endParaRPr lang="nl-BE" dirty="0"/>
          </a:p>
          <a:p>
            <a:r>
              <a:rPr lang="en-US" dirty="0"/>
              <a:t>Run your project and test the link "add a new bread"...</a:t>
            </a:r>
            <a:endParaRPr lang="nl-BE" dirty="0"/>
          </a:p>
        </p:txBody>
      </p:sp>
      <p:sp>
        <p:nvSpPr>
          <p:cNvPr id="6" name="Tijdelijke aanduiding voor dianummer 5">
            <a:extLst>
              <a:ext uri="{FF2B5EF4-FFF2-40B4-BE49-F238E27FC236}">
                <a16:creationId xmlns:a16="http://schemas.microsoft.com/office/drawing/2014/main" id="{1169F6F0-DA3E-4126-AC63-2828EE02BBB0}"/>
              </a:ext>
            </a:extLst>
          </p:cNvPr>
          <p:cNvSpPr>
            <a:spLocks noGrp="1"/>
          </p:cNvSpPr>
          <p:nvPr>
            <p:ph type="sldNum" sz="quarter" idx="12"/>
          </p:nvPr>
        </p:nvSpPr>
        <p:spPr/>
        <p:txBody>
          <a:bodyPr/>
          <a:lstStyle/>
          <a:p>
            <a:fld id="{A48BBB69-78CC-4007-AD8B-593DE32245CC}" type="slidenum">
              <a:rPr lang="nl-BE" smtClean="0"/>
              <a:t>34</a:t>
            </a:fld>
            <a:endParaRPr lang="nl-BE"/>
          </a:p>
        </p:txBody>
      </p:sp>
      <p:pic>
        <p:nvPicPr>
          <p:cNvPr id="9" name="Afbeelding 8">
            <a:extLst>
              <a:ext uri="{FF2B5EF4-FFF2-40B4-BE49-F238E27FC236}">
                <a16:creationId xmlns:a16="http://schemas.microsoft.com/office/drawing/2014/main" id="{22C24766-77CB-49D3-9972-6F593D3595B8}"/>
              </a:ext>
            </a:extLst>
          </p:cNvPr>
          <p:cNvPicPr>
            <a:picLocks noChangeAspect="1"/>
          </p:cNvPicPr>
          <p:nvPr/>
        </p:nvPicPr>
        <p:blipFill>
          <a:blip r:embed="rId2"/>
          <a:stretch>
            <a:fillRect/>
          </a:stretch>
        </p:blipFill>
        <p:spPr>
          <a:xfrm>
            <a:off x="3243036" y="1629171"/>
            <a:ext cx="6049215" cy="2672514"/>
          </a:xfrm>
          <a:prstGeom prst="rect">
            <a:avLst/>
          </a:prstGeom>
          <a:ln>
            <a:solidFill>
              <a:schemeClr val="tx1"/>
            </a:solidFill>
          </a:ln>
        </p:spPr>
      </p:pic>
    </p:spTree>
    <p:extLst>
      <p:ext uri="{BB962C8B-B14F-4D97-AF65-F5344CB8AC3E}">
        <p14:creationId xmlns:p14="http://schemas.microsoft.com/office/powerpoint/2010/main" val="3996746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3B82535-936F-4205-BF36-AD3E18204588}"/>
              </a:ext>
            </a:extLst>
          </p:cNvPr>
          <p:cNvSpPr>
            <a:spLocks noGrp="1"/>
          </p:cNvSpPr>
          <p:nvPr>
            <p:ph type="title"/>
          </p:nvPr>
        </p:nvSpPr>
        <p:spPr>
          <a:xfrm>
            <a:off x="0" y="158936"/>
            <a:ext cx="10582507" cy="737535"/>
          </a:xfrm>
        </p:spPr>
        <p:txBody>
          <a:bodyPr>
            <a:normAutofit fontScale="90000"/>
          </a:bodyPr>
          <a:lstStyle/>
          <a:p>
            <a:r>
              <a:rPr lang="nl-BE" dirty="0" err="1"/>
              <a:t>Completing</a:t>
            </a:r>
            <a:r>
              <a:rPr lang="nl-BE" dirty="0"/>
              <a:t> </a:t>
            </a:r>
            <a:r>
              <a:rPr lang="nl-BE" dirty="0" err="1"/>
              <a:t>the</a:t>
            </a:r>
            <a:r>
              <a:rPr lang="nl-BE" dirty="0"/>
              <a:t> </a:t>
            </a:r>
            <a:r>
              <a:rPr lang="nl-BE" dirty="0" err="1"/>
              <a:t>BreadController</a:t>
            </a:r>
            <a:r>
              <a:rPr lang="nl-BE" dirty="0"/>
              <a:t> </a:t>
            </a:r>
            <a:r>
              <a:rPr lang="nl-BE" dirty="0" err="1"/>
              <a:t>and</a:t>
            </a:r>
            <a:r>
              <a:rPr lang="nl-BE" dirty="0"/>
              <a:t> user interface</a:t>
            </a:r>
          </a:p>
        </p:txBody>
      </p:sp>
      <p:sp>
        <p:nvSpPr>
          <p:cNvPr id="8" name="Tijdelijke aanduiding voor inhoud 7">
            <a:extLst>
              <a:ext uri="{FF2B5EF4-FFF2-40B4-BE49-F238E27FC236}">
                <a16:creationId xmlns:a16="http://schemas.microsoft.com/office/drawing/2014/main" id="{39962DBB-C019-41D3-90AE-DD5D7B0F6D19}"/>
              </a:ext>
            </a:extLst>
          </p:cNvPr>
          <p:cNvSpPr>
            <a:spLocks noGrp="1"/>
          </p:cNvSpPr>
          <p:nvPr>
            <p:ph idx="1"/>
          </p:nvPr>
        </p:nvSpPr>
        <p:spPr>
          <a:xfrm>
            <a:off x="179295" y="1138518"/>
            <a:ext cx="11842376" cy="5675548"/>
          </a:xfrm>
        </p:spPr>
        <p:txBody>
          <a:bodyPr>
            <a:normAutofit fontScale="55000" lnSpcReduction="20000"/>
          </a:bodyPr>
          <a:lstStyle/>
          <a:p>
            <a:r>
              <a:rPr lang="en-US" dirty="0"/>
              <a:t>We are now also completing the code behind the links "edit" and "delete".
Copy the code below to your </a:t>
            </a:r>
            <a:r>
              <a:rPr lang="en-US" dirty="0" err="1"/>
              <a:t>BreadController</a:t>
            </a:r>
            <a:r>
              <a:rPr lang="en-US" dirty="0"/>
              <a:t> (if you copy first to notepad and then to IntelliJ, the strange ppt characters will disappear...):</a:t>
            </a:r>
            <a:endParaRPr lang="nl-BE" dirty="0"/>
          </a:p>
          <a:p>
            <a:pPr marL="0" indent="0">
              <a:buNone/>
            </a:pPr>
            <a:r>
              <a:rPr lang="nl-BE" altLang="nl-BE" dirty="0">
                <a:solidFill>
                  <a:srgbClr val="808000"/>
                </a:solidFill>
                <a:latin typeface="Consolas" panose="020B0609020204030204" pitchFamily="49" charset="0"/>
              </a:rPr>
              <a:t>@</a:t>
            </a:r>
            <a:r>
              <a:rPr lang="nl-BE" altLang="nl-BE" dirty="0" err="1">
                <a:solidFill>
                  <a:srgbClr val="808000"/>
                </a:solidFill>
                <a:latin typeface="Consolas" panose="020B0609020204030204" pitchFamily="49" charset="0"/>
              </a:rPr>
              <a:t>RequestMapping</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edit</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b="1" dirty="0">
                <a:solidFill>
                  <a:srgbClr val="000080"/>
                </a:solidFill>
                <a:latin typeface="Consolas" panose="020B0609020204030204" pitchFamily="49" charset="0"/>
              </a:rPr>
              <a:t>public </a:t>
            </a:r>
            <a:r>
              <a:rPr lang="nl-BE" altLang="nl-BE" dirty="0">
                <a:solidFill>
                  <a:srgbClr val="000000"/>
                </a:solidFill>
                <a:latin typeface="Consolas" panose="020B0609020204030204" pitchFamily="49" charset="0"/>
              </a:rPr>
              <a:t>String </a:t>
            </a:r>
            <a:r>
              <a:rPr lang="nl-BE" altLang="nl-BE" dirty="0" err="1">
                <a:solidFill>
                  <a:srgbClr val="000000"/>
                </a:solidFill>
                <a:latin typeface="Consolas" panose="020B0609020204030204" pitchFamily="49" charset="0"/>
              </a:rPr>
              <a:t>edit</a:t>
            </a:r>
            <a:r>
              <a:rPr lang="nl-BE" altLang="nl-BE" dirty="0">
                <a:solidFill>
                  <a:srgbClr val="000000"/>
                </a:solidFill>
                <a:latin typeface="Consolas" panose="020B0609020204030204" pitchFamily="49" charset="0"/>
              </a:rPr>
              <a:t>(Model </a:t>
            </a:r>
            <a:r>
              <a:rPr lang="nl-BE" altLang="nl-BE" dirty="0" err="1">
                <a:solidFill>
                  <a:srgbClr val="000000"/>
                </a:solidFill>
                <a:latin typeface="Consolas" panose="020B0609020204030204" pitchFamily="49" charset="0"/>
              </a:rPr>
              <a:t>model</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HttpServletRequest</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request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Long </a:t>
            </a:r>
            <a:r>
              <a:rPr lang="nl-BE" altLang="nl-BE" dirty="0" err="1">
                <a:solidFill>
                  <a:srgbClr val="000000"/>
                </a:solidFill>
                <a:latin typeface="Consolas" panose="020B0609020204030204" pitchFamily="49" charset="0"/>
              </a:rPr>
              <a:t>breadId</a:t>
            </a:r>
            <a:r>
              <a:rPr lang="nl-BE" altLang="nl-BE" dirty="0">
                <a:solidFill>
                  <a:srgbClr val="000000"/>
                </a:solidFill>
                <a:latin typeface="Consolas" panose="020B0609020204030204" pitchFamily="49" charset="0"/>
              </a:rPr>
              <a:t> = </a:t>
            </a:r>
            <a:r>
              <a:rPr lang="nl-BE" altLang="nl-BE" dirty="0" err="1">
                <a:solidFill>
                  <a:srgbClr val="000000"/>
                </a:solidFill>
                <a:latin typeface="Consolas" panose="020B0609020204030204" pitchFamily="49" charset="0"/>
              </a:rPr>
              <a:t>Long.</a:t>
            </a:r>
            <a:r>
              <a:rPr lang="nl-BE" altLang="nl-BE" i="1" dirty="0" err="1">
                <a:solidFill>
                  <a:srgbClr val="000000"/>
                </a:solidFill>
                <a:latin typeface="Consolas" panose="020B0609020204030204" pitchFamily="49" charset="0"/>
              </a:rPr>
              <a:t>valueOf</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request.getParameter</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breadId</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i="1" dirty="0">
                <a:solidFill>
                  <a:srgbClr val="808080"/>
                </a:solidFill>
                <a:latin typeface="Consolas" panose="020B0609020204030204" pitchFamily="49" charset="0"/>
              </a:rPr>
              <a:t>//</a:t>
            </a:r>
            <a:r>
              <a:rPr lang="nl-BE" altLang="nl-BE" i="1" dirty="0" err="1">
                <a:solidFill>
                  <a:srgbClr val="808080"/>
                </a:solidFill>
                <a:latin typeface="Consolas" panose="020B0609020204030204" pitchFamily="49" charset="0"/>
              </a:rPr>
              <a:t>breadRepository.findById</a:t>
            </a:r>
            <a:r>
              <a:rPr lang="nl-BE" altLang="nl-BE" i="1" dirty="0">
                <a:solidFill>
                  <a:srgbClr val="808080"/>
                </a:solidFill>
                <a:latin typeface="Consolas" panose="020B0609020204030204" pitchFamily="49" charset="0"/>
              </a:rPr>
              <a:t>(</a:t>
            </a:r>
            <a:r>
              <a:rPr lang="nl-BE" altLang="nl-BE" i="1" dirty="0" err="1">
                <a:solidFill>
                  <a:srgbClr val="808080"/>
                </a:solidFill>
                <a:latin typeface="Consolas" panose="020B0609020204030204" pitchFamily="49" charset="0"/>
              </a:rPr>
              <a:t>breadId</a:t>
            </a:r>
            <a:r>
              <a:rPr lang="nl-BE" altLang="nl-BE" i="1" dirty="0">
                <a:solidFill>
                  <a:srgbClr val="808080"/>
                </a:solidFill>
                <a:latin typeface="Consolas" panose="020B0609020204030204" pitchFamily="49" charset="0"/>
              </a:rPr>
              <a:t>) returns </a:t>
            </a:r>
            <a:r>
              <a:rPr lang="nl-BE" altLang="nl-BE" i="1" dirty="0" err="1">
                <a:solidFill>
                  <a:srgbClr val="808080"/>
                </a:solidFill>
                <a:latin typeface="Consolas" panose="020B0609020204030204" pitchFamily="49" charset="0"/>
              </a:rPr>
              <a:t>an</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Optional</a:t>
            </a:r>
            <a:r>
              <a:rPr lang="nl-BE" altLang="nl-BE" i="1" dirty="0">
                <a:solidFill>
                  <a:srgbClr val="808080"/>
                </a:solidFill>
                <a:latin typeface="Consolas" panose="020B0609020204030204" pitchFamily="49" charset="0"/>
              </a:rPr>
              <a:t>, a </a:t>
            </a:r>
            <a:r>
              <a:rPr lang="nl-BE" altLang="nl-BE" i="1" dirty="0" err="1">
                <a:solidFill>
                  <a:srgbClr val="808080"/>
                </a:solidFill>
                <a:latin typeface="Consolas" panose="020B0609020204030204" pitchFamily="49" charset="0"/>
              </a:rPr>
              <a:t>value</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that</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can</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also</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be</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null</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By</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using</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the</a:t>
            </a:r>
            <a:r>
              <a:rPr lang="nl-BE" altLang="nl-BE" i="1" dirty="0">
                <a:solidFill>
                  <a:srgbClr val="808080"/>
                </a:solidFill>
                <a:latin typeface="Consolas" panose="020B0609020204030204" pitchFamily="49" charset="0"/>
              </a:rPr>
              <a:t> .get()-</a:t>
            </a:r>
            <a:r>
              <a:rPr lang="nl-BE" altLang="nl-BE" i="1" dirty="0" err="1">
                <a:solidFill>
                  <a:srgbClr val="808080"/>
                </a:solidFill>
                <a:latin typeface="Consolas" panose="020B0609020204030204" pitchFamily="49" charset="0"/>
              </a:rPr>
              <a:t>method</a:t>
            </a:r>
            <a:r>
              <a:rPr lang="nl-BE" altLang="nl-BE" i="1" dirty="0">
                <a:solidFill>
                  <a:srgbClr val="808080"/>
                </a:solidFill>
                <a:latin typeface="Consolas" panose="020B0609020204030204" pitchFamily="49" charset="0"/>
              </a:rPr>
              <a:t> we </a:t>
            </a:r>
            <a:r>
              <a:rPr lang="nl-BE" altLang="nl-BE" i="1" dirty="0" err="1">
                <a:solidFill>
                  <a:srgbClr val="808080"/>
                </a:solidFill>
                <a:latin typeface="Consolas" panose="020B0609020204030204" pitchFamily="49" charset="0"/>
              </a:rPr>
              <a:t>can</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retrieve</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the</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actual</a:t>
            </a:r>
            <a:r>
              <a:rPr lang="nl-BE" altLang="nl-BE" i="1" dirty="0">
                <a:solidFill>
                  <a:srgbClr val="808080"/>
                </a:solidFill>
                <a:latin typeface="Consolas" panose="020B0609020204030204" pitchFamily="49" charset="0"/>
              </a:rPr>
              <a:t> </a:t>
            </a:r>
            <a:r>
              <a:rPr lang="nl-BE" altLang="nl-BE" i="1" dirty="0" err="1">
                <a:solidFill>
                  <a:srgbClr val="808080"/>
                </a:solidFill>
                <a:latin typeface="Consolas" panose="020B0609020204030204" pitchFamily="49" charset="0"/>
              </a:rPr>
              <a:t>value</a:t>
            </a:r>
            <a:r>
              <a:rPr lang="nl-BE" altLang="nl-BE" i="1" dirty="0">
                <a:solidFill>
                  <a:srgbClr val="808080"/>
                </a:solidFill>
                <a:latin typeface="Consolas" panose="020B0609020204030204" pitchFamily="49" charset="0"/>
              </a:rPr>
              <a:t>.</a:t>
            </a:r>
            <a:br>
              <a:rPr lang="nl-BE" altLang="nl-BE" i="1" dirty="0">
                <a:solidFill>
                  <a:srgbClr val="808080"/>
                </a:solidFill>
                <a:latin typeface="Consolas" panose="020B0609020204030204" pitchFamily="49" charset="0"/>
              </a:rPr>
            </a:br>
            <a:r>
              <a:rPr lang="nl-BE" altLang="nl-BE" i="1" dirty="0">
                <a:solidFill>
                  <a:srgbClr val="808080"/>
                </a:solidFill>
                <a:latin typeface="Consolas" panose="020B0609020204030204" pitchFamily="49" charset="0"/>
              </a:rPr>
              <a:t>    </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 = </a:t>
            </a:r>
            <a:r>
              <a:rPr lang="nl-BE" altLang="nl-BE" b="1" dirty="0" err="1">
                <a:solidFill>
                  <a:srgbClr val="660E7A"/>
                </a:solidFill>
                <a:latin typeface="Consolas" panose="020B0609020204030204" pitchFamily="49" charset="0"/>
              </a:rPr>
              <a:t>breadRepository</a:t>
            </a:r>
            <a:r>
              <a:rPr lang="nl-BE" altLang="nl-BE" dirty="0" err="1">
                <a:solidFill>
                  <a:srgbClr val="000000"/>
                </a:solidFill>
                <a:latin typeface="Consolas" panose="020B0609020204030204" pitchFamily="49" charset="0"/>
              </a:rPr>
              <a:t>.findById</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breadId</a:t>
            </a:r>
            <a:r>
              <a:rPr lang="nl-BE" altLang="nl-BE" dirty="0">
                <a:solidFill>
                  <a:srgbClr val="000000"/>
                </a:solidFill>
                <a:latin typeface="Consolas" panose="020B0609020204030204" pitchFamily="49" charset="0"/>
              </a:rPr>
              <a:t>).get();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model.addAttribute</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b="1" dirty="0">
                <a:solidFill>
                  <a:srgbClr val="000080"/>
                </a:solidFill>
                <a:latin typeface="Consolas" panose="020B0609020204030204" pitchFamily="49" charset="0"/>
              </a:rPr>
              <a:t>return </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edit</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br>
              <a:rPr lang="nl-BE" altLang="nl-BE" dirty="0">
                <a:solidFill>
                  <a:srgbClr val="000000"/>
                </a:solidFill>
                <a:latin typeface="Consolas" panose="020B0609020204030204" pitchFamily="49" charset="0"/>
              </a:rPr>
            </a:br>
            <a:r>
              <a:rPr lang="nl-BE" altLang="nl-BE" dirty="0">
                <a:solidFill>
                  <a:srgbClr val="808000"/>
                </a:solidFill>
                <a:latin typeface="Consolas" panose="020B0609020204030204" pitchFamily="49" charset="0"/>
              </a:rPr>
              <a:t>@RequestMapping</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"/processedit"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b="1" dirty="0">
                <a:solidFill>
                  <a:srgbClr val="000080"/>
                </a:solidFill>
                <a:latin typeface="Consolas" panose="020B0609020204030204" pitchFamily="49" charset="0"/>
              </a:rPr>
              <a:t>public </a:t>
            </a:r>
            <a:r>
              <a:rPr lang="nl-BE" altLang="nl-BE" dirty="0">
                <a:solidFill>
                  <a:srgbClr val="000000"/>
                </a:solidFill>
                <a:latin typeface="Consolas" panose="020B0609020204030204" pitchFamily="49" charset="0"/>
              </a:rPr>
              <a:t>String </a:t>
            </a:r>
            <a:r>
              <a:rPr lang="nl-BE" altLang="nl-BE" dirty="0" err="1">
                <a:solidFill>
                  <a:srgbClr val="000000"/>
                </a:solidFill>
                <a:latin typeface="Consolas" panose="020B0609020204030204" pitchFamily="49" charset="0"/>
              </a:rPr>
              <a:t>processEdit</a:t>
            </a:r>
            <a:r>
              <a:rPr lang="nl-BE" altLang="nl-BE" dirty="0">
                <a:solidFill>
                  <a:srgbClr val="000000"/>
                </a:solidFill>
                <a:latin typeface="Consolas" panose="020B0609020204030204" pitchFamily="49" charset="0"/>
              </a:rPr>
              <a:t>(Model </a:t>
            </a:r>
            <a:r>
              <a:rPr lang="nl-BE" altLang="nl-BE" dirty="0" err="1">
                <a:solidFill>
                  <a:srgbClr val="000000"/>
                </a:solidFill>
                <a:latin typeface="Consolas" panose="020B0609020204030204" pitchFamily="49" charset="0"/>
              </a:rPr>
              <a:t>model</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HttpServletRequest</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request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Long </a:t>
            </a:r>
            <a:r>
              <a:rPr lang="nl-BE" altLang="nl-BE" dirty="0" err="1">
                <a:solidFill>
                  <a:srgbClr val="000000"/>
                </a:solidFill>
                <a:latin typeface="Consolas" panose="020B0609020204030204" pitchFamily="49" charset="0"/>
              </a:rPr>
              <a:t>breadId</a:t>
            </a:r>
            <a:r>
              <a:rPr lang="nl-BE" altLang="nl-BE" dirty="0">
                <a:solidFill>
                  <a:srgbClr val="000000"/>
                </a:solidFill>
                <a:latin typeface="Consolas" panose="020B0609020204030204" pitchFamily="49" charset="0"/>
              </a:rPr>
              <a:t> = </a:t>
            </a:r>
            <a:r>
              <a:rPr lang="nl-BE" altLang="nl-BE" dirty="0" err="1">
                <a:solidFill>
                  <a:srgbClr val="000000"/>
                </a:solidFill>
                <a:latin typeface="Consolas" panose="020B0609020204030204" pitchFamily="49" charset="0"/>
              </a:rPr>
              <a:t>Long.</a:t>
            </a:r>
            <a:r>
              <a:rPr lang="nl-BE" altLang="nl-BE" i="1" dirty="0" err="1">
                <a:solidFill>
                  <a:srgbClr val="000000"/>
                </a:solidFill>
                <a:latin typeface="Consolas" panose="020B0609020204030204" pitchFamily="49" charset="0"/>
              </a:rPr>
              <a:t>valueOf</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request.getParameter</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breadId</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String </a:t>
            </a:r>
            <a:r>
              <a:rPr lang="nl-BE" altLang="nl-BE" dirty="0" err="1">
                <a:solidFill>
                  <a:srgbClr val="000000"/>
                </a:solidFill>
                <a:latin typeface="Consolas" panose="020B0609020204030204" pitchFamily="49" charset="0"/>
              </a:rPr>
              <a:t>breadName</a:t>
            </a:r>
            <a:r>
              <a:rPr lang="nl-BE" altLang="nl-BE" dirty="0">
                <a:solidFill>
                  <a:srgbClr val="000000"/>
                </a:solidFill>
                <a:latin typeface="Consolas" panose="020B0609020204030204" pitchFamily="49" charset="0"/>
              </a:rPr>
              <a:t> = </a:t>
            </a:r>
            <a:r>
              <a:rPr lang="nl-BE" altLang="nl-BE" dirty="0" err="1">
                <a:solidFill>
                  <a:srgbClr val="000000"/>
                </a:solidFill>
                <a:latin typeface="Consolas" panose="020B0609020204030204" pitchFamily="49" charset="0"/>
              </a:rPr>
              <a:t>request.getParameter</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"name"</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Double </a:t>
            </a:r>
            <a:r>
              <a:rPr lang="nl-BE" altLang="nl-BE" dirty="0" err="1">
                <a:solidFill>
                  <a:srgbClr val="000000"/>
                </a:solidFill>
                <a:latin typeface="Consolas" panose="020B0609020204030204" pitchFamily="49" charset="0"/>
              </a:rPr>
              <a:t>breadPrice</a:t>
            </a:r>
            <a:r>
              <a:rPr lang="nl-BE" altLang="nl-BE" dirty="0">
                <a:solidFill>
                  <a:srgbClr val="000000"/>
                </a:solidFill>
                <a:latin typeface="Consolas" panose="020B0609020204030204" pitchFamily="49" charset="0"/>
              </a:rPr>
              <a:t> = </a:t>
            </a:r>
            <a:r>
              <a:rPr lang="nl-BE" altLang="nl-BE" dirty="0" err="1">
                <a:solidFill>
                  <a:srgbClr val="000000"/>
                </a:solidFill>
                <a:latin typeface="Consolas" panose="020B0609020204030204" pitchFamily="49" charset="0"/>
              </a:rPr>
              <a:t>Double.</a:t>
            </a:r>
            <a:r>
              <a:rPr lang="nl-BE" altLang="nl-BE" i="1" dirty="0" err="1">
                <a:solidFill>
                  <a:srgbClr val="000000"/>
                </a:solidFill>
                <a:latin typeface="Consolas" panose="020B0609020204030204" pitchFamily="49" charset="0"/>
              </a:rPr>
              <a:t>parseDouble</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request.getParameter</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price</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 = </a:t>
            </a:r>
            <a:r>
              <a:rPr lang="nl-BE" altLang="nl-BE" b="1" dirty="0" err="1">
                <a:solidFill>
                  <a:srgbClr val="660E7A"/>
                </a:solidFill>
                <a:latin typeface="Consolas" panose="020B0609020204030204" pitchFamily="49" charset="0"/>
              </a:rPr>
              <a:t>breadRepository</a:t>
            </a:r>
            <a:r>
              <a:rPr lang="nl-BE" altLang="nl-BE" dirty="0" err="1">
                <a:solidFill>
                  <a:srgbClr val="000000"/>
                </a:solidFill>
                <a:latin typeface="Consolas" panose="020B0609020204030204" pitchFamily="49" charset="0"/>
              </a:rPr>
              <a:t>.findById</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breadId</a:t>
            </a:r>
            <a:r>
              <a:rPr lang="nl-BE" altLang="nl-BE" dirty="0">
                <a:solidFill>
                  <a:srgbClr val="000000"/>
                </a:solidFill>
                <a:latin typeface="Consolas" panose="020B0609020204030204" pitchFamily="49" charset="0"/>
              </a:rPr>
              <a:t>).get();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bread.setName</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breadName</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bread.setPrice</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breadPrice</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b="1" dirty="0" err="1">
                <a:solidFill>
                  <a:srgbClr val="660E7A"/>
                </a:solidFill>
                <a:latin typeface="Consolas" panose="020B0609020204030204" pitchFamily="49" charset="0"/>
              </a:rPr>
              <a:t>breadRepository</a:t>
            </a:r>
            <a:r>
              <a:rPr lang="nl-BE" altLang="nl-BE" dirty="0" err="1">
                <a:solidFill>
                  <a:srgbClr val="000000"/>
                </a:solidFill>
                <a:latin typeface="Consolas" panose="020B0609020204030204" pitchFamily="49" charset="0"/>
              </a:rPr>
              <a:t>.save</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List&lt;</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&gt; list = </a:t>
            </a:r>
            <a:r>
              <a:rPr lang="nl-BE" altLang="nl-BE" b="1" dirty="0" err="1">
                <a:solidFill>
                  <a:srgbClr val="660E7A"/>
                </a:solidFill>
                <a:latin typeface="Consolas" panose="020B0609020204030204" pitchFamily="49" charset="0"/>
              </a:rPr>
              <a:t>breadRepository</a:t>
            </a:r>
            <a:r>
              <a:rPr lang="nl-BE" altLang="nl-BE" dirty="0" err="1">
                <a:solidFill>
                  <a:srgbClr val="000000"/>
                </a:solidFill>
                <a:latin typeface="Consolas" panose="020B0609020204030204" pitchFamily="49" charset="0"/>
              </a:rPr>
              <a:t>.findAll</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model.addAttribute</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breadList</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,list);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b="1" dirty="0">
                <a:solidFill>
                  <a:srgbClr val="000080"/>
                </a:solidFill>
                <a:latin typeface="Consolas" panose="020B0609020204030204" pitchFamily="49" charset="0"/>
              </a:rPr>
              <a:t>return </a:t>
            </a:r>
            <a:r>
              <a:rPr lang="nl-BE" altLang="nl-BE" b="1" dirty="0">
                <a:solidFill>
                  <a:srgbClr val="008000"/>
                </a:solidFill>
                <a:latin typeface="Consolas" panose="020B0609020204030204" pitchFamily="49" charset="0"/>
              </a:rPr>
              <a:t>"index"</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br>
              <a:rPr lang="nl-BE" altLang="nl-BE" dirty="0">
                <a:solidFill>
                  <a:srgbClr val="000000"/>
                </a:solidFill>
                <a:latin typeface="Consolas" panose="020B0609020204030204" pitchFamily="49" charset="0"/>
              </a:rPr>
            </a:br>
            <a:r>
              <a:rPr lang="nl-BE" altLang="nl-BE" dirty="0">
                <a:solidFill>
                  <a:srgbClr val="808000"/>
                </a:solidFill>
                <a:latin typeface="Consolas" panose="020B0609020204030204" pitchFamily="49" charset="0"/>
              </a:rPr>
              <a:t>@RequestMapping</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"/delete"</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b="1" dirty="0">
                <a:solidFill>
                  <a:srgbClr val="000080"/>
                </a:solidFill>
                <a:latin typeface="Consolas" panose="020B0609020204030204" pitchFamily="49" charset="0"/>
              </a:rPr>
              <a:t>public </a:t>
            </a:r>
            <a:r>
              <a:rPr lang="nl-BE" altLang="nl-BE" dirty="0">
                <a:solidFill>
                  <a:srgbClr val="000000"/>
                </a:solidFill>
                <a:latin typeface="Consolas" panose="020B0609020204030204" pitchFamily="49" charset="0"/>
              </a:rPr>
              <a:t>String delete(Model </a:t>
            </a:r>
            <a:r>
              <a:rPr lang="nl-BE" altLang="nl-BE" dirty="0" err="1">
                <a:solidFill>
                  <a:srgbClr val="000000"/>
                </a:solidFill>
                <a:latin typeface="Consolas" panose="020B0609020204030204" pitchFamily="49" charset="0"/>
              </a:rPr>
              <a:t>model</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HttpServletRequest</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request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Long </a:t>
            </a:r>
            <a:r>
              <a:rPr lang="nl-BE" altLang="nl-BE" dirty="0" err="1">
                <a:solidFill>
                  <a:srgbClr val="000000"/>
                </a:solidFill>
                <a:latin typeface="Consolas" panose="020B0609020204030204" pitchFamily="49" charset="0"/>
              </a:rPr>
              <a:t>breadId</a:t>
            </a:r>
            <a:r>
              <a:rPr lang="nl-BE" altLang="nl-BE" dirty="0">
                <a:solidFill>
                  <a:srgbClr val="000000"/>
                </a:solidFill>
                <a:latin typeface="Consolas" panose="020B0609020204030204" pitchFamily="49" charset="0"/>
              </a:rPr>
              <a:t> = </a:t>
            </a:r>
            <a:r>
              <a:rPr lang="nl-BE" altLang="nl-BE" dirty="0" err="1">
                <a:solidFill>
                  <a:srgbClr val="000000"/>
                </a:solidFill>
                <a:latin typeface="Consolas" panose="020B0609020204030204" pitchFamily="49" charset="0"/>
              </a:rPr>
              <a:t>Long.</a:t>
            </a:r>
            <a:r>
              <a:rPr lang="nl-BE" altLang="nl-BE" i="1" dirty="0" err="1">
                <a:solidFill>
                  <a:srgbClr val="000000"/>
                </a:solidFill>
                <a:latin typeface="Consolas" panose="020B0609020204030204" pitchFamily="49" charset="0"/>
              </a:rPr>
              <a:t>valueOf</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request.getParameter</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breadId</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b="1" dirty="0" err="1">
                <a:solidFill>
                  <a:srgbClr val="660E7A"/>
                </a:solidFill>
                <a:latin typeface="Consolas" panose="020B0609020204030204" pitchFamily="49" charset="0"/>
              </a:rPr>
              <a:t>breadRepository</a:t>
            </a:r>
            <a:r>
              <a:rPr lang="nl-BE" altLang="nl-BE" dirty="0" err="1">
                <a:solidFill>
                  <a:srgbClr val="000000"/>
                </a:solidFill>
                <a:latin typeface="Consolas" panose="020B0609020204030204" pitchFamily="49" charset="0"/>
              </a:rPr>
              <a:t>.deleteById</a:t>
            </a:r>
            <a:r>
              <a:rPr lang="nl-BE" altLang="nl-BE" dirty="0">
                <a:solidFill>
                  <a:srgbClr val="000000"/>
                </a:solidFill>
                <a:latin typeface="Consolas" panose="020B0609020204030204" pitchFamily="49" charset="0"/>
              </a:rPr>
              <a:t>(</a:t>
            </a:r>
            <a:r>
              <a:rPr lang="nl-BE" altLang="nl-BE" dirty="0" err="1">
                <a:solidFill>
                  <a:srgbClr val="000000"/>
                </a:solidFill>
                <a:latin typeface="Consolas" panose="020B0609020204030204" pitchFamily="49" charset="0"/>
              </a:rPr>
              <a:t>breadId</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List&lt;</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&gt; list = </a:t>
            </a:r>
            <a:r>
              <a:rPr lang="nl-BE" altLang="nl-BE" b="1" dirty="0" err="1">
                <a:solidFill>
                  <a:srgbClr val="660E7A"/>
                </a:solidFill>
                <a:latin typeface="Consolas" panose="020B0609020204030204" pitchFamily="49" charset="0"/>
              </a:rPr>
              <a:t>breadRepository</a:t>
            </a:r>
            <a:r>
              <a:rPr lang="nl-BE" altLang="nl-BE" dirty="0" err="1">
                <a:solidFill>
                  <a:srgbClr val="000000"/>
                </a:solidFill>
                <a:latin typeface="Consolas" panose="020B0609020204030204" pitchFamily="49" charset="0"/>
              </a:rPr>
              <a:t>.findAll</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model.addAttribute</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breadList</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,list);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a:t>
            </a:r>
            <a:r>
              <a:rPr lang="nl-BE" altLang="nl-BE" b="1" dirty="0">
                <a:solidFill>
                  <a:srgbClr val="000080"/>
                </a:solidFill>
                <a:latin typeface="Consolas" panose="020B0609020204030204" pitchFamily="49" charset="0"/>
              </a:rPr>
              <a:t>return </a:t>
            </a:r>
            <a:r>
              <a:rPr lang="nl-BE" altLang="nl-BE" b="1" dirty="0">
                <a:solidFill>
                  <a:srgbClr val="008000"/>
                </a:solidFill>
                <a:latin typeface="Consolas" panose="020B0609020204030204" pitchFamily="49" charset="0"/>
              </a:rPr>
              <a:t>"index"</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a:t>
            </a:r>
            <a:endParaRPr lang="nl-BE" altLang="nl-BE" sz="4800" dirty="0">
              <a:latin typeface="Arial" panose="020B0604020202020204" pitchFamily="34" charset="0"/>
            </a:endParaRPr>
          </a:p>
          <a:p>
            <a:endParaRPr lang="nl-BE" dirty="0"/>
          </a:p>
        </p:txBody>
      </p:sp>
      <p:sp>
        <p:nvSpPr>
          <p:cNvPr id="6" name="Tijdelijke aanduiding voor dianummer 5">
            <a:extLst>
              <a:ext uri="{FF2B5EF4-FFF2-40B4-BE49-F238E27FC236}">
                <a16:creationId xmlns:a16="http://schemas.microsoft.com/office/drawing/2014/main" id="{1169F6F0-DA3E-4126-AC63-2828EE02BBB0}"/>
              </a:ext>
            </a:extLst>
          </p:cNvPr>
          <p:cNvSpPr>
            <a:spLocks noGrp="1"/>
          </p:cNvSpPr>
          <p:nvPr>
            <p:ph type="sldNum" sz="quarter" idx="12"/>
          </p:nvPr>
        </p:nvSpPr>
        <p:spPr/>
        <p:txBody>
          <a:bodyPr/>
          <a:lstStyle/>
          <a:p>
            <a:fld id="{A48BBB69-78CC-4007-AD8B-593DE32245CC}" type="slidenum">
              <a:rPr lang="nl-BE" smtClean="0"/>
              <a:t>35</a:t>
            </a:fld>
            <a:endParaRPr lang="nl-BE"/>
          </a:p>
        </p:txBody>
      </p:sp>
      <p:sp>
        <p:nvSpPr>
          <p:cNvPr id="13" name="Line 17">
            <a:extLst>
              <a:ext uri="{FF2B5EF4-FFF2-40B4-BE49-F238E27FC236}">
                <a16:creationId xmlns:a16="http://schemas.microsoft.com/office/drawing/2014/main" id="{BC569518-3D64-4C78-8552-60283FAC80CB}"/>
              </a:ext>
            </a:extLst>
          </p:cNvPr>
          <p:cNvSpPr>
            <a:spLocks noChangeShapeType="1"/>
          </p:cNvSpPr>
          <p:nvPr/>
        </p:nvSpPr>
        <p:spPr bwMode="auto">
          <a:xfrm>
            <a:off x="5366327" y="2729343"/>
            <a:ext cx="1985818" cy="1728121"/>
          </a:xfrm>
          <a:prstGeom prst="line">
            <a:avLst/>
          </a:prstGeom>
          <a:noFill/>
          <a:ln w="38100">
            <a:solidFill>
              <a:srgbClr val="00B050"/>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9" name="Line 17">
            <a:extLst>
              <a:ext uri="{FF2B5EF4-FFF2-40B4-BE49-F238E27FC236}">
                <a16:creationId xmlns:a16="http://schemas.microsoft.com/office/drawing/2014/main" id="{18C8E990-484E-4595-BAD4-E4218BA35F1D}"/>
              </a:ext>
            </a:extLst>
          </p:cNvPr>
          <p:cNvSpPr>
            <a:spLocks noChangeShapeType="1"/>
          </p:cNvSpPr>
          <p:nvPr/>
        </p:nvSpPr>
        <p:spPr bwMode="auto">
          <a:xfrm flipV="1">
            <a:off x="6162238" y="3047998"/>
            <a:ext cx="1008685" cy="565191"/>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0" name="Text Box 22">
            <a:extLst>
              <a:ext uri="{FF2B5EF4-FFF2-40B4-BE49-F238E27FC236}">
                <a16:creationId xmlns:a16="http://schemas.microsoft.com/office/drawing/2014/main" id="{D8E28A1D-FE09-423F-971F-E94123302E44}"/>
              </a:ext>
            </a:extLst>
          </p:cNvPr>
          <p:cNvSpPr txBox="1">
            <a:spLocks noChangeArrowheads="1"/>
          </p:cNvSpPr>
          <p:nvPr/>
        </p:nvSpPr>
        <p:spPr bwMode="auto">
          <a:xfrm>
            <a:off x="7170924" y="2249226"/>
            <a:ext cx="4939273" cy="1323439"/>
          </a:xfrm>
          <a:prstGeom prst="rect">
            <a:avLst/>
          </a:prstGeom>
          <a:solidFill>
            <a:schemeClr val="bg2"/>
          </a:solidFill>
          <a:ln w="38100">
            <a:solidFill>
              <a:schemeClr val="bg1">
                <a:lumMod val="50000"/>
              </a:schemeClr>
            </a:solidFill>
            <a:miter lim="800000"/>
            <a:headEnd/>
            <a:tailEnd/>
          </a:ln>
        </p:spPr>
        <p:txBody>
          <a:bodyPr wrap="square">
            <a:spAutoFit/>
          </a:bodyPr>
          <a:lstStyle/>
          <a:p>
            <a:pPr>
              <a:spcBef>
                <a:spcPct val="50000"/>
              </a:spcBef>
            </a:pPr>
            <a:r>
              <a:rPr lang="en-US" sz="1600" dirty="0">
                <a:latin typeface="Verdana" panose="020B0604030504040204" pitchFamily="34" charset="0"/>
                <a:ea typeface="Verdana" panose="020B0604030504040204" pitchFamily="34" charset="0"/>
              </a:rPr>
              <a:t>We can retrieve an object from the "id" in the table. This "id" is of the Type Long, so we first have to convert it from String to Long in order to then use the "</a:t>
            </a:r>
            <a:r>
              <a:rPr lang="en-US" sz="1600" dirty="0" err="1">
                <a:latin typeface="Verdana" panose="020B0604030504040204" pitchFamily="34" charset="0"/>
                <a:ea typeface="Verdana" panose="020B0604030504040204" pitchFamily="34" charset="0"/>
              </a:rPr>
              <a:t>findById</a:t>
            </a:r>
            <a:r>
              <a:rPr lang="en-US" sz="1600" dirty="0">
                <a:latin typeface="Verdana" panose="020B0604030504040204" pitchFamily="34" charset="0"/>
                <a:ea typeface="Verdana" panose="020B0604030504040204" pitchFamily="34" charset="0"/>
              </a:rPr>
              <a:t>" or "</a:t>
            </a:r>
            <a:r>
              <a:rPr lang="en-US" sz="1600" dirty="0" err="1">
                <a:latin typeface="Verdana" panose="020B0604030504040204" pitchFamily="34" charset="0"/>
                <a:ea typeface="Verdana" panose="020B0604030504040204" pitchFamily="34" charset="0"/>
              </a:rPr>
              <a:t>deleteById</a:t>
            </a:r>
            <a:r>
              <a:rPr lang="en-US" sz="1600" dirty="0">
                <a:latin typeface="Verdana" panose="020B0604030504040204" pitchFamily="34" charset="0"/>
                <a:ea typeface="Verdana" panose="020B0604030504040204" pitchFamily="34" charset="0"/>
              </a:rPr>
              <a:t>" method. </a:t>
            </a:r>
            <a:endParaRPr lang="nl-BE" sz="1600" dirty="0">
              <a:latin typeface="Verdana" panose="020B0604030504040204" pitchFamily="34" charset="0"/>
              <a:ea typeface="Verdana" panose="020B0604030504040204" pitchFamily="34" charset="0"/>
            </a:endParaRPr>
          </a:p>
        </p:txBody>
      </p:sp>
      <p:sp>
        <p:nvSpPr>
          <p:cNvPr id="11" name="Line 17">
            <a:extLst>
              <a:ext uri="{FF2B5EF4-FFF2-40B4-BE49-F238E27FC236}">
                <a16:creationId xmlns:a16="http://schemas.microsoft.com/office/drawing/2014/main" id="{D999E2BC-CC83-482C-A90C-67A01016F338}"/>
              </a:ext>
            </a:extLst>
          </p:cNvPr>
          <p:cNvSpPr>
            <a:spLocks noChangeShapeType="1"/>
          </p:cNvSpPr>
          <p:nvPr/>
        </p:nvSpPr>
        <p:spPr bwMode="auto">
          <a:xfrm>
            <a:off x="6096000" y="2207629"/>
            <a:ext cx="1074923" cy="336450"/>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2" name="Line 17">
            <a:extLst>
              <a:ext uri="{FF2B5EF4-FFF2-40B4-BE49-F238E27FC236}">
                <a16:creationId xmlns:a16="http://schemas.microsoft.com/office/drawing/2014/main" id="{91A6AF24-1547-420C-9E6C-198F0095CEBC}"/>
              </a:ext>
            </a:extLst>
          </p:cNvPr>
          <p:cNvSpPr>
            <a:spLocks noChangeShapeType="1"/>
          </p:cNvSpPr>
          <p:nvPr/>
        </p:nvSpPr>
        <p:spPr bwMode="auto">
          <a:xfrm>
            <a:off x="5514110" y="4045526"/>
            <a:ext cx="1579940" cy="600363"/>
          </a:xfrm>
          <a:prstGeom prst="line">
            <a:avLst/>
          </a:prstGeom>
          <a:noFill/>
          <a:ln w="38100">
            <a:solidFill>
              <a:srgbClr val="00B050"/>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4" name="Line 17">
            <a:extLst>
              <a:ext uri="{FF2B5EF4-FFF2-40B4-BE49-F238E27FC236}">
                <a16:creationId xmlns:a16="http://schemas.microsoft.com/office/drawing/2014/main" id="{E4131891-F5AD-435C-92ED-658224D38375}"/>
              </a:ext>
            </a:extLst>
          </p:cNvPr>
          <p:cNvSpPr>
            <a:spLocks noChangeShapeType="1"/>
          </p:cNvSpPr>
          <p:nvPr/>
        </p:nvSpPr>
        <p:spPr bwMode="auto">
          <a:xfrm flipV="1">
            <a:off x="3934692" y="3614262"/>
            <a:ext cx="3683466" cy="1982974"/>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5" name="Text Box 22">
            <a:extLst>
              <a:ext uri="{FF2B5EF4-FFF2-40B4-BE49-F238E27FC236}">
                <a16:creationId xmlns:a16="http://schemas.microsoft.com/office/drawing/2014/main" id="{C0509F7C-8110-452A-99A6-812B904683C3}"/>
              </a:ext>
            </a:extLst>
          </p:cNvPr>
          <p:cNvSpPr txBox="1">
            <a:spLocks noChangeArrowheads="1"/>
          </p:cNvSpPr>
          <p:nvPr/>
        </p:nvSpPr>
        <p:spPr bwMode="auto">
          <a:xfrm>
            <a:off x="7094049" y="4457465"/>
            <a:ext cx="4939273" cy="830997"/>
          </a:xfrm>
          <a:prstGeom prst="rect">
            <a:avLst/>
          </a:prstGeom>
          <a:solidFill>
            <a:schemeClr val="bg2"/>
          </a:solidFill>
          <a:ln w="38100">
            <a:solidFill>
              <a:schemeClr val="bg1">
                <a:lumMod val="50000"/>
              </a:schemeClr>
            </a:solidFill>
            <a:miter lim="800000"/>
            <a:headEnd/>
            <a:tailEnd/>
          </a:ln>
        </p:spPr>
        <p:txBody>
          <a:bodyPr wrap="square">
            <a:spAutoFit/>
          </a:bodyPr>
          <a:lstStyle/>
          <a:p>
            <a:pPr>
              <a:spcBef>
                <a:spcPct val="50000"/>
              </a:spcBef>
            </a:pPr>
            <a:r>
              <a:rPr lang="en-US" sz="1600" dirty="0">
                <a:latin typeface="Verdana" panose="020B0604030504040204" pitchFamily="34" charset="0"/>
                <a:ea typeface="Verdana" panose="020B0604030504040204" pitchFamily="34" charset="0"/>
              </a:rPr>
              <a:t>Note: we also need to call the .get() method of the </a:t>
            </a:r>
            <a:r>
              <a:rPr lang="en-US" sz="1600" dirty="0" err="1">
                <a:latin typeface="Verdana" panose="020B0604030504040204" pitchFamily="34" charset="0"/>
                <a:ea typeface="Verdana" panose="020B0604030504040204" pitchFamily="34" charset="0"/>
              </a:rPr>
              <a:t>findById</a:t>
            </a:r>
            <a:r>
              <a:rPr lang="en-US" sz="1600" dirty="0">
                <a:latin typeface="Verdana" panose="020B0604030504040204" pitchFamily="34" charset="0"/>
                <a:ea typeface="Verdana" panose="020B0604030504040204" pitchFamily="34" charset="0"/>
              </a:rPr>
              <a:t> return value to get the object back itself. </a:t>
            </a:r>
            <a:endParaRPr lang="nl-BE"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7604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1A84A66E-5AD3-4945-82C3-130B02E82EF8}"/>
              </a:ext>
            </a:extLst>
          </p:cNvPr>
          <p:cNvSpPr>
            <a:spLocks noGrp="1"/>
          </p:cNvSpPr>
          <p:nvPr>
            <p:ph idx="1"/>
          </p:nvPr>
        </p:nvSpPr>
        <p:spPr>
          <a:xfrm>
            <a:off x="179295" y="1138518"/>
            <a:ext cx="11842376" cy="5560546"/>
          </a:xfrm>
        </p:spPr>
        <p:txBody>
          <a:bodyPr>
            <a:normAutofit fontScale="92500" lnSpcReduction="10000"/>
          </a:bodyPr>
          <a:lstStyle/>
          <a:p>
            <a:r>
              <a:rPr lang="en-US" dirty="0"/>
              <a:t>Finally, create a final </a:t>
            </a:r>
            <a:r>
              <a:rPr lang="en-US" dirty="0" err="1"/>
              <a:t>Thymeleaf</a:t>
            </a:r>
            <a:r>
              <a:rPr lang="en-US" dirty="0"/>
              <a:t> HTML page: edit and copy this code into the body:</a:t>
            </a:r>
            <a:endParaRPr lang="nl-BE" altLang="nl-BE" dirty="0">
              <a:solidFill>
                <a:srgbClr val="000000"/>
              </a:solidFill>
              <a:latin typeface="Consolas" panose="020B0609020204030204" pitchFamily="49" charset="0"/>
            </a:endParaRPr>
          </a:p>
          <a:p>
            <a:pPr marL="309563" lvl="1" indent="0">
              <a:buNone/>
            </a:pPr>
            <a:endParaRPr lang="nl-BE" altLang="nl-BE" dirty="0">
              <a:solidFill>
                <a:srgbClr val="000000"/>
              </a:solidFill>
              <a:latin typeface="Consolas" panose="020B0609020204030204" pitchFamily="49" charset="0"/>
            </a:endParaRPr>
          </a:p>
          <a:p>
            <a:pPr marL="309563" lvl="1" indent="0">
              <a:buNone/>
            </a:pPr>
            <a:endParaRPr lang="nl-BE" altLang="nl-BE" dirty="0">
              <a:solidFill>
                <a:srgbClr val="000000"/>
              </a:solidFill>
              <a:latin typeface="Consolas" panose="020B0609020204030204" pitchFamily="49" charset="0"/>
            </a:endParaRPr>
          </a:p>
          <a:p>
            <a:pPr marL="309563" lvl="1" indent="0">
              <a:buNone/>
            </a:pPr>
            <a:r>
              <a:rPr lang="nl-BE" altLang="nl-BE" dirty="0">
                <a:solidFill>
                  <a:srgbClr val="000000"/>
                </a:solidFill>
                <a:latin typeface="Consolas" panose="020B0609020204030204" pitchFamily="49" charset="0"/>
              </a:rPr>
              <a:t>&lt;</a:t>
            </a:r>
            <a:r>
              <a:rPr lang="nl-BE" altLang="nl-BE" b="1" dirty="0">
                <a:solidFill>
                  <a:srgbClr val="000080"/>
                </a:solidFill>
                <a:latin typeface="Consolas" panose="020B0609020204030204" pitchFamily="49" charset="0"/>
              </a:rPr>
              <a:t>h1</a:t>
            </a:r>
            <a:r>
              <a:rPr lang="nl-BE" altLang="nl-BE" dirty="0">
                <a:solidFill>
                  <a:srgbClr val="000000"/>
                </a:solidFill>
                <a:latin typeface="Consolas" panose="020B0609020204030204" pitchFamily="49" charset="0"/>
              </a:rPr>
              <a:t>&gt;</a:t>
            </a:r>
            <a:r>
              <a:rPr lang="nl-BE" altLang="nl-BE" dirty="0" err="1">
                <a:solidFill>
                  <a:srgbClr val="000000"/>
                </a:solidFill>
                <a:latin typeface="Consolas" panose="020B0609020204030204" pitchFamily="49" charset="0"/>
              </a:rPr>
              <a:t>Edit</a:t>
            </a:r>
            <a:r>
              <a:rPr lang="nl-BE" altLang="nl-BE" dirty="0">
                <a:solidFill>
                  <a:srgbClr val="000000"/>
                </a:solidFill>
                <a:latin typeface="Consolas" panose="020B0609020204030204" pitchFamily="49" charset="0"/>
              </a:rPr>
              <a:t> </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&lt;/</a:t>
            </a:r>
            <a:r>
              <a:rPr lang="nl-BE" altLang="nl-BE" b="1" dirty="0">
                <a:solidFill>
                  <a:srgbClr val="000080"/>
                </a:solidFill>
                <a:latin typeface="Consolas" panose="020B0609020204030204" pitchFamily="49" charset="0"/>
              </a:rPr>
              <a:t>h1</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&lt;</a:t>
            </a:r>
            <a:r>
              <a:rPr lang="nl-BE" altLang="nl-BE" b="1" dirty="0">
                <a:solidFill>
                  <a:srgbClr val="000080"/>
                </a:solidFill>
                <a:latin typeface="Consolas" panose="020B0609020204030204" pitchFamily="49" charset="0"/>
              </a:rPr>
              <a:t>form </a:t>
            </a:r>
            <a:r>
              <a:rPr lang="nl-BE" altLang="nl-BE" b="1" dirty="0" err="1">
                <a:solidFill>
                  <a:srgbClr val="660E7A"/>
                </a:solidFill>
                <a:latin typeface="Consolas" panose="020B0609020204030204" pitchFamily="49" charset="0"/>
              </a:rPr>
              <a:t>th</a:t>
            </a:r>
            <a:r>
              <a:rPr lang="nl-BE" altLang="nl-BE" b="1" dirty="0" err="1">
                <a:solidFill>
                  <a:srgbClr val="0000FF"/>
                </a:solidFill>
                <a:latin typeface="Consolas" panose="020B0609020204030204" pitchFamily="49" charset="0"/>
              </a:rPr>
              <a:t>:action</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processedit</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breadId</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bread.getId</a:t>
            </a:r>
            <a:r>
              <a:rPr lang="nl-BE" altLang="nl-BE" b="1" dirty="0">
                <a:solidFill>
                  <a:srgbClr val="008000"/>
                </a:solidFill>
                <a:latin typeface="Consolas" panose="020B0609020204030204" pitchFamily="49" charset="0"/>
              </a:rPr>
              <a:t>()})}" </a:t>
            </a:r>
            <a:r>
              <a:rPr lang="nl-BE" altLang="nl-BE" b="1" dirty="0" err="1">
                <a:solidFill>
                  <a:srgbClr val="0000FF"/>
                </a:solidFill>
                <a:latin typeface="Consolas" panose="020B0609020204030204" pitchFamily="49" charset="0"/>
              </a:rPr>
              <a:t>method</a:t>
            </a:r>
            <a:r>
              <a:rPr lang="nl-BE" altLang="nl-BE" b="1" dirty="0">
                <a:solidFill>
                  <a:srgbClr val="008000"/>
                </a:solidFill>
                <a:latin typeface="Consolas" panose="020B0609020204030204" pitchFamily="49" charset="0"/>
              </a:rPr>
              <a:t>="post"</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p</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label </a:t>
            </a:r>
            <a:r>
              <a:rPr lang="nl-BE" altLang="nl-BE" b="1" dirty="0" err="1">
                <a:solidFill>
                  <a:srgbClr val="0000FF"/>
                </a:solidFill>
                <a:latin typeface="Consolas" panose="020B0609020204030204" pitchFamily="49" charset="0"/>
              </a:rPr>
              <a:t>for</a:t>
            </a:r>
            <a:r>
              <a:rPr lang="nl-BE" altLang="nl-BE" b="1" dirty="0">
                <a:solidFill>
                  <a:srgbClr val="008000"/>
                </a:solidFill>
                <a:latin typeface="Consolas" panose="020B0609020204030204" pitchFamily="49" charset="0"/>
              </a:rPr>
              <a:t>="name"</a:t>
            </a:r>
            <a:r>
              <a:rPr lang="nl-BE" altLang="nl-BE" dirty="0">
                <a:solidFill>
                  <a:srgbClr val="000000"/>
                </a:solidFill>
                <a:latin typeface="Consolas" panose="020B0609020204030204" pitchFamily="49" charset="0"/>
              </a:rPr>
              <a:t>&gt;Name&lt;/</a:t>
            </a:r>
            <a:r>
              <a:rPr lang="nl-BE" altLang="nl-BE" b="1" dirty="0">
                <a:solidFill>
                  <a:srgbClr val="000080"/>
                </a:solidFill>
                <a:latin typeface="Consolas" panose="020B0609020204030204" pitchFamily="49" charset="0"/>
              </a:rPr>
              <a:t>label</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input </a:t>
            </a:r>
            <a:r>
              <a:rPr lang="nl-BE" altLang="nl-BE" b="1" dirty="0">
                <a:solidFill>
                  <a:srgbClr val="0000FF"/>
                </a:solidFill>
                <a:latin typeface="Consolas" panose="020B0609020204030204" pitchFamily="49" charset="0"/>
              </a:rPr>
              <a:t>type</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text</a:t>
            </a:r>
            <a:r>
              <a:rPr lang="nl-BE" altLang="nl-BE" b="1" dirty="0">
                <a:solidFill>
                  <a:srgbClr val="008000"/>
                </a:solidFill>
                <a:latin typeface="Consolas" panose="020B0609020204030204" pitchFamily="49" charset="0"/>
              </a:rPr>
              <a:t>" </a:t>
            </a:r>
            <a:r>
              <a:rPr lang="nl-BE" altLang="nl-BE" b="1" dirty="0">
                <a:solidFill>
                  <a:srgbClr val="0000FF"/>
                </a:solidFill>
                <a:latin typeface="Consolas" panose="020B0609020204030204" pitchFamily="49" charset="0"/>
              </a:rPr>
              <a:t>name</a:t>
            </a:r>
            <a:r>
              <a:rPr lang="nl-BE" altLang="nl-BE" b="1" dirty="0">
                <a:solidFill>
                  <a:srgbClr val="008000"/>
                </a:solidFill>
                <a:latin typeface="Consolas" panose="020B0609020204030204" pitchFamily="49" charset="0"/>
              </a:rPr>
              <a:t>="name" </a:t>
            </a:r>
            <a:r>
              <a:rPr lang="nl-BE" altLang="nl-BE" b="1" dirty="0" err="1">
                <a:solidFill>
                  <a:srgbClr val="0000FF"/>
                </a:solidFill>
                <a:latin typeface="Consolas" panose="020B0609020204030204" pitchFamily="49" charset="0"/>
              </a:rPr>
              <a:t>id</a:t>
            </a:r>
            <a:r>
              <a:rPr lang="nl-BE" altLang="nl-BE" b="1" dirty="0">
                <a:solidFill>
                  <a:srgbClr val="008000"/>
                </a:solidFill>
                <a:latin typeface="Consolas" panose="020B0609020204030204" pitchFamily="49" charset="0"/>
              </a:rPr>
              <a:t>="name" </a:t>
            </a:r>
            <a:r>
              <a:rPr lang="nl-BE" altLang="nl-BE" b="1" dirty="0" err="1">
                <a:solidFill>
                  <a:srgbClr val="660E7A"/>
                </a:solidFill>
                <a:latin typeface="Consolas" panose="020B0609020204030204" pitchFamily="49" charset="0"/>
              </a:rPr>
              <a:t>th</a:t>
            </a:r>
            <a:r>
              <a:rPr lang="nl-BE" altLang="nl-BE" b="1" dirty="0" err="1">
                <a:solidFill>
                  <a:srgbClr val="0000FF"/>
                </a:solidFill>
                <a:latin typeface="Consolas" panose="020B0609020204030204" pitchFamily="49" charset="0"/>
              </a:rPr>
              <a:t>:value</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bread.getName</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p</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p</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label </a:t>
            </a:r>
            <a:r>
              <a:rPr lang="nl-BE" altLang="nl-BE" b="1" dirty="0" err="1">
                <a:solidFill>
                  <a:srgbClr val="0000FF"/>
                </a:solidFill>
                <a:latin typeface="Consolas" panose="020B0609020204030204" pitchFamily="49" charset="0"/>
              </a:rPr>
              <a:t>for</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price</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&gt;Price&lt;/</a:t>
            </a:r>
            <a:r>
              <a:rPr lang="nl-BE" altLang="nl-BE" b="1" dirty="0">
                <a:solidFill>
                  <a:srgbClr val="000080"/>
                </a:solidFill>
                <a:latin typeface="Consolas" panose="020B0609020204030204" pitchFamily="49" charset="0"/>
              </a:rPr>
              <a:t>label</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input </a:t>
            </a:r>
            <a:r>
              <a:rPr lang="nl-BE" altLang="nl-BE" b="1" dirty="0">
                <a:solidFill>
                  <a:srgbClr val="0000FF"/>
                </a:solidFill>
                <a:latin typeface="Consolas" panose="020B0609020204030204" pitchFamily="49" charset="0"/>
              </a:rPr>
              <a:t>type</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text</a:t>
            </a:r>
            <a:r>
              <a:rPr lang="nl-BE" altLang="nl-BE" b="1" dirty="0">
                <a:solidFill>
                  <a:srgbClr val="008000"/>
                </a:solidFill>
                <a:latin typeface="Consolas" panose="020B0609020204030204" pitchFamily="49" charset="0"/>
              </a:rPr>
              <a:t>" </a:t>
            </a:r>
            <a:r>
              <a:rPr lang="nl-BE" altLang="nl-BE" b="1" dirty="0">
                <a:solidFill>
                  <a:srgbClr val="0000FF"/>
                </a:solidFill>
                <a:latin typeface="Consolas" panose="020B0609020204030204" pitchFamily="49" charset="0"/>
              </a:rPr>
              <a:t>name</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price</a:t>
            </a:r>
            <a:r>
              <a:rPr lang="nl-BE" altLang="nl-BE" b="1" dirty="0">
                <a:solidFill>
                  <a:srgbClr val="008000"/>
                </a:solidFill>
                <a:latin typeface="Consolas" panose="020B0609020204030204" pitchFamily="49" charset="0"/>
              </a:rPr>
              <a:t>" </a:t>
            </a:r>
            <a:r>
              <a:rPr lang="nl-BE" altLang="nl-BE" b="1" dirty="0" err="1">
                <a:solidFill>
                  <a:srgbClr val="0000FF"/>
                </a:solidFill>
                <a:latin typeface="Consolas" panose="020B0609020204030204" pitchFamily="49" charset="0"/>
              </a:rPr>
              <a:t>id</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price</a:t>
            </a:r>
            <a:r>
              <a:rPr lang="nl-BE" altLang="nl-BE" b="1" dirty="0">
                <a:solidFill>
                  <a:srgbClr val="008000"/>
                </a:solidFill>
                <a:latin typeface="Consolas" panose="020B0609020204030204" pitchFamily="49" charset="0"/>
              </a:rPr>
              <a:t>" </a:t>
            </a:r>
            <a:r>
              <a:rPr lang="nl-BE" altLang="nl-BE" b="1" dirty="0" err="1">
                <a:solidFill>
                  <a:srgbClr val="660E7A"/>
                </a:solidFill>
                <a:latin typeface="Consolas" panose="020B0609020204030204" pitchFamily="49" charset="0"/>
              </a:rPr>
              <a:t>th</a:t>
            </a:r>
            <a:r>
              <a:rPr lang="nl-BE" altLang="nl-BE" b="1" dirty="0" err="1">
                <a:solidFill>
                  <a:srgbClr val="0000FF"/>
                </a:solidFill>
                <a:latin typeface="Consolas" panose="020B0609020204030204" pitchFamily="49" charset="0"/>
              </a:rPr>
              <a:t>:value</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bread.getPrice</a:t>
            </a:r>
            <a:r>
              <a:rPr lang="nl-BE" altLang="nl-BE" b="1" dirty="0">
                <a:solidFill>
                  <a:srgbClr val="008000"/>
                </a:solidFill>
                <a:latin typeface="Consolas" panose="020B0609020204030204" pitchFamily="49" charset="0"/>
              </a:rPr>
              <a:t>()}"</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p</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p</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input </a:t>
            </a:r>
            <a:r>
              <a:rPr lang="nl-BE" altLang="nl-BE" b="1" dirty="0">
                <a:solidFill>
                  <a:srgbClr val="0000FF"/>
                </a:solidFill>
                <a:latin typeface="Consolas" panose="020B0609020204030204" pitchFamily="49" charset="0"/>
              </a:rPr>
              <a:t>type</a:t>
            </a:r>
            <a:r>
              <a:rPr lang="nl-BE" altLang="nl-BE" b="1" dirty="0">
                <a:solidFill>
                  <a:srgbClr val="008000"/>
                </a:solidFill>
                <a:latin typeface="Consolas" panose="020B0609020204030204" pitchFamily="49" charset="0"/>
              </a:rPr>
              <a:t>="</a:t>
            </a:r>
            <a:r>
              <a:rPr lang="nl-BE" altLang="nl-BE" b="1" dirty="0" err="1">
                <a:solidFill>
                  <a:srgbClr val="008000"/>
                </a:solidFill>
                <a:latin typeface="Consolas" panose="020B0609020204030204" pitchFamily="49" charset="0"/>
              </a:rPr>
              <a:t>submit</a:t>
            </a:r>
            <a:r>
              <a:rPr lang="nl-BE" altLang="nl-BE" b="1" dirty="0">
                <a:solidFill>
                  <a:srgbClr val="008000"/>
                </a:solidFill>
                <a:latin typeface="Consolas" panose="020B0609020204030204" pitchFamily="49" charset="0"/>
              </a:rPr>
              <a:t>" </a:t>
            </a:r>
            <a:r>
              <a:rPr lang="nl-BE" altLang="nl-BE" b="1" dirty="0" err="1">
                <a:solidFill>
                  <a:srgbClr val="0000FF"/>
                </a:solidFill>
                <a:latin typeface="Consolas" panose="020B0609020204030204" pitchFamily="49" charset="0"/>
              </a:rPr>
              <a:t>value</a:t>
            </a:r>
            <a:r>
              <a:rPr lang="nl-BE" altLang="nl-BE" b="1" dirty="0">
                <a:solidFill>
                  <a:srgbClr val="008000"/>
                </a:solidFill>
                <a:latin typeface="Consolas" panose="020B0609020204030204" pitchFamily="49" charset="0"/>
              </a:rPr>
              <a:t>="Save" </a:t>
            </a:r>
            <a:r>
              <a:rPr lang="nl-BE" altLang="nl-BE" b="1" dirty="0">
                <a:solidFill>
                  <a:srgbClr val="0000FF"/>
                </a:solidFill>
                <a:latin typeface="Consolas" panose="020B0609020204030204" pitchFamily="49" charset="0"/>
              </a:rPr>
              <a:t>name</a:t>
            </a:r>
            <a:r>
              <a:rPr lang="nl-BE" altLang="nl-BE" b="1" dirty="0">
                <a:solidFill>
                  <a:srgbClr val="008000"/>
                </a:solidFill>
                <a:latin typeface="Consolas" panose="020B0609020204030204" pitchFamily="49" charset="0"/>
              </a:rPr>
              <a:t>="save"</a:t>
            </a:r>
            <a:r>
              <a:rPr lang="nl-BE" altLang="nl-BE" dirty="0">
                <a:solidFill>
                  <a:srgbClr val="000000"/>
                </a:solidFill>
                <a:latin typeface="Consolas" panose="020B0609020204030204" pitchFamily="49" charset="0"/>
              </a:rPr>
              <a:t>&gt;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    &lt;/</a:t>
            </a:r>
            <a:r>
              <a:rPr lang="nl-BE" altLang="nl-BE" b="1" dirty="0">
                <a:solidFill>
                  <a:srgbClr val="000080"/>
                </a:solidFill>
                <a:latin typeface="Consolas" panose="020B0609020204030204" pitchFamily="49" charset="0"/>
              </a:rPr>
              <a:t>p</a:t>
            </a:r>
            <a:r>
              <a:rPr lang="nl-BE" altLang="nl-BE" dirty="0">
                <a:solidFill>
                  <a:srgbClr val="000000"/>
                </a:solidFill>
                <a:latin typeface="Consolas" panose="020B0609020204030204" pitchFamily="49" charset="0"/>
              </a:rPr>
              <a:t>&gt;</a:t>
            </a:r>
          </a:p>
          <a:p>
            <a:pPr marL="309563" lvl="1" indent="0">
              <a:buNone/>
            </a:pPr>
            <a:endParaRPr lang="nl-BE" altLang="nl-BE" sz="4400" dirty="0">
              <a:latin typeface="Arial" panose="020B0604020202020204" pitchFamily="34" charset="0"/>
            </a:endParaRPr>
          </a:p>
          <a:p>
            <a:r>
              <a:rPr lang="en-US" dirty="0"/>
              <a:t>Test your code. Everything should work except the search function...</a:t>
            </a:r>
            <a:endParaRPr lang="nl-BE" dirty="0"/>
          </a:p>
        </p:txBody>
      </p:sp>
      <p:sp>
        <p:nvSpPr>
          <p:cNvPr id="6" name="Tijdelijke aanduiding voor dianummer 5">
            <a:extLst>
              <a:ext uri="{FF2B5EF4-FFF2-40B4-BE49-F238E27FC236}">
                <a16:creationId xmlns:a16="http://schemas.microsoft.com/office/drawing/2014/main" id="{18568B2F-6FD1-477A-85A9-0FDF5E0DB6A9}"/>
              </a:ext>
            </a:extLst>
          </p:cNvPr>
          <p:cNvSpPr>
            <a:spLocks noGrp="1"/>
          </p:cNvSpPr>
          <p:nvPr>
            <p:ph type="sldNum" sz="quarter" idx="12"/>
          </p:nvPr>
        </p:nvSpPr>
        <p:spPr/>
        <p:txBody>
          <a:bodyPr/>
          <a:lstStyle/>
          <a:p>
            <a:fld id="{A48BBB69-78CC-4007-AD8B-593DE32245CC}" type="slidenum">
              <a:rPr lang="nl-BE" smtClean="0"/>
              <a:t>36</a:t>
            </a:fld>
            <a:endParaRPr lang="nl-BE"/>
          </a:p>
        </p:txBody>
      </p:sp>
      <p:sp>
        <p:nvSpPr>
          <p:cNvPr id="9" name="Titel 6">
            <a:extLst>
              <a:ext uri="{FF2B5EF4-FFF2-40B4-BE49-F238E27FC236}">
                <a16:creationId xmlns:a16="http://schemas.microsoft.com/office/drawing/2014/main" id="{B516DFAC-2AEC-42ED-BADE-4FDA857B128C}"/>
              </a:ext>
            </a:extLst>
          </p:cNvPr>
          <p:cNvSpPr>
            <a:spLocks noGrp="1"/>
          </p:cNvSpPr>
          <p:nvPr>
            <p:ph type="title"/>
          </p:nvPr>
        </p:nvSpPr>
        <p:spPr>
          <a:xfrm>
            <a:off x="0" y="158936"/>
            <a:ext cx="10582507" cy="737535"/>
          </a:xfrm>
        </p:spPr>
        <p:txBody>
          <a:bodyPr>
            <a:normAutofit fontScale="90000"/>
          </a:bodyPr>
          <a:lstStyle/>
          <a:p>
            <a:r>
              <a:rPr lang="nl-BE" dirty="0" err="1"/>
              <a:t>Completing</a:t>
            </a:r>
            <a:r>
              <a:rPr lang="nl-BE" dirty="0"/>
              <a:t> </a:t>
            </a:r>
            <a:r>
              <a:rPr lang="nl-BE" dirty="0" err="1"/>
              <a:t>the</a:t>
            </a:r>
            <a:r>
              <a:rPr lang="nl-BE" dirty="0"/>
              <a:t> </a:t>
            </a:r>
            <a:r>
              <a:rPr lang="nl-BE" dirty="0" err="1"/>
              <a:t>BreadController</a:t>
            </a:r>
            <a:r>
              <a:rPr lang="nl-BE" dirty="0"/>
              <a:t> </a:t>
            </a:r>
            <a:r>
              <a:rPr lang="nl-BE" dirty="0" err="1"/>
              <a:t>and</a:t>
            </a:r>
            <a:r>
              <a:rPr lang="nl-BE" dirty="0"/>
              <a:t> user interface</a:t>
            </a:r>
          </a:p>
        </p:txBody>
      </p:sp>
      <p:pic>
        <p:nvPicPr>
          <p:cNvPr id="2" name="Afbeelding 1">
            <a:extLst>
              <a:ext uri="{FF2B5EF4-FFF2-40B4-BE49-F238E27FC236}">
                <a16:creationId xmlns:a16="http://schemas.microsoft.com/office/drawing/2014/main" id="{9E5A7C92-EEE5-4E7E-B509-DBB8CEA3498E}"/>
              </a:ext>
            </a:extLst>
          </p:cNvPr>
          <p:cNvPicPr>
            <a:picLocks noChangeAspect="1"/>
          </p:cNvPicPr>
          <p:nvPr/>
        </p:nvPicPr>
        <p:blipFill>
          <a:blip r:embed="rId2"/>
          <a:stretch>
            <a:fillRect/>
          </a:stretch>
        </p:blipFill>
        <p:spPr>
          <a:xfrm>
            <a:off x="9098294" y="4106488"/>
            <a:ext cx="2062252" cy="1689901"/>
          </a:xfrm>
          <a:prstGeom prst="rect">
            <a:avLst/>
          </a:prstGeom>
          <a:ln>
            <a:solidFill>
              <a:schemeClr val="tx1"/>
            </a:solidFill>
          </a:ln>
        </p:spPr>
      </p:pic>
      <p:sp>
        <p:nvSpPr>
          <p:cNvPr id="7" name="Line 17">
            <a:extLst>
              <a:ext uri="{FF2B5EF4-FFF2-40B4-BE49-F238E27FC236}">
                <a16:creationId xmlns:a16="http://schemas.microsoft.com/office/drawing/2014/main" id="{313E34EC-7AE4-48A7-8C81-25FD68D3C6B2}"/>
              </a:ext>
            </a:extLst>
          </p:cNvPr>
          <p:cNvSpPr>
            <a:spLocks noChangeShapeType="1"/>
          </p:cNvSpPr>
          <p:nvPr/>
        </p:nvSpPr>
        <p:spPr bwMode="auto">
          <a:xfrm flipV="1">
            <a:off x="5459830" y="1908698"/>
            <a:ext cx="1029747" cy="982565"/>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1" name="Line 17">
            <a:extLst>
              <a:ext uri="{FF2B5EF4-FFF2-40B4-BE49-F238E27FC236}">
                <a16:creationId xmlns:a16="http://schemas.microsoft.com/office/drawing/2014/main" id="{BC490345-3119-45C8-9930-1B0BB8597774}"/>
              </a:ext>
            </a:extLst>
          </p:cNvPr>
          <p:cNvSpPr>
            <a:spLocks noChangeShapeType="1"/>
          </p:cNvSpPr>
          <p:nvPr/>
        </p:nvSpPr>
        <p:spPr bwMode="auto">
          <a:xfrm flipV="1">
            <a:off x="9845461" y="2636038"/>
            <a:ext cx="390617" cy="226873"/>
          </a:xfrm>
          <a:prstGeom prst="line">
            <a:avLst/>
          </a:prstGeom>
          <a:noFill/>
          <a:ln w="38100">
            <a:solidFill>
              <a:srgbClr val="D02023"/>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nl-BE" dirty="0"/>
          </a:p>
        </p:txBody>
      </p:sp>
      <p:sp>
        <p:nvSpPr>
          <p:cNvPr id="12" name="Text Box 22">
            <a:extLst>
              <a:ext uri="{FF2B5EF4-FFF2-40B4-BE49-F238E27FC236}">
                <a16:creationId xmlns:a16="http://schemas.microsoft.com/office/drawing/2014/main" id="{62B18F22-82D4-4041-820A-CB441E4238A9}"/>
              </a:ext>
            </a:extLst>
          </p:cNvPr>
          <p:cNvSpPr txBox="1">
            <a:spLocks noChangeArrowheads="1"/>
          </p:cNvSpPr>
          <p:nvPr/>
        </p:nvSpPr>
        <p:spPr bwMode="auto">
          <a:xfrm>
            <a:off x="6489577" y="1558820"/>
            <a:ext cx="5445911" cy="1077218"/>
          </a:xfrm>
          <a:prstGeom prst="rect">
            <a:avLst/>
          </a:prstGeom>
          <a:solidFill>
            <a:schemeClr val="bg2"/>
          </a:solidFill>
          <a:ln w="38100">
            <a:solidFill>
              <a:schemeClr val="bg1">
                <a:lumMod val="50000"/>
              </a:schemeClr>
            </a:solidFill>
            <a:miter lim="800000"/>
            <a:headEnd/>
            <a:tailEnd/>
          </a:ln>
        </p:spPr>
        <p:txBody>
          <a:bodyPr wrap="square">
            <a:spAutoFit/>
          </a:bodyPr>
          <a:lstStyle/>
          <a:p>
            <a:pPr>
              <a:spcBef>
                <a:spcPct val="50000"/>
              </a:spcBef>
            </a:pPr>
            <a:r>
              <a:rPr lang="en-US" sz="1600" dirty="0" err="1">
                <a:latin typeface="Verdana" panose="020B0604030504040204" pitchFamily="34" charset="0"/>
                <a:ea typeface="Verdana" panose="020B0604030504040204" pitchFamily="34" charset="0"/>
              </a:rPr>
              <a:t>breadId</a:t>
            </a:r>
            <a:r>
              <a:rPr lang="en-US" sz="1600" dirty="0">
                <a:latin typeface="Verdana" panose="020B0604030504040204" pitchFamily="34" charset="0"/>
                <a:ea typeface="Verdana" panose="020B0604030504040204" pitchFamily="34" charset="0"/>
              </a:rPr>
              <a:t> will simply be retrievable via the </a:t>
            </a:r>
            <a:r>
              <a:rPr lang="en-US" sz="1600" dirty="0" err="1">
                <a:latin typeface="Verdana" panose="020B0604030504040204" pitchFamily="34" charset="0"/>
                <a:ea typeface="Verdana" panose="020B0604030504040204" pitchFamily="34" charset="0"/>
              </a:rPr>
              <a:t>request.getParameter</a:t>
            </a:r>
            <a:r>
              <a:rPr lang="en-US" sz="1600" dirty="0">
                <a:latin typeface="Verdana" panose="020B0604030504040204" pitchFamily="34" charset="0"/>
                <a:ea typeface="Verdana" panose="020B0604030504040204" pitchFamily="34" charset="0"/>
              </a:rPr>
              <a:t> method, just like the other form elements. You have to use the post-method for this...</a:t>
            </a:r>
            <a:endParaRPr lang="nl-NL"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5146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9E83677-9BF7-4B51-8FF2-2123DE3199F2}"/>
              </a:ext>
            </a:extLst>
          </p:cNvPr>
          <p:cNvSpPr>
            <a:spLocks noGrp="1"/>
          </p:cNvSpPr>
          <p:nvPr>
            <p:ph type="title"/>
          </p:nvPr>
        </p:nvSpPr>
        <p:spPr/>
        <p:txBody>
          <a:bodyPr>
            <a:normAutofit fontScale="90000"/>
          </a:bodyPr>
          <a:lstStyle/>
          <a:p>
            <a:r>
              <a:rPr lang="en-US" dirty="0"/>
              <a:t>Create Keyword query method for searching
</a:t>
            </a:r>
            <a:endParaRPr lang="nl-BE" dirty="0"/>
          </a:p>
        </p:txBody>
      </p:sp>
      <p:sp>
        <p:nvSpPr>
          <p:cNvPr id="8" name="Tijdelijke aanduiding voor inhoud 7">
            <a:extLst>
              <a:ext uri="{FF2B5EF4-FFF2-40B4-BE49-F238E27FC236}">
                <a16:creationId xmlns:a16="http://schemas.microsoft.com/office/drawing/2014/main" id="{D5A3348C-42E0-4ABB-A5BB-25543B586F9C}"/>
              </a:ext>
            </a:extLst>
          </p:cNvPr>
          <p:cNvSpPr>
            <a:spLocks noGrp="1"/>
          </p:cNvSpPr>
          <p:nvPr>
            <p:ph idx="1"/>
          </p:nvPr>
        </p:nvSpPr>
        <p:spPr>
          <a:xfrm>
            <a:off x="179295" y="1138518"/>
            <a:ext cx="11842376" cy="5560546"/>
          </a:xfrm>
        </p:spPr>
        <p:txBody>
          <a:bodyPr>
            <a:normAutofit/>
          </a:bodyPr>
          <a:lstStyle/>
          <a:p>
            <a:r>
              <a:rPr lang="en-US" dirty="0"/>
              <a:t>the standard crud methods are often not sufficient</a:t>
            </a:r>
          </a:p>
          <a:p>
            <a:pPr lvl="1"/>
            <a:r>
              <a:rPr lang="en-US" dirty="0"/>
              <a:t>For example, you cannot search for a (part of) a value of a certain attribute...</a:t>
            </a:r>
          </a:p>
          <a:p>
            <a:r>
              <a:rPr lang="en-US" dirty="0"/>
              <a:t>Open the </a:t>
            </a:r>
            <a:r>
              <a:rPr lang="en-US" dirty="0" err="1"/>
              <a:t>BreadRepository</a:t>
            </a:r>
            <a:r>
              <a:rPr lang="en-US" dirty="0"/>
              <a:t> Interface and add the following "Keyword queries":</a:t>
            </a:r>
            <a:endParaRPr lang="nl-BE" dirty="0"/>
          </a:p>
          <a:p>
            <a:endParaRPr lang="nl-BE" dirty="0"/>
          </a:p>
          <a:p>
            <a:endParaRPr lang="nl-BE" dirty="0"/>
          </a:p>
          <a:p>
            <a:endParaRPr lang="nl-BE" dirty="0"/>
          </a:p>
          <a:p>
            <a:endParaRPr lang="nl-BE" dirty="0"/>
          </a:p>
          <a:p>
            <a:r>
              <a:rPr lang="en-US" dirty="0"/>
              <a:t>You'll notice that IntelliJ automatically completes it... </a:t>
            </a:r>
          </a:p>
          <a:p>
            <a:pPr lvl="1"/>
            <a:r>
              <a:rPr lang="en-US" dirty="0"/>
              <a:t>These are extra pre-programmed methods that you can call and that can be built depending on the attributes of Bread.
The keyword query runs the following native SQL code in the background </a:t>
            </a:r>
            <a:r>
              <a:rPr lang="nl-BE" dirty="0"/>
              <a:t>:</a:t>
            </a:r>
          </a:p>
          <a:p>
            <a:pPr lvl="2"/>
            <a:r>
              <a:rPr lang="nl-BE" dirty="0" err="1"/>
              <a:t>findAllBy</a:t>
            </a:r>
            <a:r>
              <a:rPr lang="nl-BE" dirty="0"/>
              <a:t> =&gt; select * </a:t>
            </a:r>
            <a:r>
              <a:rPr lang="nl-BE" dirty="0" err="1"/>
              <a:t>from</a:t>
            </a:r>
            <a:r>
              <a:rPr lang="nl-BE" dirty="0"/>
              <a:t> </a:t>
            </a:r>
            <a:r>
              <a:rPr lang="nl-BE" dirty="0" err="1"/>
              <a:t>bread</a:t>
            </a:r>
            <a:endParaRPr lang="nl-BE" dirty="0"/>
          </a:p>
          <a:p>
            <a:pPr lvl="2"/>
            <a:r>
              <a:rPr lang="nl-BE" dirty="0" err="1"/>
              <a:t>ByXXX</a:t>
            </a:r>
            <a:r>
              <a:rPr lang="nl-BE" dirty="0"/>
              <a:t> =&gt; </a:t>
            </a:r>
            <a:r>
              <a:rPr lang="nl-BE" dirty="0" err="1"/>
              <a:t>where</a:t>
            </a:r>
            <a:r>
              <a:rPr lang="nl-BE" dirty="0"/>
              <a:t> …</a:t>
            </a:r>
          </a:p>
        </p:txBody>
      </p:sp>
      <p:sp>
        <p:nvSpPr>
          <p:cNvPr id="6" name="Tijdelijke aanduiding voor dianummer 5">
            <a:extLst>
              <a:ext uri="{FF2B5EF4-FFF2-40B4-BE49-F238E27FC236}">
                <a16:creationId xmlns:a16="http://schemas.microsoft.com/office/drawing/2014/main" id="{8A53BA56-3E2A-4B18-BCEB-A7B135B053A8}"/>
              </a:ext>
            </a:extLst>
          </p:cNvPr>
          <p:cNvSpPr>
            <a:spLocks noGrp="1"/>
          </p:cNvSpPr>
          <p:nvPr>
            <p:ph type="sldNum" sz="quarter" idx="12"/>
          </p:nvPr>
        </p:nvSpPr>
        <p:spPr/>
        <p:txBody>
          <a:bodyPr/>
          <a:lstStyle/>
          <a:p>
            <a:fld id="{A48BBB69-78CC-4007-AD8B-593DE32245CC}" type="slidenum">
              <a:rPr lang="nl-BE" smtClean="0"/>
              <a:t>37</a:t>
            </a:fld>
            <a:endParaRPr lang="nl-BE"/>
          </a:p>
        </p:txBody>
      </p:sp>
      <p:pic>
        <p:nvPicPr>
          <p:cNvPr id="2" name="Afbeelding 1">
            <a:extLst>
              <a:ext uri="{FF2B5EF4-FFF2-40B4-BE49-F238E27FC236}">
                <a16:creationId xmlns:a16="http://schemas.microsoft.com/office/drawing/2014/main" id="{A4A67F98-D7D6-4ACE-923B-0D1DE3D4837E}"/>
              </a:ext>
            </a:extLst>
          </p:cNvPr>
          <p:cNvPicPr>
            <a:picLocks noChangeAspect="1"/>
          </p:cNvPicPr>
          <p:nvPr/>
        </p:nvPicPr>
        <p:blipFill>
          <a:blip r:embed="rId2"/>
          <a:stretch>
            <a:fillRect/>
          </a:stretch>
        </p:blipFill>
        <p:spPr>
          <a:xfrm>
            <a:off x="2966021" y="2471277"/>
            <a:ext cx="6120485" cy="1763372"/>
          </a:xfrm>
          <a:prstGeom prst="rect">
            <a:avLst/>
          </a:prstGeom>
          <a:ln>
            <a:solidFill>
              <a:schemeClr val="tx1"/>
            </a:solidFill>
          </a:ln>
        </p:spPr>
      </p:pic>
    </p:spTree>
    <p:extLst>
      <p:ext uri="{BB962C8B-B14F-4D97-AF65-F5344CB8AC3E}">
        <p14:creationId xmlns:p14="http://schemas.microsoft.com/office/powerpoint/2010/main" val="2251574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9E83677-9BF7-4B51-8FF2-2123DE3199F2}"/>
              </a:ext>
            </a:extLst>
          </p:cNvPr>
          <p:cNvSpPr>
            <a:spLocks noGrp="1"/>
          </p:cNvSpPr>
          <p:nvPr>
            <p:ph type="title"/>
          </p:nvPr>
        </p:nvSpPr>
        <p:spPr/>
        <p:txBody>
          <a:bodyPr/>
          <a:lstStyle/>
          <a:p>
            <a:r>
              <a:rPr lang="nl-BE" dirty="0" err="1"/>
              <a:t>Keyword</a:t>
            </a:r>
            <a:r>
              <a:rPr lang="nl-BE" dirty="0"/>
              <a:t> query </a:t>
            </a:r>
            <a:r>
              <a:rPr lang="nl-BE" dirty="0" err="1"/>
              <a:t>methods</a:t>
            </a:r>
            <a:endParaRPr lang="nl-BE" dirty="0"/>
          </a:p>
        </p:txBody>
      </p:sp>
      <p:sp>
        <p:nvSpPr>
          <p:cNvPr id="8" name="Tijdelijke aanduiding voor inhoud 7">
            <a:extLst>
              <a:ext uri="{FF2B5EF4-FFF2-40B4-BE49-F238E27FC236}">
                <a16:creationId xmlns:a16="http://schemas.microsoft.com/office/drawing/2014/main" id="{D5A3348C-42E0-4ABB-A5BB-25543B586F9C}"/>
              </a:ext>
            </a:extLst>
          </p:cNvPr>
          <p:cNvSpPr>
            <a:spLocks noGrp="1"/>
          </p:cNvSpPr>
          <p:nvPr>
            <p:ph idx="1"/>
          </p:nvPr>
        </p:nvSpPr>
        <p:spPr/>
        <p:txBody>
          <a:bodyPr>
            <a:normAutofit fontScale="92500" lnSpcReduction="10000"/>
          </a:bodyPr>
          <a:lstStyle/>
          <a:p>
            <a:r>
              <a:rPr lang="nl-BE" dirty="0"/>
              <a:t>LIKE Query </a:t>
            </a:r>
            <a:r>
              <a:rPr lang="nl-BE" dirty="0" err="1"/>
              <a:t>Methods</a:t>
            </a:r>
            <a:endParaRPr lang="nl-BE" dirty="0"/>
          </a:p>
          <a:p>
            <a:pPr lvl="1"/>
            <a:r>
              <a:rPr lang="en-US" dirty="0"/>
              <a:t>The equivalent of the following MySQL query</a:t>
            </a:r>
          </a:p>
          <a:p>
            <a:pPr lvl="2"/>
            <a:r>
              <a:rPr lang="nl-BE" altLang="nl-BE" b="1" dirty="0">
                <a:solidFill>
                  <a:srgbClr val="63B175"/>
                </a:solidFill>
                <a:latin typeface="source code pro"/>
              </a:rPr>
              <a:t>SELECT</a:t>
            </a:r>
            <a:r>
              <a:rPr lang="nl-BE" altLang="nl-BE" dirty="0">
                <a:solidFill>
                  <a:srgbClr val="333333"/>
                </a:solidFill>
                <a:latin typeface="source code pro"/>
              </a:rPr>
              <a:t> </a:t>
            </a:r>
            <a:r>
              <a:rPr lang="nl-BE" altLang="nl-BE" dirty="0">
                <a:solidFill>
                  <a:srgbClr val="000000"/>
                </a:solidFill>
                <a:latin typeface="source code pro"/>
              </a:rPr>
              <a:t>* </a:t>
            </a:r>
            <a:r>
              <a:rPr lang="nl-BE" altLang="nl-BE" b="1" dirty="0">
                <a:solidFill>
                  <a:srgbClr val="63B175"/>
                </a:solidFill>
                <a:latin typeface="source code pro"/>
              </a:rPr>
              <a:t>FROM</a:t>
            </a:r>
            <a:r>
              <a:rPr lang="nl-BE" altLang="nl-BE" dirty="0">
                <a:solidFill>
                  <a:srgbClr val="333333"/>
                </a:solidFill>
                <a:latin typeface="source code pro"/>
              </a:rPr>
              <a:t> </a:t>
            </a:r>
            <a:r>
              <a:rPr lang="nl-BE" altLang="nl-BE" dirty="0">
                <a:solidFill>
                  <a:srgbClr val="000000"/>
                </a:solidFill>
                <a:latin typeface="source code pro"/>
              </a:rPr>
              <a:t>movie </a:t>
            </a:r>
            <a:r>
              <a:rPr lang="nl-BE" altLang="nl-BE" b="1" dirty="0">
                <a:solidFill>
                  <a:srgbClr val="63B175"/>
                </a:solidFill>
                <a:latin typeface="source code pro"/>
              </a:rPr>
              <a:t>WHERE</a:t>
            </a:r>
            <a:r>
              <a:rPr lang="nl-BE" altLang="nl-BE" dirty="0">
                <a:solidFill>
                  <a:srgbClr val="333333"/>
                </a:solidFill>
                <a:latin typeface="source code pro"/>
              </a:rPr>
              <a:t> </a:t>
            </a:r>
            <a:r>
              <a:rPr lang="nl-BE" altLang="nl-BE" dirty="0" err="1">
                <a:solidFill>
                  <a:srgbClr val="000000"/>
                </a:solidFill>
                <a:latin typeface="source code pro"/>
              </a:rPr>
              <a:t>title</a:t>
            </a:r>
            <a:r>
              <a:rPr lang="nl-BE" altLang="nl-BE" dirty="0">
                <a:solidFill>
                  <a:srgbClr val="000000"/>
                </a:solidFill>
                <a:latin typeface="source code pro"/>
              </a:rPr>
              <a:t> </a:t>
            </a:r>
            <a:r>
              <a:rPr lang="nl-BE" altLang="nl-BE" dirty="0">
                <a:solidFill>
                  <a:srgbClr val="808080"/>
                </a:solidFill>
                <a:latin typeface="source code pro"/>
              </a:rPr>
              <a:t>LIKE</a:t>
            </a:r>
            <a:r>
              <a:rPr lang="nl-BE" altLang="nl-BE" dirty="0">
                <a:solidFill>
                  <a:srgbClr val="333333"/>
                </a:solidFill>
                <a:latin typeface="source code pro"/>
              </a:rPr>
              <a:t> </a:t>
            </a:r>
            <a:r>
              <a:rPr lang="nl-BE" altLang="nl-BE" b="1" dirty="0">
                <a:solidFill>
                  <a:srgbClr val="63B175"/>
                </a:solidFill>
                <a:latin typeface="source code pro"/>
              </a:rPr>
              <a:t>'%in%’</a:t>
            </a:r>
            <a:r>
              <a:rPr lang="nl-BE" altLang="nl-BE" dirty="0">
                <a:solidFill>
                  <a:srgbClr val="000000"/>
                </a:solidFill>
                <a:latin typeface="source code pro"/>
              </a:rPr>
              <a:t>;</a:t>
            </a:r>
            <a:r>
              <a:rPr lang="nl-BE" altLang="nl-BE" sz="1400" dirty="0"/>
              <a:t> </a:t>
            </a:r>
            <a:endParaRPr lang="nl-BE" altLang="nl-BE" sz="4400" dirty="0">
              <a:latin typeface="Arial" panose="020B0604020202020204" pitchFamily="34" charset="0"/>
            </a:endParaRPr>
          </a:p>
          <a:p>
            <a:pPr lvl="1"/>
            <a:r>
              <a:rPr lang="en-US" dirty="0"/>
              <a:t>Can be converted into keyword query methods</a:t>
            </a:r>
            <a:r>
              <a:rPr lang="nl-BE" dirty="0"/>
              <a:t>:</a:t>
            </a:r>
          </a:p>
          <a:p>
            <a:pPr lvl="2"/>
            <a:r>
              <a:rPr lang="nl-BE" dirty="0">
                <a:latin typeface="source code pro"/>
              </a:rPr>
              <a:t>List&lt;Movie&gt; </a:t>
            </a:r>
            <a:r>
              <a:rPr lang="nl-BE" dirty="0" err="1">
                <a:latin typeface="source code pro"/>
              </a:rPr>
              <a:t>findByTitleContaining</a:t>
            </a:r>
            <a:r>
              <a:rPr lang="nl-BE" dirty="0">
                <a:latin typeface="source code pro"/>
              </a:rPr>
              <a:t>(String </a:t>
            </a:r>
            <a:r>
              <a:rPr lang="nl-BE" dirty="0" err="1">
                <a:latin typeface="source code pro"/>
              </a:rPr>
              <a:t>title</a:t>
            </a:r>
            <a:r>
              <a:rPr lang="nl-BE" dirty="0">
                <a:latin typeface="source code pro"/>
              </a:rPr>
              <a:t>);</a:t>
            </a:r>
          </a:p>
          <a:p>
            <a:pPr lvl="2"/>
            <a:r>
              <a:rPr lang="nl-BE" dirty="0">
                <a:latin typeface="source code pro"/>
              </a:rPr>
              <a:t>List&lt;Movie&gt; </a:t>
            </a:r>
            <a:r>
              <a:rPr lang="nl-BE" dirty="0" err="1">
                <a:latin typeface="source code pro"/>
              </a:rPr>
              <a:t>findByTitleContains</a:t>
            </a:r>
            <a:r>
              <a:rPr lang="nl-BE" dirty="0">
                <a:latin typeface="source code pro"/>
              </a:rPr>
              <a:t>(String </a:t>
            </a:r>
            <a:r>
              <a:rPr lang="nl-BE" dirty="0" err="1">
                <a:latin typeface="source code pro"/>
              </a:rPr>
              <a:t>title</a:t>
            </a:r>
            <a:r>
              <a:rPr lang="nl-BE" dirty="0">
                <a:latin typeface="source code pro"/>
              </a:rPr>
              <a:t>);</a:t>
            </a:r>
          </a:p>
          <a:p>
            <a:pPr lvl="2"/>
            <a:r>
              <a:rPr lang="nl-BE" dirty="0">
                <a:latin typeface="source code pro"/>
              </a:rPr>
              <a:t>List&lt;Movie&gt; </a:t>
            </a:r>
            <a:r>
              <a:rPr lang="nl-BE" dirty="0" err="1">
                <a:latin typeface="source code pro"/>
              </a:rPr>
              <a:t>findByTitleIsContaining</a:t>
            </a:r>
            <a:r>
              <a:rPr lang="nl-BE" dirty="0">
                <a:latin typeface="source code pro"/>
              </a:rPr>
              <a:t>(String </a:t>
            </a:r>
            <a:r>
              <a:rPr lang="nl-BE" dirty="0" err="1">
                <a:latin typeface="source code pro"/>
              </a:rPr>
              <a:t>title</a:t>
            </a:r>
            <a:r>
              <a:rPr lang="nl-BE" dirty="0">
                <a:latin typeface="source code pro"/>
              </a:rPr>
              <a:t>);</a:t>
            </a:r>
          </a:p>
          <a:p>
            <a:pPr lvl="1"/>
            <a:r>
              <a:rPr lang="en-US" dirty="0"/>
              <a:t>All 3 methods give the same result</a:t>
            </a:r>
            <a:r>
              <a:rPr lang="nl-BE" dirty="0"/>
              <a:t>…</a:t>
            </a:r>
          </a:p>
          <a:p>
            <a:pPr lvl="1"/>
            <a:r>
              <a:rPr lang="en-US" dirty="0"/>
              <a:t>The equivalent of the following MySQL query</a:t>
            </a:r>
          </a:p>
          <a:p>
            <a:pPr lvl="2"/>
            <a:r>
              <a:rPr lang="nl-BE" altLang="nl-BE" b="1" dirty="0">
                <a:solidFill>
                  <a:srgbClr val="63B175"/>
                </a:solidFill>
                <a:latin typeface="source code pro"/>
              </a:rPr>
              <a:t>SELECT</a:t>
            </a:r>
            <a:r>
              <a:rPr lang="nl-BE" altLang="nl-BE" dirty="0">
                <a:solidFill>
                  <a:srgbClr val="333333"/>
                </a:solidFill>
                <a:latin typeface="source code pro"/>
              </a:rPr>
              <a:t> </a:t>
            </a:r>
            <a:r>
              <a:rPr lang="nl-BE" altLang="nl-BE" dirty="0">
                <a:solidFill>
                  <a:srgbClr val="000000"/>
                </a:solidFill>
                <a:latin typeface="source code pro"/>
              </a:rPr>
              <a:t>* </a:t>
            </a:r>
            <a:r>
              <a:rPr lang="nl-BE" altLang="nl-BE" b="1" dirty="0">
                <a:solidFill>
                  <a:srgbClr val="63B175"/>
                </a:solidFill>
                <a:latin typeface="source code pro"/>
              </a:rPr>
              <a:t>FROM</a:t>
            </a:r>
            <a:r>
              <a:rPr lang="nl-BE" altLang="nl-BE" dirty="0">
                <a:solidFill>
                  <a:srgbClr val="333333"/>
                </a:solidFill>
                <a:latin typeface="source code pro"/>
              </a:rPr>
              <a:t> </a:t>
            </a:r>
            <a:r>
              <a:rPr lang="nl-BE" altLang="nl-BE" dirty="0">
                <a:solidFill>
                  <a:srgbClr val="000000"/>
                </a:solidFill>
                <a:latin typeface="source code pro"/>
              </a:rPr>
              <a:t>movie </a:t>
            </a:r>
            <a:r>
              <a:rPr lang="nl-BE" altLang="nl-BE" b="1" dirty="0">
                <a:solidFill>
                  <a:srgbClr val="63B175"/>
                </a:solidFill>
                <a:latin typeface="source code pro"/>
              </a:rPr>
              <a:t>WHERE</a:t>
            </a:r>
            <a:r>
              <a:rPr lang="nl-BE" altLang="nl-BE" dirty="0">
                <a:solidFill>
                  <a:srgbClr val="333333"/>
                </a:solidFill>
                <a:latin typeface="source code pro"/>
              </a:rPr>
              <a:t> </a:t>
            </a:r>
            <a:r>
              <a:rPr lang="nl-BE" altLang="nl-BE" dirty="0" err="1">
                <a:solidFill>
                  <a:srgbClr val="000000"/>
                </a:solidFill>
                <a:latin typeface="source code pro"/>
              </a:rPr>
              <a:t>title</a:t>
            </a:r>
            <a:r>
              <a:rPr lang="nl-BE" altLang="nl-BE" dirty="0">
                <a:solidFill>
                  <a:srgbClr val="000000"/>
                </a:solidFill>
                <a:latin typeface="source code pro"/>
              </a:rPr>
              <a:t> </a:t>
            </a:r>
            <a:r>
              <a:rPr lang="nl-BE" altLang="nl-BE" dirty="0">
                <a:solidFill>
                  <a:srgbClr val="808080"/>
                </a:solidFill>
                <a:latin typeface="source code pro"/>
              </a:rPr>
              <a:t>LIKE</a:t>
            </a:r>
            <a:r>
              <a:rPr lang="nl-BE" altLang="nl-BE" dirty="0">
                <a:solidFill>
                  <a:srgbClr val="333333"/>
                </a:solidFill>
                <a:latin typeface="source code pro"/>
              </a:rPr>
              <a:t> </a:t>
            </a:r>
            <a:r>
              <a:rPr lang="nl-BE" altLang="nl-BE" b="1" dirty="0">
                <a:solidFill>
                  <a:srgbClr val="63B175"/>
                </a:solidFill>
                <a:latin typeface="source code pro"/>
              </a:rPr>
              <a:t>'in%’</a:t>
            </a:r>
            <a:r>
              <a:rPr lang="nl-BE" altLang="nl-BE" dirty="0">
                <a:solidFill>
                  <a:srgbClr val="000000"/>
                </a:solidFill>
                <a:latin typeface="source code pro"/>
              </a:rPr>
              <a:t>;</a:t>
            </a:r>
            <a:r>
              <a:rPr lang="nl-BE" altLang="nl-BE" sz="1400" dirty="0"/>
              <a:t> </a:t>
            </a:r>
            <a:endParaRPr lang="nl-BE" altLang="nl-BE" sz="4400" dirty="0">
              <a:latin typeface="Arial" panose="020B0604020202020204" pitchFamily="34" charset="0"/>
            </a:endParaRPr>
          </a:p>
          <a:p>
            <a:pPr lvl="1"/>
            <a:r>
              <a:rPr lang="en-US" dirty="0"/>
              <a:t>Can be converted into keyword query methods</a:t>
            </a:r>
            <a:r>
              <a:rPr lang="nl-BE" dirty="0"/>
              <a:t>:</a:t>
            </a:r>
          </a:p>
          <a:p>
            <a:pPr lvl="2"/>
            <a:r>
              <a:rPr lang="nl-BE" dirty="0">
                <a:latin typeface="source code pro"/>
              </a:rPr>
              <a:t>List&lt;Movie&gt; </a:t>
            </a:r>
            <a:r>
              <a:rPr lang="nl-BE" dirty="0" err="1">
                <a:latin typeface="source code pro"/>
              </a:rPr>
              <a:t>findByTitleStartsWith</a:t>
            </a:r>
            <a:r>
              <a:rPr lang="nl-BE" dirty="0">
                <a:latin typeface="source code pro"/>
              </a:rPr>
              <a:t>(String </a:t>
            </a:r>
            <a:r>
              <a:rPr lang="nl-BE" dirty="0" err="1">
                <a:latin typeface="source code pro"/>
              </a:rPr>
              <a:t>title</a:t>
            </a:r>
            <a:r>
              <a:rPr lang="nl-BE" dirty="0">
                <a:latin typeface="source code pro"/>
              </a:rPr>
              <a:t>);</a:t>
            </a:r>
          </a:p>
          <a:p>
            <a:pPr lvl="1"/>
            <a:r>
              <a:rPr lang="en-US" dirty="0"/>
              <a:t>The equivalent of the following MySQL query</a:t>
            </a:r>
          </a:p>
          <a:p>
            <a:pPr lvl="2"/>
            <a:r>
              <a:rPr lang="nl-BE" altLang="nl-BE" b="1" dirty="0">
                <a:solidFill>
                  <a:srgbClr val="63B175"/>
                </a:solidFill>
                <a:latin typeface="source code pro"/>
              </a:rPr>
              <a:t>SELECT</a:t>
            </a:r>
            <a:r>
              <a:rPr lang="nl-BE" altLang="nl-BE" dirty="0">
                <a:solidFill>
                  <a:srgbClr val="333333"/>
                </a:solidFill>
                <a:latin typeface="source code pro"/>
              </a:rPr>
              <a:t> </a:t>
            </a:r>
            <a:r>
              <a:rPr lang="nl-BE" altLang="nl-BE" dirty="0">
                <a:solidFill>
                  <a:srgbClr val="000000"/>
                </a:solidFill>
                <a:latin typeface="source code pro"/>
              </a:rPr>
              <a:t>* </a:t>
            </a:r>
            <a:r>
              <a:rPr lang="nl-BE" altLang="nl-BE" b="1" dirty="0">
                <a:solidFill>
                  <a:srgbClr val="63B175"/>
                </a:solidFill>
                <a:latin typeface="source code pro"/>
              </a:rPr>
              <a:t>FROM</a:t>
            </a:r>
            <a:r>
              <a:rPr lang="nl-BE" altLang="nl-BE" dirty="0">
                <a:solidFill>
                  <a:srgbClr val="333333"/>
                </a:solidFill>
                <a:latin typeface="source code pro"/>
              </a:rPr>
              <a:t> </a:t>
            </a:r>
            <a:r>
              <a:rPr lang="nl-BE" altLang="nl-BE" dirty="0">
                <a:solidFill>
                  <a:srgbClr val="000000"/>
                </a:solidFill>
                <a:latin typeface="source code pro"/>
              </a:rPr>
              <a:t>movie </a:t>
            </a:r>
            <a:r>
              <a:rPr lang="nl-BE" altLang="nl-BE" b="1" dirty="0">
                <a:solidFill>
                  <a:srgbClr val="63B175"/>
                </a:solidFill>
                <a:latin typeface="source code pro"/>
              </a:rPr>
              <a:t>WHERE</a:t>
            </a:r>
            <a:r>
              <a:rPr lang="nl-BE" altLang="nl-BE" dirty="0">
                <a:solidFill>
                  <a:srgbClr val="333333"/>
                </a:solidFill>
                <a:latin typeface="source code pro"/>
              </a:rPr>
              <a:t> </a:t>
            </a:r>
            <a:r>
              <a:rPr lang="nl-BE" altLang="nl-BE" dirty="0" err="1">
                <a:solidFill>
                  <a:srgbClr val="000000"/>
                </a:solidFill>
                <a:latin typeface="source code pro"/>
              </a:rPr>
              <a:t>title</a:t>
            </a:r>
            <a:r>
              <a:rPr lang="nl-BE" altLang="nl-BE" dirty="0">
                <a:solidFill>
                  <a:srgbClr val="000000"/>
                </a:solidFill>
                <a:latin typeface="source code pro"/>
              </a:rPr>
              <a:t> </a:t>
            </a:r>
            <a:r>
              <a:rPr lang="nl-BE" altLang="nl-BE" dirty="0">
                <a:solidFill>
                  <a:srgbClr val="808080"/>
                </a:solidFill>
                <a:latin typeface="source code pro"/>
              </a:rPr>
              <a:t>LIKE</a:t>
            </a:r>
            <a:r>
              <a:rPr lang="nl-BE" altLang="nl-BE" dirty="0">
                <a:solidFill>
                  <a:srgbClr val="333333"/>
                </a:solidFill>
                <a:latin typeface="source code pro"/>
              </a:rPr>
              <a:t> </a:t>
            </a:r>
            <a:r>
              <a:rPr lang="nl-BE" altLang="nl-BE" b="1" dirty="0">
                <a:solidFill>
                  <a:srgbClr val="63B175"/>
                </a:solidFill>
                <a:latin typeface="source code pro"/>
              </a:rPr>
              <a:t>‘%in’</a:t>
            </a:r>
            <a:r>
              <a:rPr lang="nl-BE" altLang="nl-BE" dirty="0">
                <a:solidFill>
                  <a:srgbClr val="000000"/>
                </a:solidFill>
                <a:latin typeface="source code pro"/>
              </a:rPr>
              <a:t>;</a:t>
            </a:r>
            <a:r>
              <a:rPr lang="nl-BE" altLang="nl-BE" sz="1400" dirty="0"/>
              <a:t> </a:t>
            </a:r>
            <a:endParaRPr lang="nl-BE" altLang="nl-BE" sz="4400" dirty="0">
              <a:latin typeface="Arial" panose="020B0604020202020204" pitchFamily="34" charset="0"/>
            </a:endParaRPr>
          </a:p>
          <a:p>
            <a:pPr lvl="1"/>
            <a:r>
              <a:rPr lang="en-US" dirty="0"/>
              <a:t>Can be converted into keyword query methods:</a:t>
            </a:r>
          </a:p>
          <a:p>
            <a:pPr lvl="2"/>
            <a:r>
              <a:rPr lang="nl-BE" dirty="0">
                <a:latin typeface="source code pro"/>
              </a:rPr>
              <a:t>List&lt;Movie&gt; </a:t>
            </a:r>
            <a:r>
              <a:rPr lang="nl-BE" dirty="0" err="1">
                <a:latin typeface="source code pro"/>
              </a:rPr>
              <a:t>findByTitleEndsWith</a:t>
            </a:r>
            <a:r>
              <a:rPr lang="nl-BE" dirty="0">
                <a:latin typeface="source code pro"/>
              </a:rPr>
              <a:t>(String </a:t>
            </a:r>
            <a:r>
              <a:rPr lang="nl-BE" dirty="0" err="1">
                <a:latin typeface="source code pro"/>
              </a:rPr>
              <a:t>title</a:t>
            </a:r>
            <a:r>
              <a:rPr lang="nl-BE" dirty="0">
                <a:latin typeface="source code pro"/>
              </a:rPr>
              <a:t>);</a:t>
            </a:r>
          </a:p>
          <a:p>
            <a:pPr lvl="2"/>
            <a:endParaRPr lang="nl-BE" dirty="0"/>
          </a:p>
          <a:p>
            <a:endParaRPr lang="nl-BE" dirty="0"/>
          </a:p>
        </p:txBody>
      </p:sp>
      <p:sp>
        <p:nvSpPr>
          <p:cNvPr id="6" name="Tijdelijke aanduiding voor dianummer 5">
            <a:extLst>
              <a:ext uri="{FF2B5EF4-FFF2-40B4-BE49-F238E27FC236}">
                <a16:creationId xmlns:a16="http://schemas.microsoft.com/office/drawing/2014/main" id="{8A53BA56-3E2A-4B18-BCEB-A7B135B053A8}"/>
              </a:ext>
            </a:extLst>
          </p:cNvPr>
          <p:cNvSpPr>
            <a:spLocks noGrp="1"/>
          </p:cNvSpPr>
          <p:nvPr>
            <p:ph type="sldNum" sz="quarter" idx="12"/>
          </p:nvPr>
        </p:nvSpPr>
        <p:spPr/>
        <p:txBody>
          <a:bodyPr/>
          <a:lstStyle/>
          <a:p>
            <a:fld id="{A48BBB69-78CC-4007-AD8B-593DE32245CC}" type="slidenum">
              <a:rPr lang="nl-BE" smtClean="0"/>
              <a:t>38</a:t>
            </a:fld>
            <a:endParaRPr lang="nl-BE"/>
          </a:p>
        </p:txBody>
      </p:sp>
    </p:spTree>
    <p:extLst>
      <p:ext uri="{BB962C8B-B14F-4D97-AF65-F5344CB8AC3E}">
        <p14:creationId xmlns:p14="http://schemas.microsoft.com/office/powerpoint/2010/main" val="1930248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9E83677-9BF7-4B51-8FF2-2123DE3199F2}"/>
              </a:ext>
            </a:extLst>
          </p:cNvPr>
          <p:cNvSpPr>
            <a:spLocks noGrp="1"/>
          </p:cNvSpPr>
          <p:nvPr>
            <p:ph type="title"/>
          </p:nvPr>
        </p:nvSpPr>
        <p:spPr/>
        <p:txBody>
          <a:bodyPr/>
          <a:lstStyle/>
          <a:p>
            <a:r>
              <a:rPr lang="nl-BE" dirty="0" err="1"/>
              <a:t>Keyword</a:t>
            </a:r>
            <a:r>
              <a:rPr lang="nl-BE" dirty="0"/>
              <a:t> query </a:t>
            </a:r>
            <a:r>
              <a:rPr lang="nl-BE" dirty="0" err="1"/>
              <a:t>methods</a:t>
            </a:r>
            <a:endParaRPr lang="nl-BE" dirty="0"/>
          </a:p>
        </p:txBody>
      </p:sp>
      <p:sp>
        <p:nvSpPr>
          <p:cNvPr id="8" name="Tijdelijke aanduiding voor inhoud 7">
            <a:extLst>
              <a:ext uri="{FF2B5EF4-FFF2-40B4-BE49-F238E27FC236}">
                <a16:creationId xmlns:a16="http://schemas.microsoft.com/office/drawing/2014/main" id="{D5A3348C-42E0-4ABB-A5BB-25543B586F9C}"/>
              </a:ext>
            </a:extLst>
          </p:cNvPr>
          <p:cNvSpPr>
            <a:spLocks noGrp="1"/>
          </p:cNvSpPr>
          <p:nvPr>
            <p:ph idx="1"/>
          </p:nvPr>
        </p:nvSpPr>
        <p:spPr/>
        <p:txBody>
          <a:bodyPr>
            <a:normAutofit fontScale="92500" lnSpcReduction="10000"/>
          </a:bodyPr>
          <a:lstStyle/>
          <a:p>
            <a:r>
              <a:rPr lang="en-US" dirty="0"/>
              <a:t>Examples of keyword queries with Order By</a:t>
            </a:r>
          </a:p>
          <a:p>
            <a:pPr lvl="1"/>
            <a:r>
              <a:rPr lang="nl-BE" dirty="0">
                <a:latin typeface="source code pro"/>
              </a:rPr>
              <a:t>List&lt;Person&gt; </a:t>
            </a:r>
            <a:r>
              <a:rPr lang="nl-BE" dirty="0" err="1">
                <a:latin typeface="source code pro"/>
              </a:rPr>
              <a:t>findByLastnameOrderByFirstnameAsc</a:t>
            </a:r>
            <a:r>
              <a:rPr lang="nl-BE" dirty="0">
                <a:latin typeface="source code pro"/>
              </a:rPr>
              <a:t>(String </a:t>
            </a:r>
            <a:r>
              <a:rPr lang="nl-BE" dirty="0" err="1">
                <a:latin typeface="source code pro"/>
              </a:rPr>
              <a:t>lastname</a:t>
            </a:r>
            <a:r>
              <a:rPr lang="nl-BE" dirty="0">
                <a:latin typeface="source code pro"/>
              </a:rPr>
              <a:t>); </a:t>
            </a:r>
          </a:p>
          <a:p>
            <a:pPr lvl="2"/>
            <a:r>
              <a:rPr lang="nl-BE" dirty="0">
                <a:latin typeface="source code pro"/>
              </a:rPr>
              <a:t>List&lt;Person&gt; </a:t>
            </a:r>
            <a:r>
              <a:rPr lang="nl-BE" dirty="0" err="1">
                <a:latin typeface="source code pro"/>
              </a:rPr>
              <a:t>findByLastnameOrderByFirstnameDesc</a:t>
            </a:r>
            <a:r>
              <a:rPr lang="nl-BE" dirty="0">
                <a:latin typeface="source code pro"/>
              </a:rPr>
              <a:t>(String </a:t>
            </a:r>
            <a:r>
              <a:rPr lang="nl-BE" dirty="0" err="1">
                <a:latin typeface="source code pro"/>
              </a:rPr>
              <a:t>lastname</a:t>
            </a:r>
            <a:r>
              <a:rPr lang="nl-BE" dirty="0">
                <a:latin typeface="source code pro"/>
              </a:rPr>
              <a:t>); </a:t>
            </a:r>
          </a:p>
          <a:p>
            <a:r>
              <a:rPr lang="en-US" dirty="0"/>
              <a:t>Attention! If you want to sort a list (without a where clause) you still have to repeat "By":</a:t>
            </a:r>
          </a:p>
          <a:p>
            <a:pPr lvl="1"/>
            <a:r>
              <a:rPr lang="nl-BE" dirty="0">
                <a:solidFill>
                  <a:prstClr val="black"/>
                </a:solidFill>
                <a:latin typeface="source code pro"/>
              </a:rPr>
              <a:t>List&lt;Person&gt; </a:t>
            </a:r>
            <a:r>
              <a:rPr lang="nl-BE" dirty="0" err="1">
                <a:solidFill>
                  <a:prstClr val="black"/>
                </a:solidFill>
                <a:latin typeface="source code pro"/>
              </a:rPr>
              <a:t>findAll</a:t>
            </a:r>
            <a:r>
              <a:rPr lang="nl-BE" b="1" dirty="0" err="1">
                <a:solidFill>
                  <a:srgbClr val="FF0000"/>
                </a:solidFill>
                <a:latin typeface="source code pro"/>
              </a:rPr>
              <a:t>By</a:t>
            </a:r>
            <a:r>
              <a:rPr lang="nl-BE" dirty="0" err="1">
                <a:solidFill>
                  <a:prstClr val="black"/>
                </a:solidFill>
                <a:latin typeface="source code pro"/>
              </a:rPr>
              <a:t>Order</a:t>
            </a:r>
            <a:r>
              <a:rPr lang="nl-BE" b="1" dirty="0" err="1">
                <a:solidFill>
                  <a:srgbClr val="FF0000"/>
                </a:solidFill>
                <a:latin typeface="source code pro"/>
              </a:rPr>
              <a:t>By</a:t>
            </a:r>
            <a:r>
              <a:rPr lang="nl-BE" dirty="0" err="1">
                <a:solidFill>
                  <a:prstClr val="black"/>
                </a:solidFill>
                <a:latin typeface="source code pro"/>
              </a:rPr>
              <a:t>FirstnameDesc</a:t>
            </a:r>
            <a:r>
              <a:rPr lang="nl-BE" dirty="0">
                <a:solidFill>
                  <a:prstClr val="black"/>
                </a:solidFill>
                <a:latin typeface="source code pro"/>
              </a:rPr>
              <a:t>(); </a:t>
            </a:r>
          </a:p>
          <a:p>
            <a:r>
              <a:rPr lang="en-US" dirty="0"/>
              <a:t>Tip! Use ctrl spacebar to build your keyword queries
</a:t>
            </a:r>
            <a:r>
              <a:rPr lang="nl-BE" dirty="0" err="1"/>
              <a:t>Other</a:t>
            </a:r>
            <a:r>
              <a:rPr lang="nl-BE" dirty="0"/>
              <a:t> </a:t>
            </a:r>
            <a:r>
              <a:rPr lang="nl-BE" dirty="0" err="1"/>
              <a:t>possibilities</a:t>
            </a:r>
            <a:r>
              <a:rPr lang="nl-BE" dirty="0"/>
              <a:t> </a:t>
            </a:r>
            <a:r>
              <a:rPr lang="nl-BE" dirty="0" err="1"/>
              <a:t>see</a:t>
            </a:r>
            <a:r>
              <a:rPr lang="nl-BE" dirty="0"/>
              <a:t>:</a:t>
            </a:r>
          </a:p>
          <a:p>
            <a:pPr lvl="1"/>
            <a:r>
              <a:rPr lang="nl-BE" dirty="0">
                <a:hlinkClick r:id="rId2"/>
              </a:rPr>
              <a:t>https://docs.spring.io/spring-data/jpa/docs/1.4.3.RELEASE/reference/html/repositories.html</a:t>
            </a:r>
            <a:endParaRPr lang="nl-BE" dirty="0"/>
          </a:p>
          <a:p>
            <a:pPr lvl="1"/>
            <a:r>
              <a:rPr lang="nl-BE" dirty="0">
                <a:hlinkClick r:id="rId3"/>
              </a:rPr>
              <a:t>https://docs.spring.io/spring-data/jpa/docs/1.4.3.RELEASE/reference/html/repository-query-keywords.html</a:t>
            </a:r>
            <a:endParaRPr lang="nl-BE" dirty="0"/>
          </a:p>
          <a:p>
            <a:pPr lvl="2"/>
            <a:endParaRPr lang="nl-BE" dirty="0"/>
          </a:p>
          <a:p>
            <a:r>
              <a:rPr lang="en-US" dirty="0"/>
              <a:t>If you have written the Keyword query methods in the Repository Interface, you can use them in the Controller class...</a:t>
            </a:r>
            <a:endParaRPr lang="nl-BE" dirty="0"/>
          </a:p>
        </p:txBody>
      </p:sp>
      <p:sp>
        <p:nvSpPr>
          <p:cNvPr id="6" name="Tijdelijke aanduiding voor dianummer 5">
            <a:extLst>
              <a:ext uri="{FF2B5EF4-FFF2-40B4-BE49-F238E27FC236}">
                <a16:creationId xmlns:a16="http://schemas.microsoft.com/office/drawing/2014/main" id="{8A53BA56-3E2A-4B18-BCEB-A7B135B053A8}"/>
              </a:ext>
            </a:extLst>
          </p:cNvPr>
          <p:cNvSpPr>
            <a:spLocks noGrp="1"/>
          </p:cNvSpPr>
          <p:nvPr>
            <p:ph type="sldNum" sz="quarter" idx="12"/>
          </p:nvPr>
        </p:nvSpPr>
        <p:spPr/>
        <p:txBody>
          <a:bodyPr/>
          <a:lstStyle/>
          <a:p>
            <a:fld id="{A48BBB69-78CC-4007-AD8B-593DE32245CC}" type="slidenum">
              <a:rPr lang="nl-BE" smtClean="0"/>
              <a:t>39</a:t>
            </a:fld>
            <a:endParaRPr lang="nl-BE"/>
          </a:p>
        </p:txBody>
      </p:sp>
    </p:spTree>
    <p:extLst>
      <p:ext uri="{BB962C8B-B14F-4D97-AF65-F5344CB8AC3E}">
        <p14:creationId xmlns:p14="http://schemas.microsoft.com/office/powerpoint/2010/main" val="118335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err="1"/>
              <a:t>Persistence</a:t>
            </a:r>
            <a:r>
              <a:rPr lang="nl-BE" dirty="0"/>
              <a:t>: </a:t>
            </a:r>
            <a:r>
              <a:rPr lang="nl-BE" dirty="0" err="1"/>
              <a:t>problems</a:t>
            </a:r>
            <a:r>
              <a:rPr lang="nl-BE" dirty="0"/>
              <a:t>
</a:t>
            </a:r>
          </a:p>
        </p:txBody>
      </p:sp>
      <p:sp>
        <p:nvSpPr>
          <p:cNvPr id="3" name="Tijdelijke aanduiding voor inhoud 2"/>
          <p:cNvSpPr>
            <a:spLocks noGrp="1"/>
          </p:cNvSpPr>
          <p:nvPr>
            <p:ph idx="1"/>
          </p:nvPr>
        </p:nvSpPr>
        <p:spPr/>
        <p:txBody>
          <a:bodyPr/>
          <a:lstStyle/>
          <a:p>
            <a:r>
              <a:rPr lang="nl-BE" dirty="0"/>
              <a:t>“</a:t>
            </a:r>
            <a:r>
              <a:rPr lang="nl-BE" dirty="0" err="1"/>
              <a:t>Impedance</a:t>
            </a:r>
            <a:r>
              <a:rPr lang="nl-BE" dirty="0"/>
              <a:t> mismatch” </a:t>
            </a:r>
          </a:p>
          <a:p>
            <a:pPr lvl="1"/>
            <a:r>
              <a:rPr lang="nl-BE" dirty="0"/>
              <a:t>= </a:t>
            </a:r>
            <a:r>
              <a:rPr lang="en-US" dirty="0"/>
              <a:t>difference in approach between object-oriented and relational data structure</a:t>
            </a:r>
            <a:br>
              <a:rPr lang="en-US" dirty="0"/>
            </a:br>
            <a:r>
              <a:rPr lang="nl-BE" dirty="0">
                <a:hlinkClick r:id="rId2"/>
              </a:rPr>
              <a:t>https://en.wikipedia.org/wiki/Object-relational_impedance_mismatch</a:t>
            </a:r>
            <a:endParaRPr lang="nl-BE" dirty="0"/>
          </a:p>
          <a:p>
            <a:r>
              <a:rPr lang="nl-BE" dirty="0"/>
              <a:t> </a:t>
            </a:r>
            <a:r>
              <a:rPr lang="nl-BE" dirty="0" err="1"/>
              <a:t>Granularity</a:t>
            </a:r>
            <a:endParaRPr lang="nl-BE" dirty="0"/>
          </a:p>
          <a:p>
            <a:pPr lvl="1"/>
            <a:r>
              <a:rPr lang="en-US" dirty="0"/>
              <a:t>RDBMS has limited number of data types
Fine-meshed data structure not desirable in RDBMS based on performance</a:t>
            </a:r>
          </a:p>
          <a:p>
            <a:r>
              <a:rPr lang="nl-BE" dirty="0" err="1"/>
              <a:t>Inheritance</a:t>
            </a:r>
            <a:r>
              <a:rPr lang="nl-BE" dirty="0"/>
              <a:t> </a:t>
            </a:r>
            <a:r>
              <a:rPr lang="nl-BE" dirty="0" err="1"/>
              <a:t>and</a:t>
            </a:r>
            <a:r>
              <a:rPr lang="nl-BE" dirty="0"/>
              <a:t> </a:t>
            </a:r>
            <a:r>
              <a:rPr lang="nl-BE" dirty="0" err="1"/>
              <a:t>Polymorphism</a:t>
            </a:r>
            <a:endParaRPr lang="nl-BE" dirty="0"/>
          </a:p>
          <a:p>
            <a:pPr lvl="1"/>
            <a:r>
              <a:rPr lang="nl-BE" dirty="0" err="1"/>
              <a:t>Not</a:t>
            </a:r>
            <a:r>
              <a:rPr lang="nl-BE" dirty="0"/>
              <a:t> </a:t>
            </a:r>
            <a:r>
              <a:rPr lang="nl-BE" dirty="0" err="1"/>
              <a:t>provided</a:t>
            </a:r>
            <a:r>
              <a:rPr lang="nl-BE" dirty="0"/>
              <a:t> in RDBMS</a:t>
            </a:r>
          </a:p>
          <a:p>
            <a:r>
              <a:rPr lang="nl-BE" dirty="0"/>
              <a:t>Identity of </a:t>
            </a:r>
            <a:r>
              <a:rPr lang="nl-BE" dirty="0" err="1"/>
              <a:t>an</a:t>
            </a:r>
            <a:r>
              <a:rPr lang="nl-BE" dirty="0"/>
              <a:t> object</a:t>
            </a:r>
          </a:p>
          <a:p>
            <a:pPr lvl="1"/>
            <a:r>
              <a:rPr lang="en-US" dirty="0"/>
              <a:t>Database : rows are equal if primary key is equal
</a:t>
            </a:r>
            <a:r>
              <a:rPr lang="nl-BE" dirty="0"/>
              <a:t>OO</a:t>
            </a:r>
          </a:p>
          <a:p>
            <a:pPr lvl="2"/>
            <a:r>
              <a:rPr lang="nl-BE" dirty="0"/>
              <a:t>“Object </a:t>
            </a:r>
            <a:r>
              <a:rPr lang="nl-BE" dirty="0" err="1"/>
              <a:t>identity</a:t>
            </a:r>
            <a:r>
              <a:rPr lang="nl-BE" dirty="0"/>
              <a:t>” : object1 == object2</a:t>
            </a:r>
          </a:p>
          <a:p>
            <a:pPr lvl="2"/>
            <a:r>
              <a:rPr lang="nl-BE" dirty="0"/>
              <a:t>“Object </a:t>
            </a:r>
            <a:r>
              <a:rPr lang="nl-BE" dirty="0" err="1"/>
              <a:t>equality</a:t>
            </a:r>
            <a:r>
              <a:rPr lang="nl-BE" dirty="0"/>
              <a:t>” : object1.equals(object2)</a:t>
            </a:r>
          </a:p>
          <a:p>
            <a:endParaRPr lang="nl-BE" dirty="0"/>
          </a:p>
        </p:txBody>
      </p:sp>
      <p:sp>
        <p:nvSpPr>
          <p:cNvPr id="4" name="Tijdelijke aanduiding voor dianummer 3"/>
          <p:cNvSpPr>
            <a:spLocks noGrp="1"/>
          </p:cNvSpPr>
          <p:nvPr>
            <p:ph type="sldNum" sz="quarter" idx="4294967295"/>
          </p:nvPr>
        </p:nvSpPr>
        <p:spPr bwMode="auto">
          <a:xfrm>
            <a:off x="11544300"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4</a:t>
            </a:fld>
            <a:endParaRPr lang="nl-N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9E83677-9BF7-4B51-8FF2-2123DE3199F2}"/>
              </a:ext>
            </a:extLst>
          </p:cNvPr>
          <p:cNvSpPr>
            <a:spLocks noGrp="1"/>
          </p:cNvSpPr>
          <p:nvPr>
            <p:ph type="title"/>
          </p:nvPr>
        </p:nvSpPr>
        <p:spPr/>
        <p:txBody>
          <a:bodyPr>
            <a:normAutofit fontScale="90000"/>
          </a:bodyPr>
          <a:lstStyle/>
          <a:p>
            <a:r>
              <a:rPr lang="en-US" dirty="0"/>
              <a:t>Create Keyword query method for searching
</a:t>
            </a:r>
            <a:endParaRPr lang="nl-BE" dirty="0"/>
          </a:p>
        </p:txBody>
      </p:sp>
      <p:sp>
        <p:nvSpPr>
          <p:cNvPr id="8" name="Tijdelijke aanduiding voor inhoud 7">
            <a:extLst>
              <a:ext uri="{FF2B5EF4-FFF2-40B4-BE49-F238E27FC236}">
                <a16:creationId xmlns:a16="http://schemas.microsoft.com/office/drawing/2014/main" id="{D5A3348C-42E0-4ABB-A5BB-25543B586F9C}"/>
              </a:ext>
            </a:extLst>
          </p:cNvPr>
          <p:cNvSpPr>
            <a:spLocks noGrp="1"/>
          </p:cNvSpPr>
          <p:nvPr>
            <p:ph idx="1"/>
          </p:nvPr>
        </p:nvSpPr>
        <p:spPr>
          <a:xfrm>
            <a:off x="179295" y="1138518"/>
            <a:ext cx="11842376" cy="5560546"/>
          </a:xfrm>
        </p:spPr>
        <p:txBody>
          <a:bodyPr>
            <a:normAutofit/>
          </a:bodyPr>
          <a:lstStyle/>
          <a:p>
            <a:r>
              <a:rPr lang="en-US" dirty="0"/>
              <a:t>Open the </a:t>
            </a:r>
            <a:r>
              <a:rPr lang="en-US" dirty="0" err="1"/>
              <a:t>BreadController</a:t>
            </a:r>
            <a:r>
              <a:rPr lang="en-US" dirty="0"/>
              <a:t> and add the following method:</a:t>
            </a:r>
            <a:endParaRPr lang="nl-BE" dirty="0"/>
          </a:p>
          <a:p>
            <a:endParaRPr lang="nl-BE" dirty="0"/>
          </a:p>
          <a:p>
            <a:endParaRPr lang="nl-BE" dirty="0"/>
          </a:p>
          <a:p>
            <a:endParaRPr lang="nl-BE" dirty="0"/>
          </a:p>
          <a:p>
            <a:endParaRPr lang="nl-BE" dirty="0"/>
          </a:p>
          <a:p>
            <a:endParaRPr lang="nl-BE" dirty="0"/>
          </a:p>
          <a:p>
            <a:r>
              <a:rPr lang="en-US" dirty="0"/>
              <a:t>Then replace the "</a:t>
            </a:r>
            <a:r>
              <a:rPr lang="en-US" dirty="0" err="1"/>
              <a:t>findAll</a:t>
            </a:r>
            <a:r>
              <a:rPr lang="en-US" dirty="0"/>
              <a:t>()" methods with the "</a:t>
            </a:r>
            <a:r>
              <a:rPr lang="en-US" dirty="0" err="1"/>
              <a:t>findAllByOrderByPriceAsc</a:t>
            </a:r>
            <a:r>
              <a:rPr lang="en-US" dirty="0"/>
              <a:t>()" in the following </a:t>
            </a:r>
            <a:r>
              <a:rPr lang="en-US" dirty="0" err="1"/>
              <a:t>RequestMapping</a:t>
            </a:r>
            <a:r>
              <a:rPr lang="en-US" dirty="0"/>
              <a:t> methods:</a:t>
            </a:r>
          </a:p>
          <a:p>
            <a:pPr lvl="1"/>
            <a:r>
              <a:rPr lang="nl-BE" dirty="0"/>
              <a:t>index(Model model) </a:t>
            </a:r>
          </a:p>
          <a:p>
            <a:pPr lvl="1"/>
            <a:r>
              <a:rPr lang="nl-BE" dirty="0" err="1"/>
              <a:t>processAdd</a:t>
            </a:r>
            <a:r>
              <a:rPr lang="nl-BE" dirty="0"/>
              <a:t> (Model </a:t>
            </a:r>
            <a:r>
              <a:rPr lang="nl-BE" dirty="0" err="1"/>
              <a:t>model</a:t>
            </a:r>
            <a:r>
              <a:rPr lang="nl-BE" dirty="0"/>
              <a:t>, </a:t>
            </a:r>
            <a:r>
              <a:rPr lang="nl-BE" dirty="0" err="1"/>
              <a:t>HttpServletRequest</a:t>
            </a:r>
            <a:r>
              <a:rPr lang="nl-BE" dirty="0"/>
              <a:t> </a:t>
            </a:r>
            <a:r>
              <a:rPr lang="nl-BE" dirty="0" err="1"/>
              <a:t>request</a:t>
            </a:r>
            <a:r>
              <a:rPr lang="nl-BE" dirty="0"/>
              <a:t>)</a:t>
            </a:r>
          </a:p>
          <a:p>
            <a:pPr lvl="1"/>
            <a:r>
              <a:rPr lang="nl-BE" dirty="0" err="1"/>
              <a:t>processEdit</a:t>
            </a:r>
            <a:r>
              <a:rPr lang="nl-BE" dirty="0"/>
              <a:t>-methodes (Model </a:t>
            </a:r>
            <a:r>
              <a:rPr lang="nl-BE" dirty="0" err="1"/>
              <a:t>model</a:t>
            </a:r>
            <a:r>
              <a:rPr lang="nl-BE" dirty="0"/>
              <a:t>, </a:t>
            </a:r>
            <a:r>
              <a:rPr lang="nl-BE" dirty="0" err="1"/>
              <a:t>HttpServletRequest</a:t>
            </a:r>
            <a:r>
              <a:rPr lang="nl-BE" dirty="0"/>
              <a:t> </a:t>
            </a:r>
            <a:r>
              <a:rPr lang="nl-BE" dirty="0" err="1"/>
              <a:t>request</a:t>
            </a:r>
            <a:r>
              <a:rPr lang="nl-BE" dirty="0"/>
              <a:t>)</a:t>
            </a:r>
          </a:p>
          <a:p>
            <a:endParaRPr lang="nl-BE" dirty="0"/>
          </a:p>
        </p:txBody>
      </p:sp>
      <p:sp>
        <p:nvSpPr>
          <p:cNvPr id="6" name="Tijdelijke aanduiding voor dianummer 5">
            <a:extLst>
              <a:ext uri="{FF2B5EF4-FFF2-40B4-BE49-F238E27FC236}">
                <a16:creationId xmlns:a16="http://schemas.microsoft.com/office/drawing/2014/main" id="{8A53BA56-3E2A-4B18-BCEB-A7B135B053A8}"/>
              </a:ext>
            </a:extLst>
          </p:cNvPr>
          <p:cNvSpPr>
            <a:spLocks noGrp="1"/>
          </p:cNvSpPr>
          <p:nvPr>
            <p:ph type="sldNum" sz="quarter" idx="12"/>
          </p:nvPr>
        </p:nvSpPr>
        <p:spPr/>
        <p:txBody>
          <a:bodyPr/>
          <a:lstStyle/>
          <a:p>
            <a:fld id="{A48BBB69-78CC-4007-AD8B-593DE32245CC}" type="slidenum">
              <a:rPr lang="nl-BE" smtClean="0"/>
              <a:t>40</a:t>
            </a:fld>
            <a:endParaRPr lang="nl-BE"/>
          </a:p>
        </p:txBody>
      </p:sp>
      <p:pic>
        <p:nvPicPr>
          <p:cNvPr id="3" name="Afbeelding 2">
            <a:extLst>
              <a:ext uri="{FF2B5EF4-FFF2-40B4-BE49-F238E27FC236}">
                <a16:creationId xmlns:a16="http://schemas.microsoft.com/office/drawing/2014/main" id="{0B40BA6D-1F5B-409D-8DDB-A96145E6AD69}"/>
              </a:ext>
            </a:extLst>
          </p:cNvPr>
          <p:cNvPicPr>
            <a:picLocks noChangeAspect="1"/>
          </p:cNvPicPr>
          <p:nvPr/>
        </p:nvPicPr>
        <p:blipFill>
          <a:blip r:embed="rId2"/>
          <a:stretch>
            <a:fillRect/>
          </a:stretch>
        </p:blipFill>
        <p:spPr>
          <a:xfrm>
            <a:off x="1489817" y="1869444"/>
            <a:ext cx="6858000" cy="1685925"/>
          </a:xfrm>
          <a:prstGeom prst="rect">
            <a:avLst/>
          </a:prstGeom>
          <a:solidFill>
            <a:schemeClr val="tx1"/>
          </a:solidFill>
          <a:ln>
            <a:solidFill>
              <a:schemeClr val="tx1"/>
            </a:solidFill>
          </a:ln>
        </p:spPr>
      </p:pic>
    </p:spTree>
    <p:extLst>
      <p:ext uri="{BB962C8B-B14F-4D97-AF65-F5344CB8AC3E}">
        <p14:creationId xmlns:p14="http://schemas.microsoft.com/office/powerpoint/2010/main" val="279137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E909580-1D4B-44AA-BE4A-6E5D759B00BB}"/>
              </a:ext>
            </a:extLst>
          </p:cNvPr>
          <p:cNvSpPr>
            <a:spLocks noGrp="1"/>
          </p:cNvSpPr>
          <p:nvPr>
            <p:ph type="title"/>
          </p:nvPr>
        </p:nvSpPr>
        <p:spPr/>
        <p:txBody>
          <a:bodyPr>
            <a:normAutofit fontScale="90000"/>
          </a:bodyPr>
          <a:lstStyle/>
          <a:p>
            <a:r>
              <a:rPr lang="nl-BE" dirty="0"/>
              <a:t>Test </a:t>
            </a:r>
            <a:r>
              <a:rPr lang="nl-BE" dirty="0" err="1"/>
              <a:t>your</a:t>
            </a:r>
            <a:r>
              <a:rPr lang="nl-BE" dirty="0"/>
              <a:t> project
</a:t>
            </a:r>
          </a:p>
        </p:txBody>
      </p:sp>
      <p:sp>
        <p:nvSpPr>
          <p:cNvPr id="8" name="Tijdelijke aanduiding voor inhoud 7">
            <a:extLst>
              <a:ext uri="{FF2B5EF4-FFF2-40B4-BE49-F238E27FC236}">
                <a16:creationId xmlns:a16="http://schemas.microsoft.com/office/drawing/2014/main" id="{73861298-517B-4778-B2A3-91A6CFB02AAA}"/>
              </a:ext>
            </a:extLst>
          </p:cNvPr>
          <p:cNvSpPr>
            <a:spLocks noGrp="1"/>
          </p:cNvSpPr>
          <p:nvPr>
            <p:ph idx="1"/>
          </p:nvPr>
        </p:nvSpPr>
        <p:spPr>
          <a:xfrm>
            <a:off x="179295" y="1138518"/>
            <a:ext cx="7694073" cy="5154705"/>
          </a:xfrm>
        </p:spPr>
        <p:txBody>
          <a:bodyPr>
            <a:normAutofit/>
          </a:bodyPr>
          <a:lstStyle/>
          <a:p>
            <a:r>
              <a:rPr lang="en-US" dirty="0"/>
              <a:t>Start your project...  
The loaves of bread are now sorted in ascending</a:t>
            </a:r>
            <a:br>
              <a:rPr lang="en-US" dirty="0"/>
            </a:br>
            <a:r>
              <a:rPr lang="en-US" dirty="0"/>
              <a:t>order of price...
Add some loaves of bread 
Also test the Edit and Delete links...
Also check what the result in the database looks like
When errors occur, read what it says in the output window and try to fix your error(s) based on this...</a:t>
            </a:r>
            <a:endParaRPr lang="nl-BE" dirty="0"/>
          </a:p>
        </p:txBody>
      </p:sp>
      <p:sp>
        <p:nvSpPr>
          <p:cNvPr id="6" name="Tijdelijke aanduiding voor dianummer 5">
            <a:extLst>
              <a:ext uri="{FF2B5EF4-FFF2-40B4-BE49-F238E27FC236}">
                <a16:creationId xmlns:a16="http://schemas.microsoft.com/office/drawing/2014/main" id="{63F2995D-9444-4B93-9149-4A0B4C5772D4}"/>
              </a:ext>
            </a:extLst>
          </p:cNvPr>
          <p:cNvSpPr>
            <a:spLocks noGrp="1"/>
          </p:cNvSpPr>
          <p:nvPr>
            <p:ph type="sldNum" sz="quarter" idx="12"/>
          </p:nvPr>
        </p:nvSpPr>
        <p:spPr/>
        <p:txBody>
          <a:bodyPr/>
          <a:lstStyle/>
          <a:p>
            <a:fld id="{A48BBB69-78CC-4007-AD8B-593DE32245CC}" type="slidenum">
              <a:rPr lang="nl-BE" smtClean="0"/>
              <a:t>41</a:t>
            </a:fld>
            <a:endParaRPr lang="nl-BE"/>
          </a:p>
        </p:txBody>
      </p:sp>
      <p:pic>
        <p:nvPicPr>
          <p:cNvPr id="2" name="Afbeelding 1">
            <a:extLst>
              <a:ext uri="{FF2B5EF4-FFF2-40B4-BE49-F238E27FC236}">
                <a16:creationId xmlns:a16="http://schemas.microsoft.com/office/drawing/2014/main" id="{CD33CC60-48F4-4C99-B9D2-C09377C0B955}"/>
              </a:ext>
            </a:extLst>
          </p:cNvPr>
          <p:cNvPicPr>
            <a:picLocks noChangeAspect="1"/>
          </p:cNvPicPr>
          <p:nvPr/>
        </p:nvPicPr>
        <p:blipFill>
          <a:blip r:embed="rId2"/>
          <a:stretch>
            <a:fillRect/>
          </a:stretch>
        </p:blipFill>
        <p:spPr>
          <a:xfrm>
            <a:off x="7873368" y="1232034"/>
            <a:ext cx="3971250" cy="4640366"/>
          </a:xfrm>
          <a:prstGeom prst="rect">
            <a:avLst/>
          </a:prstGeom>
          <a:ln>
            <a:solidFill>
              <a:schemeClr val="tx1"/>
            </a:solidFill>
          </a:ln>
        </p:spPr>
      </p:pic>
    </p:spTree>
    <p:extLst>
      <p:ext uri="{BB962C8B-B14F-4D97-AF65-F5344CB8AC3E}">
        <p14:creationId xmlns:p14="http://schemas.microsoft.com/office/powerpoint/2010/main" val="1089525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JPQL</a:t>
            </a:r>
          </a:p>
        </p:txBody>
      </p:sp>
      <p:sp>
        <p:nvSpPr>
          <p:cNvPr id="3" name="Tijdelijke aanduiding voor inhoud 2"/>
          <p:cNvSpPr>
            <a:spLocks noGrp="1"/>
          </p:cNvSpPr>
          <p:nvPr>
            <p:ph idx="1"/>
          </p:nvPr>
        </p:nvSpPr>
        <p:spPr/>
        <p:txBody>
          <a:bodyPr>
            <a:normAutofit fontScale="92500" lnSpcReduction="10000"/>
          </a:bodyPr>
          <a:lstStyle/>
          <a:p>
            <a:r>
              <a:rPr lang="en-US" dirty="0"/>
              <a:t>Keyword queries have their limitations. You can run simple queries with this, but if you want to run a more complex query, JPQL is recommended.
</a:t>
            </a:r>
            <a:r>
              <a:rPr lang="nl-BE" dirty="0"/>
              <a:t>JPQL = </a:t>
            </a:r>
            <a:r>
              <a:rPr lang="nl-BE" b="1" dirty="0"/>
              <a:t>JP</a:t>
            </a:r>
            <a:r>
              <a:rPr lang="nl-BE" dirty="0"/>
              <a:t>A </a:t>
            </a:r>
            <a:r>
              <a:rPr lang="nl-BE" b="1" dirty="0"/>
              <a:t>Q</a:t>
            </a:r>
            <a:r>
              <a:rPr lang="nl-BE" dirty="0"/>
              <a:t>uery </a:t>
            </a:r>
            <a:r>
              <a:rPr lang="nl-BE" b="1" dirty="0"/>
              <a:t>L</a:t>
            </a:r>
            <a:r>
              <a:rPr lang="nl-BE" dirty="0"/>
              <a:t>anguage: </a:t>
            </a:r>
            <a:r>
              <a:rPr lang="en-US" dirty="0"/>
              <a:t>JPA's query language is very similar to SQL </a:t>
            </a:r>
            <a:endParaRPr lang="nl-BE" dirty="0"/>
          </a:p>
          <a:p>
            <a:r>
              <a:rPr lang="nl-BE" dirty="0"/>
              <a:t>JPQL is </a:t>
            </a:r>
            <a:r>
              <a:rPr lang="nl-BE" b="1" dirty="0"/>
              <a:t>Java code </a:t>
            </a:r>
            <a:r>
              <a:rPr lang="nl-BE" dirty="0"/>
              <a:t>(</a:t>
            </a:r>
            <a:r>
              <a:rPr lang="nl-BE" dirty="0" err="1"/>
              <a:t>and</a:t>
            </a:r>
            <a:r>
              <a:rPr lang="nl-BE" dirty="0"/>
              <a:t> NOT SQL) </a:t>
            </a:r>
            <a:r>
              <a:rPr lang="nl-BE" dirty="0" err="1"/>
              <a:t>and</a:t>
            </a:r>
            <a:r>
              <a:rPr lang="nl-BE" dirty="0"/>
              <a:t> </a:t>
            </a:r>
            <a:r>
              <a:rPr lang="nl-BE" dirty="0" err="1"/>
              <a:t>therefore</a:t>
            </a:r>
            <a:r>
              <a:rPr lang="nl-BE" dirty="0"/>
              <a:t>:</a:t>
            </a:r>
          </a:p>
          <a:p>
            <a:pPr lvl="1"/>
            <a:r>
              <a:rPr lang="en-US" dirty="0"/>
              <a:t>the queries are completely OO, with possibilities such as inheritance, polymorphism, association. You don't have to write joins often when you work OO
we use the names of the attributes (of the Entity) and not the column names (from the corresponding table) making the query database independent
The JPA framework provides:</a:t>
            </a:r>
          </a:p>
          <a:p>
            <a:pPr lvl="2"/>
            <a:r>
              <a:rPr lang="en-US" dirty="0"/>
              <a:t>the translation from JPQL to SQL
converting the records (with different field values) from a table to Java objects with corresponding attribute values </a:t>
            </a:r>
          </a:p>
          <a:p>
            <a:pPr lvl="1"/>
            <a:r>
              <a:rPr lang="en-US" dirty="0"/>
              <a:t>The </a:t>
            </a:r>
            <a:r>
              <a:rPr lang="en-US" dirty="0">
                <a:solidFill>
                  <a:srgbClr val="FF0000"/>
                </a:solidFill>
              </a:rPr>
              <a:t>syntax</a:t>
            </a:r>
            <a:r>
              <a:rPr lang="en-US" dirty="0"/>
              <a:t> in the queries is </a:t>
            </a:r>
            <a:r>
              <a:rPr lang="en-US" dirty="0">
                <a:solidFill>
                  <a:srgbClr val="FF0000"/>
                </a:solidFill>
              </a:rPr>
              <a:t>not</a:t>
            </a:r>
            <a:r>
              <a:rPr lang="en-US" dirty="0"/>
              <a:t> </a:t>
            </a:r>
            <a:r>
              <a:rPr lang="en-US" dirty="0">
                <a:solidFill>
                  <a:srgbClr val="FF0000"/>
                </a:solidFill>
              </a:rPr>
              <a:t>case-sensitive</a:t>
            </a:r>
            <a:r>
              <a:rPr lang="en-US" dirty="0"/>
              <a:t>:</a:t>
            </a:r>
          </a:p>
          <a:p>
            <a:pPr lvl="2"/>
            <a:r>
              <a:rPr lang="en-US" dirty="0" err="1"/>
              <a:t>seLEct</a:t>
            </a:r>
            <a:r>
              <a:rPr lang="en-US" dirty="0"/>
              <a:t> or SELECT or select or Select is identical</a:t>
            </a:r>
          </a:p>
          <a:p>
            <a:pPr lvl="1"/>
            <a:r>
              <a:rPr lang="en-US" dirty="0"/>
              <a:t>The </a:t>
            </a:r>
            <a:r>
              <a:rPr lang="en-US" dirty="0">
                <a:solidFill>
                  <a:srgbClr val="FF0000"/>
                </a:solidFill>
              </a:rPr>
              <a:t>names</a:t>
            </a:r>
            <a:r>
              <a:rPr lang="en-US" dirty="0"/>
              <a:t> of the classes and the attributes used in the queries </a:t>
            </a:r>
            <a:r>
              <a:rPr lang="en-US" dirty="0">
                <a:solidFill>
                  <a:srgbClr val="FF0000"/>
                </a:solidFill>
              </a:rPr>
              <a:t>are CASE-sensitive</a:t>
            </a:r>
            <a:r>
              <a:rPr lang="en-US" dirty="0"/>
              <a:t>!</a:t>
            </a:r>
          </a:p>
          <a:p>
            <a:pPr lvl="2"/>
            <a:r>
              <a:rPr lang="en-US" dirty="0"/>
              <a:t>Bread is not the same as BREAD or bread!
</a:t>
            </a:r>
            <a:r>
              <a:rPr lang="en-US" dirty="0" err="1"/>
              <a:t>Bread.name's</a:t>
            </a:r>
            <a:r>
              <a:rPr lang="en-US" dirty="0"/>
              <a:t> not the same as Bread.name!</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42</a:t>
            </a:fld>
            <a:endParaRPr lang="nl-NL"/>
          </a:p>
        </p:txBody>
      </p:sp>
    </p:spTree>
    <p:extLst>
      <p:ext uri="{BB962C8B-B14F-4D97-AF65-F5344CB8AC3E}">
        <p14:creationId xmlns:p14="http://schemas.microsoft.com/office/powerpoint/2010/main" val="2800338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158936"/>
            <a:ext cx="10103225" cy="737535"/>
          </a:xfrm>
        </p:spPr>
        <p:txBody>
          <a:bodyPr>
            <a:normAutofit fontScale="90000"/>
          </a:bodyPr>
          <a:lstStyle/>
          <a:p>
            <a:r>
              <a:rPr lang="nl-BE" dirty="0"/>
              <a:t>Simple query
 </a:t>
            </a:r>
          </a:p>
        </p:txBody>
      </p:sp>
      <p:sp>
        <p:nvSpPr>
          <p:cNvPr id="3" name="Tijdelijke aanduiding voor inhoud 2"/>
          <p:cNvSpPr>
            <a:spLocks noGrp="1"/>
          </p:cNvSpPr>
          <p:nvPr>
            <p:ph idx="1"/>
          </p:nvPr>
        </p:nvSpPr>
        <p:spPr/>
        <p:txBody>
          <a:bodyPr>
            <a:normAutofit/>
          </a:bodyPr>
          <a:lstStyle/>
          <a:p>
            <a:r>
              <a:rPr lang="en-US" dirty="0"/>
              <a:t>As an alternative to List&lt;Bread&gt; </a:t>
            </a:r>
            <a:r>
              <a:rPr lang="en-US" dirty="0" err="1"/>
              <a:t>findAllByOrderByPriceAsc</a:t>
            </a:r>
            <a:r>
              <a:rPr lang="en-US" dirty="0"/>
              <a:t>(); you can also use JPQL:</a:t>
            </a:r>
          </a:p>
          <a:p>
            <a:pPr lvl="1"/>
            <a:r>
              <a:rPr lang="nl-BE" dirty="0"/>
              <a:t>SELECT b </a:t>
            </a:r>
            <a:r>
              <a:rPr lang="nl-BE" dirty="0" err="1"/>
              <a:t>from</a:t>
            </a:r>
            <a:r>
              <a:rPr lang="nl-BE" dirty="0"/>
              <a:t> </a:t>
            </a:r>
            <a:r>
              <a:rPr lang="nl-BE" dirty="0" err="1"/>
              <a:t>Bread</a:t>
            </a:r>
            <a:r>
              <a:rPr lang="nl-BE" dirty="0"/>
              <a:t> b order </a:t>
            </a:r>
            <a:r>
              <a:rPr lang="nl-BE" dirty="0" err="1"/>
              <a:t>by</a:t>
            </a:r>
            <a:r>
              <a:rPr lang="nl-BE" dirty="0"/>
              <a:t> </a:t>
            </a:r>
            <a:r>
              <a:rPr lang="nl-BE" dirty="0" err="1"/>
              <a:t>b.price</a:t>
            </a:r>
            <a:r>
              <a:rPr lang="nl-BE" dirty="0"/>
              <a:t> </a:t>
            </a:r>
            <a:r>
              <a:rPr lang="nl-BE" dirty="0" err="1"/>
              <a:t>asc</a:t>
            </a:r>
            <a:endParaRPr lang="nl-BE" dirty="0"/>
          </a:p>
          <a:p>
            <a:pPr lvl="2"/>
            <a:r>
              <a:rPr lang="en-US" dirty="0"/>
              <a:t>You select all instances of the entity Bread 
In the background, "Select * from bread order by price </a:t>
            </a:r>
            <a:r>
              <a:rPr lang="en-US" dirty="0" err="1"/>
              <a:t>asc</a:t>
            </a:r>
            <a:r>
              <a:rPr lang="en-US" dirty="0"/>
              <a:t>" is executed, and all records from the bread table become objects of the Bread class
You are </a:t>
            </a:r>
            <a:r>
              <a:rPr lang="en-US" b="1" dirty="0"/>
              <a:t>required to create an alias </a:t>
            </a:r>
            <a:r>
              <a:rPr lang="en-US" dirty="0"/>
              <a:t>for each entity. This alias is used to name an instance/object of the entity</a:t>
            </a:r>
          </a:p>
          <a:p>
            <a:pPr lvl="3"/>
            <a:r>
              <a:rPr lang="en-US" sz="1600" dirty="0"/>
              <a:t>One chooses to use one lowercase letter for the alias </a:t>
            </a:r>
          </a:p>
          <a:p>
            <a:r>
              <a:rPr lang="nl-BE" dirty="0"/>
              <a:t>SELECT b </a:t>
            </a:r>
            <a:r>
              <a:rPr lang="nl-BE" dirty="0" err="1"/>
              <a:t>from</a:t>
            </a:r>
            <a:r>
              <a:rPr lang="nl-BE" dirty="0"/>
              <a:t> </a:t>
            </a:r>
            <a:r>
              <a:rPr lang="nl-BE" dirty="0" err="1"/>
              <a:t>Bread</a:t>
            </a:r>
            <a:r>
              <a:rPr lang="nl-BE" dirty="0"/>
              <a:t> b WHERE b.name = ‘</a:t>
            </a:r>
            <a:r>
              <a:rPr lang="nl-BE" dirty="0" err="1"/>
              <a:t>white</a:t>
            </a:r>
            <a:r>
              <a:rPr lang="nl-BE" dirty="0"/>
              <a:t> </a:t>
            </a:r>
            <a:r>
              <a:rPr lang="nl-BE" dirty="0" err="1"/>
              <a:t>bread</a:t>
            </a:r>
            <a:r>
              <a:rPr lang="nl-BE" dirty="0"/>
              <a:t>'</a:t>
            </a:r>
          </a:p>
          <a:p>
            <a:pPr lvl="1"/>
            <a:r>
              <a:rPr lang="en-US" dirty="0"/>
              <a:t>name refers to an attribute of the class
</a:t>
            </a:r>
            <a:r>
              <a:rPr lang="nl-BE" dirty="0" err="1"/>
              <a:t>so</a:t>
            </a:r>
            <a:r>
              <a:rPr lang="nl-BE" dirty="0"/>
              <a:t> </a:t>
            </a:r>
            <a:r>
              <a:rPr lang="nl-BE" dirty="0" err="1"/>
              <a:t>don't</a:t>
            </a:r>
            <a:r>
              <a:rPr lang="nl-BE" dirty="0"/>
              <a:t> </a:t>
            </a:r>
            <a:r>
              <a:rPr lang="nl-BE" dirty="0" err="1"/>
              <a:t>write</a:t>
            </a:r>
            <a:endParaRPr lang="nl-BE" dirty="0"/>
          </a:p>
          <a:p>
            <a:pPr lvl="2"/>
            <a:r>
              <a:rPr lang="nl-BE" dirty="0"/>
              <a:t>SELECT b </a:t>
            </a:r>
            <a:r>
              <a:rPr lang="nl-BE" dirty="0" err="1"/>
              <a:t>from</a:t>
            </a:r>
            <a:r>
              <a:rPr lang="nl-BE" dirty="0"/>
              <a:t> </a:t>
            </a:r>
            <a:r>
              <a:rPr lang="nl-BE" dirty="0" err="1"/>
              <a:t>Bread</a:t>
            </a:r>
            <a:r>
              <a:rPr lang="nl-BE" dirty="0"/>
              <a:t> b WHERE b.</a:t>
            </a:r>
            <a:r>
              <a:rPr lang="nl-BE" dirty="0">
                <a:solidFill>
                  <a:srgbClr val="FF0000"/>
                </a:solidFill>
              </a:rPr>
              <a:t>NAME</a:t>
            </a:r>
            <a:r>
              <a:rPr lang="nl-BE" dirty="0"/>
              <a:t> = '</a:t>
            </a:r>
            <a:r>
              <a:rPr lang="nl-BE" dirty="0" err="1"/>
              <a:t>white</a:t>
            </a:r>
            <a:r>
              <a:rPr lang="nl-BE" dirty="0"/>
              <a:t> </a:t>
            </a:r>
            <a:r>
              <a:rPr lang="nl-BE" dirty="0" err="1"/>
              <a:t>bread</a:t>
            </a:r>
            <a:r>
              <a:rPr lang="nl-BE" dirty="0"/>
              <a:t>'</a:t>
            </a:r>
          </a:p>
          <a:p>
            <a:pPr lvl="2"/>
            <a:r>
              <a:rPr lang="en-US" dirty="0"/>
              <a:t>Error message "could not resolve property"</a:t>
            </a:r>
            <a:endParaRPr lang="nl-BE" dirty="0"/>
          </a:p>
          <a:p>
            <a:endParaRPr lang="nl-BE" dirty="0"/>
          </a:p>
          <a:p>
            <a:pPr lvl="1"/>
            <a:endParaRPr lang="nl-BE" dirty="0"/>
          </a:p>
        </p:txBody>
      </p:sp>
      <p:sp>
        <p:nvSpPr>
          <p:cNvPr id="4" name="Tijdelijke aanduiding voor dianummer 3"/>
          <p:cNvSpPr>
            <a:spLocks noGrp="1"/>
          </p:cNvSpPr>
          <p:nvPr>
            <p:ph type="sldNum" sz="quarter" idx="4294967295"/>
          </p:nvPr>
        </p:nvSpPr>
        <p:spPr bwMode="auto">
          <a:xfrm>
            <a:off x="11544300"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43</a:t>
            </a:fld>
            <a:endParaRPr lang="nl-NL"/>
          </a:p>
        </p:txBody>
      </p:sp>
    </p:spTree>
    <p:extLst>
      <p:ext uri="{BB962C8B-B14F-4D97-AF65-F5344CB8AC3E}">
        <p14:creationId xmlns:p14="http://schemas.microsoft.com/office/powerpoint/2010/main" val="2855052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Operators </a:t>
            </a:r>
            <a:r>
              <a:rPr lang="nl-BE" dirty="0" err="1"/>
              <a:t>for</a:t>
            </a:r>
            <a:r>
              <a:rPr lang="nl-BE" dirty="0"/>
              <a:t> WHERE
</a:t>
            </a:r>
          </a:p>
        </p:txBody>
      </p:sp>
      <p:sp>
        <p:nvSpPr>
          <p:cNvPr id="3" name="Tijdelijke aanduiding voor inhoud 2"/>
          <p:cNvSpPr>
            <a:spLocks noGrp="1"/>
          </p:cNvSpPr>
          <p:nvPr>
            <p:ph idx="1"/>
          </p:nvPr>
        </p:nvSpPr>
        <p:spPr/>
        <p:txBody>
          <a:bodyPr/>
          <a:lstStyle/>
          <a:p>
            <a:r>
              <a:rPr lang="nl-BE" dirty="0" err="1"/>
              <a:t>Comparing</a:t>
            </a:r>
            <a:r>
              <a:rPr lang="nl-BE" dirty="0"/>
              <a:t> </a:t>
            </a:r>
            <a:r>
              <a:rPr lang="nl-BE" dirty="0" err="1"/>
              <a:t>values</a:t>
            </a:r>
            <a:endParaRPr lang="nl-BE" dirty="0"/>
          </a:p>
          <a:p>
            <a:pPr marL="0" indent="0">
              <a:buNone/>
            </a:pPr>
            <a:r>
              <a:rPr lang="nl-BE" dirty="0"/>
              <a:t>=		&lt;&gt;	&gt;	&gt;=	&lt;	&lt;=</a:t>
            </a:r>
          </a:p>
          <a:p>
            <a:r>
              <a:rPr lang="nl-BE" dirty="0"/>
              <a:t>Link multiple </a:t>
            </a:r>
            <a:r>
              <a:rPr lang="nl-BE" dirty="0" err="1"/>
              <a:t>conditions</a:t>
            </a:r>
            <a:endParaRPr lang="nl-BE" dirty="0"/>
          </a:p>
          <a:p>
            <a:pPr marL="0" indent="0">
              <a:buNone/>
            </a:pPr>
            <a:r>
              <a:rPr lang="nl-BE" sz="2200" dirty="0"/>
              <a:t>AND 	 OR</a:t>
            </a:r>
          </a:p>
          <a:p>
            <a:r>
              <a:rPr lang="nl-BE" dirty="0" err="1"/>
              <a:t>Use</a:t>
            </a:r>
            <a:r>
              <a:rPr lang="nl-BE" dirty="0"/>
              <a:t> parentheses </a:t>
            </a:r>
            <a:r>
              <a:rPr lang="nl-BE" dirty="0" err="1"/>
              <a:t>if</a:t>
            </a:r>
            <a:r>
              <a:rPr lang="nl-BE" dirty="0"/>
              <a:t> </a:t>
            </a:r>
            <a:r>
              <a:rPr lang="nl-BE" dirty="0" err="1"/>
              <a:t>necessary</a:t>
            </a:r>
            <a:r>
              <a:rPr lang="nl-BE" dirty="0"/>
              <a:t>
Mathematical operators</a:t>
            </a:r>
          </a:p>
          <a:p>
            <a:pPr lvl="1">
              <a:buNone/>
            </a:pPr>
            <a:r>
              <a:rPr lang="nl-BE" dirty="0"/>
              <a:t>+		   -	*	/</a:t>
            </a:r>
          </a:p>
          <a:p>
            <a:r>
              <a:rPr lang="nl-BE" dirty="0"/>
              <a:t>[NOT] BETWEEN</a:t>
            </a:r>
          </a:p>
          <a:p>
            <a:pPr lvl="1">
              <a:buNone/>
            </a:pPr>
            <a:r>
              <a:rPr lang="nl-BE" dirty="0"/>
              <a:t>E.g.:	WHERE </a:t>
            </a:r>
            <a:r>
              <a:rPr lang="nl-BE" dirty="0" err="1"/>
              <a:t>b.price</a:t>
            </a:r>
            <a:r>
              <a:rPr lang="nl-BE" dirty="0"/>
              <a:t> BETWEEN 1.15 AND 2.75</a:t>
            </a:r>
          </a:p>
          <a:p>
            <a:r>
              <a:rPr lang="nl-BE" dirty="0"/>
              <a:t>[NOT] LIKE</a:t>
            </a:r>
          </a:p>
          <a:p>
            <a:pPr lvl="1">
              <a:buNone/>
            </a:pPr>
            <a:r>
              <a:rPr lang="nl-BE" dirty="0"/>
              <a:t>_		%</a:t>
            </a:r>
          </a:p>
          <a:p>
            <a:pPr lvl="1">
              <a:buNone/>
            </a:pPr>
            <a:r>
              <a:rPr lang="nl-BE" dirty="0"/>
              <a:t>E.g.:	WHERE b.name LIKE '%tarwe%'</a:t>
            </a:r>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44</a:t>
            </a:fld>
            <a:endParaRPr lang="nl-NL"/>
          </a:p>
        </p:txBody>
      </p:sp>
    </p:spTree>
    <p:extLst>
      <p:ext uri="{BB962C8B-B14F-4D97-AF65-F5344CB8AC3E}">
        <p14:creationId xmlns:p14="http://schemas.microsoft.com/office/powerpoint/2010/main" val="3253245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Operators </a:t>
            </a:r>
            <a:r>
              <a:rPr lang="nl-BE" dirty="0" err="1"/>
              <a:t>for</a:t>
            </a:r>
            <a:r>
              <a:rPr lang="nl-BE" dirty="0"/>
              <a:t> WHERE
</a:t>
            </a:r>
          </a:p>
        </p:txBody>
      </p:sp>
      <p:sp>
        <p:nvSpPr>
          <p:cNvPr id="3" name="Tijdelijke aanduiding voor inhoud 2"/>
          <p:cNvSpPr>
            <a:spLocks noGrp="1"/>
          </p:cNvSpPr>
          <p:nvPr>
            <p:ph idx="1"/>
          </p:nvPr>
        </p:nvSpPr>
        <p:spPr/>
        <p:txBody>
          <a:bodyPr>
            <a:normAutofit/>
          </a:bodyPr>
          <a:lstStyle/>
          <a:p>
            <a:r>
              <a:rPr lang="nl-BE" dirty="0"/>
              <a:t>[NOT] IN</a:t>
            </a:r>
          </a:p>
          <a:p>
            <a:pPr lvl="1"/>
            <a:r>
              <a:rPr lang="nl-BE" dirty="0"/>
              <a:t>E.g.: WHERE b.name NOT IN (‘</a:t>
            </a:r>
            <a:r>
              <a:rPr lang="nl-BE" dirty="0" err="1"/>
              <a:t>sugar</a:t>
            </a:r>
            <a:r>
              <a:rPr lang="nl-BE" dirty="0"/>
              <a:t> </a:t>
            </a:r>
            <a:r>
              <a:rPr lang="nl-BE" dirty="0" err="1"/>
              <a:t>bread</a:t>
            </a:r>
            <a:r>
              <a:rPr lang="nl-BE" dirty="0"/>
              <a:t>', ‘</a:t>
            </a:r>
            <a:r>
              <a:rPr lang="nl-BE" dirty="0" err="1"/>
              <a:t>raisin</a:t>
            </a:r>
            <a:r>
              <a:rPr lang="nl-BE" dirty="0"/>
              <a:t> </a:t>
            </a:r>
            <a:r>
              <a:rPr lang="nl-BE" dirty="0" err="1"/>
              <a:t>bread</a:t>
            </a:r>
            <a:r>
              <a:rPr lang="nl-BE" dirty="0"/>
              <a:t>')</a:t>
            </a:r>
          </a:p>
          <a:p>
            <a:r>
              <a:rPr lang="nl-BE" dirty="0"/>
              <a:t>IS [NOT] EMPTY</a:t>
            </a:r>
          </a:p>
          <a:p>
            <a:pPr lvl="1"/>
            <a:r>
              <a:rPr lang="en-US" dirty="0"/>
              <a:t>Do you use if one of the properties is a collection class </a:t>
            </a:r>
            <a:r>
              <a:rPr lang="en-US" dirty="0" err="1"/>
              <a:t>eg</a:t>
            </a:r>
            <a:r>
              <a:rPr lang="nl-BE" dirty="0"/>
              <a:t>:  WHERE </a:t>
            </a:r>
            <a:r>
              <a:rPr lang="nl-BE" dirty="0" err="1"/>
              <a:t>x.members</a:t>
            </a:r>
            <a:r>
              <a:rPr lang="nl-BE" dirty="0"/>
              <a:t> IS EMPTY</a:t>
            </a:r>
          </a:p>
          <a:p>
            <a:r>
              <a:rPr lang="nl-BE" dirty="0"/>
              <a:t>IS [NOT] NULL</a:t>
            </a:r>
          </a:p>
          <a:p>
            <a:pPr lvl="1"/>
            <a:r>
              <a:rPr lang="nl-BE" dirty="0"/>
              <a:t>E.g.: WHERE b.name is </a:t>
            </a:r>
            <a:r>
              <a:rPr lang="nl-BE" dirty="0" err="1"/>
              <a:t>null</a:t>
            </a:r>
            <a:endParaRPr lang="nl-BE" dirty="0"/>
          </a:p>
          <a:p>
            <a:r>
              <a:rPr lang="nl-BE" dirty="0"/>
              <a:t>NOT</a:t>
            </a:r>
          </a:p>
          <a:p>
            <a:pPr lvl="1"/>
            <a:r>
              <a:rPr lang="nl-BE" dirty="0" err="1"/>
              <a:t>To</a:t>
            </a:r>
            <a:r>
              <a:rPr lang="nl-BE" dirty="0"/>
              <a:t> </a:t>
            </a:r>
            <a:r>
              <a:rPr lang="nl-BE" dirty="0" err="1"/>
              <a:t>ignore</a:t>
            </a:r>
            <a:r>
              <a:rPr lang="nl-BE" dirty="0"/>
              <a:t> a </a:t>
            </a:r>
            <a:r>
              <a:rPr lang="nl-BE" dirty="0" err="1"/>
              <a:t>condition</a:t>
            </a:r>
            <a:endParaRPr lang="nl-BE" dirty="0"/>
          </a:p>
          <a:p>
            <a:r>
              <a:rPr lang="nl-BE" dirty="0"/>
              <a:t>[NOT] EXISTS (</a:t>
            </a:r>
            <a:r>
              <a:rPr lang="nl-BE" dirty="0" err="1"/>
              <a:t>subquery</a:t>
            </a:r>
            <a:r>
              <a:rPr lang="nl-BE" dirty="0"/>
              <a:t>)</a:t>
            </a:r>
          </a:p>
          <a:p>
            <a:pPr lvl="1"/>
            <a:r>
              <a:rPr lang="en-US" dirty="0"/>
              <a:t>exists returns true if the subquery returns values</a:t>
            </a:r>
          </a:p>
          <a:p>
            <a:r>
              <a:rPr lang="nl-BE" dirty="0"/>
              <a:t>{ALL|ANY|SOME} (</a:t>
            </a:r>
            <a:r>
              <a:rPr lang="nl-BE" dirty="0" err="1"/>
              <a:t>subquery</a:t>
            </a:r>
            <a:r>
              <a:rPr lang="nl-BE" dirty="0"/>
              <a:t>)</a:t>
            </a:r>
          </a:p>
          <a:p>
            <a:pPr lvl="1"/>
            <a:r>
              <a:rPr lang="nl-BE" dirty="0"/>
              <a:t>See below</a:t>
            </a:r>
          </a:p>
        </p:txBody>
      </p:sp>
      <p:sp>
        <p:nvSpPr>
          <p:cNvPr id="4" name="Tijdelijke aanduiding voor dianummer 3"/>
          <p:cNvSpPr>
            <a:spLocks noGrp="1"/>
          </p:cNvSpPr>
          <p:nvPr>
            <p:ph type="sldNum" sz="quarter" idx="4294967295"/>
          </p:nvPr>
        </p:nvSpPr>
        <p:spPr bwMode="auto">
          <a:xfrm>
            <a:off x="11544300"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45</a:t>
            </a:fld>
            <a:endParaRPr lang="nl-NL"/>
          </a:p>
        </p:txBody>
      </p:sp>
    </p:spTree>
    <p:extLst>
      <p:ext uri="{BB962C8B-B14F-4D97-AF65-F5344CB8AC3E}">
        <p14:creationId xmlns:p14="http://schemas.microsoft.com/office/powerpoint/2010/main" val="2492294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15">
            <a:extLst>
              <a:ext uri="{FF2B5EF4-FFF2-40B4-BE49-F238E27FC236}">
                <a16:creationId xmlns:a16="http://schemas.microsoft.com/office/drawing/2014/main" id="{3AC5E9C1-9B23-4C2E-8322-BFC8FB8CA635}"/>
              </a:ext>
            </a:extLst>
          </p:cNvPr>
          <p:cNvSpPr>
            <a:spLocks noGrp="1"/>
          </p:cNvSpPr>
          <p:nvPr>
            <p:ph type="title"/>
          </p:nvPr>
        </p:nvSpPr>
        <p:spPr/>
        <p:txBody>
          <a:bodyPr/>
          <a:lstStyle/>
          <a:p>
            <a:r>
              <a:rPr lang="nl-BE" dirty="0"/>
              <a:t>JPQL </a:t>
            </a:r>
            <a:r>
              <a:rPr lang="nl-BE" dirty="0" err="1"/>
              <a:t>functions</a:t>
            </a:r>
            <a:endParaRPr lang="nl-BE" dirty="0"/>
          </a:p>
        </p:txBody>
      </p:sp>
      <p:sp>
        <p:nvSpPr>
          <p:cNvPr id="7" name="Tijdelijke aanduiding voor inhoud 6"/>
          <p:cNvSpPr>
            <a:spLocks noGrp="1"/>
          </p:cNvSpPr>
          <p:nvPr>
            <p:ph idx="1"/>
          </p:nvPr>
        </p:nvSpPr>
        <p:spPr>
          <a:xfrm>
            <a:off x="1004919" y="1138518"/>
            <a:ext cx="5236084" cy="5154705"/>
          </a:xfrm>
        </p:spPr>
        <p:txBody>
          <a:bodyPr/>
          <a:lstStyle/>
          <a:p>
            <a:r>
              <a:rPr lang="nl-BE" dirty="0"/>
              <a:t>CONCAT</a:t>
            </a:r>
          </a:p>
          <a:p>
            <a:r>
              <a:rPr lang="nl-BE" dirty="0"/>
              <a:t>SUBSTRING</a:t>
            </a:r>
          </a:p>
          <a:p>
            <a:r>
              <a:rPr lang="nl-BE" dirty="0"/>
              <a:t>TRIM</a:t>
            </a:r>
          </a:p>
          <a:p>
            <a:r>
              <a:rPr lang="nl-BE" dirty="0"/>
              <a:t>LOWER</a:t>
            </a:r>
          </a:p>
          <a:p>
            <a:r>
              <a:rPr lang="nl-BE" dirty="0"/>
              <a:t>UPPER</a:t>
            </a:r>
          </a:p>
          <a:p>
            <a:r>
              <a:rPr lang="nl-BE" dirty="0"/>
              <a:t>LENGTH</a:t>
            </a:r>
          </a:p>
          <a:p>
            <a:r>
              <a:rPr lang="nl-BE" dirty="0"/>
              <a:t>LOCATE</a:t>
            </a:r>
          </a:p>
          <a:p>
            <a:endParaRPr lang="nl-BE" dirty="0"/>
          </a:p>
        </p:txBody>
      </p:sp>
      <p:sp>
        <p:nvSpPr>
          <p:cNvPr id="4" name="Tijdelijke aanduiding voor dianummer 3"/>
          <p:cNvSpPr>
            <a:spLocks noGrp="1"/>
          </p:cNvSpPr>
          <p:nvPr>
            <p:ph type="sldNum" sz="quarter" idx="12"/>
          </p:nvPr>
        </p:nvSpPr>
        <p:spPr/>
        <p:txBody>
          <a:bodyPr/>
          <a:lstStyle/>
          <a:p>
            <a:pPr>
              <a:defRPr/>
            </a:pPr>
            <a:fld id="{4492E864-EC5F-43DA-931C-0D6412AC52B4}" type="slidenum">
              <a:rPr lang="nl-NL" smtClean="0"/>
              <a:pPr>
                <a:defRPr/>
              </a:pPr>
              <a:t>46</a:t>
            </a:fld>
            <a:endParaRPr lang="nl-NL"/>
          </a:p>
        </p:txBody>
      </p:sp>
      <p:sp>
        <p:nvSpPr>
          <p:cNvPr id="9" name="Tijdelijke aanduiding voor inhoud 8"/>
          <p:cNvSpPr>
            <a:spLocks noGrp="1"/>
          </p:cNvSpPr>
          <p:nvPr>
            <p:ph sz="quarter" idx="4294967295"/>
          </p:nvPr>
        </p:nvSpPr>
        <p:spPr>
          <a:xfrm>
            <a:off x="3942210" y="1064200"/>
            <a:ext cx="4041775" cy="3951287"/>
          </a:xfrm>
        </p:spPr>
        <p:txBody>
          <a:bodyPr/>
          <a:lstStyle/>
          <a:p>
            <a:r>
              <a:rPr lang="nl-BE" dirty="0"/>
              <a:t>ABS</a:t>
            </a:r>
          </a:p>
          <a:p>
            <a:r>
              <a:rPr lang="nl-BE" dirty="0"/>
              <a:t>SQRT</a:t>
            </a:r>
          </a:p>
          <a:p>
            <a:r>
              <a:rPr lang="nl-BE" dirty="0"/>
              <a:t>MOD</a:t>
            </a:r>
          </a:p>
          <a:p>
            <a:r>
              <a:rPr lang="nl-BE" dirty="0"/>
              <a:t>CURRENT_DATE</a:t>
            </a:r>
          </a:p>
          <a:p>
            <a:r>
              <a:rPr lang="nl-BE" dirty="0"/>
              <a:t>CURRENT_TIME</a:t>
            </a:r>
          </a:p>
          <a:p>
            <a:r>
              <a:rPr lang="nl-BE" dirty="0"/>
              <a:t>CURRENT_TIMESTAMP</a:t>
            </a:r>
          </a:p>
          <a:p>
            <a:endParaRPr lang="nl-BE" dirty="0"/>
          </a:p>
        </p:txBody>
      </p:sp>
      <p:sp>
        <p:nvSpPr>
          <p:cNvPr id="10" name="Tekstvak 9"/>
          <p:cNvSpPr txBox="1"/>
          <p:nvPr/>
        </p:nvSpPr>
        <p:spPr>
          <a:xfrm>
            <a:off x="523783" y="4941168"/>
            <a:ext cx="11248007" cy="1477328"/>
          </a:xfrm>
          <a:prstGeom prst="rect">
            <a:avLst/>
          </a:prstGeom>
          <a:noFill/>
        </p:spPr>
        <p:txBody>
          <a:bodyPr wrap="square" rtlCol="0">
            <a:spAutoFit/>
          </a:bodyPr>
          <a:lstStyle/>
          <a:p>
            <a:r>
              <a:rPr lang="nl-BE" sz="2400" dirty="0" err="1"/>
              <a:t>Find</a:t>
            </a:r>
            <a:r>
              <a:rPr lang="nl-BE" sz="2400" dirty="0"/>
              <a:t> out more: </a:t>
            </a:r>
            <a:r>
              <a:rPr lang="nl-BE" sz="2400" dirty="0">
                <a:hlinkClick r:id="rId2"/>
              </a:rPr>
              <a:t>http://download.oracle.com/docs/cd/E14571_01/apirefs.1111/e13946/ejb3_overview_query.html</a:t>
            </a:r>
            <a:endParaRPr lang="nl-BE" sz="2400" dirty="0"/>
          </a:p>
          <a:p>
            <a:endParaRPr lang="nl-BE" dirty="0"/>
          </a:p>
        </p:txBody>
      </p:sp>
    </p:spTree>
    <p:extLst>
      <p:ext uri="{BB962C8B-B14F-4D97-AF65-F5344CB8AC3E}">
        <p14:creationId xmlns:p14="http://schemas.microsoft.com/office/powerpoint/2010/main" val="1884148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Aggregations</a:t>
            </a:r>
            <a:endParaRPr lang="nl-BE" dirty="0"/>
          </a:p>
        </p:txBody>
      </p:sp>
      <p:sp>
        <p:nvSpPr>
          <p:cNvPr id="3" name="Tijdelijke aanduiding voor inhoud 2"/>
          <p:cNvSpPr>
            <a:spLocks noGrp="1"/>
          </p:cNvSpPr>
          <p:nvPr>
            <p:ph idx="1"/>
          </p:nvPr>
        </p:nvSpPr>
        <p:spPr/>
        <p:txBody>
          <a:bodyPr/>
          <a:lstStyle/>
          <a:p>
            <a:r>
              <a:rPr lang="nl-BE" dirty="0"/>
              <a:t>COUNT returns a Long
MAX, MIN</a:t>
            </a:r>
          </a:p>
          <a:p>
            <a:r>
              <a:rPr lang="nl-BE" dirty="0"/>
              <a:t>AVG returns a Double
SUM</a:t>
            </a:r>
          </a:p>
          <a:p>
            <a:pPr lvl="1"/>
            <a:r>
              <a:rPr lang="en-US" dirty="0"/>
              <a:t>returns a Double if you work with decimal numbers
</a:t>
            </a:r>
            <a:r>
              <a:rPr lang="nl-BE" dirty="0"/>
              <a:t>returns a Long </a:t>
            </a:r>
            <a:r>
              <a:rPr lang="en-US" dirty="0"/>
              <a:t>if you work with integers</a:t>
            </a:r>
            <a:endParaRPr lang="nl-BE" dirty="0"/>
          </a:p>
          <a:p>
            <a:r>
              <a:rPr lang="en-US" dirty="0"/>
              <a:t>You can also use DISTINCT in combination with the previous</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47</a:t>
            </a:fld>
            <a:endParaRPr lang="nl-NL"/>
          </a:p>
        </p:txBody>
      </p:sp>
    </p:spTree>
    <p:extLst>
      <p:ext uri="{BB962C8B-B14F-4D97-AF65-F5344CB8AC3E}">
        <p14:creationId xmlns:p14="http://schemas.microsoft.com/office/powerpoint/2010/main" val="161023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Even more
</a:t>
            </a:r>
          </a:p>
        </p:txBody>
      </p:sp>
      <p:sp>
        <p:nvSpPr>
          <p:cNvPr id="3" name="Tijdelijke aanduiding voor inhoud 2"/>
          <p:cNvSpPr>
            <a:spLocks noGrp="1"/>
          </p:cNvSpPr>
          <p:nvPr>
            <p:ph idx="1"/>
          </p:nvPr>
        </p:nvSpPr>
        <p:spPr/>
        <p:txBody>
          <a:bodyPr/>
          <a:lstStyle/>
          <a:p>
            <a:r>
              <a:rPr lang="nl-BE" dirty="0"/>
              <a:t>ORDER BY</a:t>
            </a:r>
          </a:p>
          <a:p>
            <a:pPr lvl="1"/>
            <a:r>
              <a:rPr lang="nl-BE" dirty="0"/>
              <a:t>Standard </a:t>
            </a:r>
            <a:r>
              <a:rPr lang="nl-BE" dirty="0" err="1"/>
              <a:t>ascending</a:t>
            </a:r>
            <a:r>
              <a:rPr lang="nl-BE" dirty="0"/>
              <a:t>
E.g.: SELECT b FROM </a:t>
            </a:r>
            <a:r>
              <a:rPr lang="nl-BE" dirty="0" err="1"/>
              <a:t>Bread</a:t>
            </a:r>
            <a:r>
              <a:rPr lang="nl-BE" dirty="0"/>
              <a:t> b ORDER BY </a:t>
            </a:r>
            <a:r>
              <a:rPr lang="nl-BE" dirty="0" err="1"/>
              <a:t>b.price</a:t>
            </a:r>
            <a:r>
              <a:rPr lang="nl-BE" dirty="0"/>
              <a:t> </a:t>
            </a:r>
            <a:r>
              <a:rPr lang="nl-BE" dirty="0" err="1">
                <a:solidFill>
                  <a:srgbClr val="FF0000"/>
                </a:solidFill>
              </a:rPr>
              <a:t>desc</a:t>
            </a:r>
            <a:r>
              <a:rPr lang="nl-BE" dirty="0"/>
              <a:t>, b.name </a:t>
            </a:r>
            <a:r>
              <a:rPr lang="nl-BE" dirty="0" err="1">
                <a:solidFill>
                  <a:srgbClr val="FF0000"/>
                </a:solidFill>
              </a:rPr>
              <a:t>asc</a:t>
            </a:r>
            <a:endParaRPr lang="nl-BE" dirty="0">
              <a:solidFill>
                <a:srgbClr val="FF0000"/>
              </a:solidFill>
            </a:endParaRPr>
          </a:p>
          <a:p>
            <a:r>
              <a:rPr lang="nl-BE" dirty="0"/>
              <a:t>GROUP BY</a:t>
            </a:r>
          </a:p>
          <a:p>
            <a:r>
              <a:rPr lang="nl-BE" dirty="0"/>
              <a:t>HAVING </a:t>
            </a:r>
          </a:p>
          <a:p>
            <a:endParaRPr lang="nl-BE" dirty="0"/>
          </a:p>
          <a:p>
            <a:r>
              <a:rPr lang="en-US" dirty="0"/>
              <a:t>Note: in where, order by or group by you may not use calculations </a:t>
            </a:r>
          </a:p>
          <a:p>
            <a:pPr lvl="1"/>
            <a:r>
              <a:rPr lang="nl-BE" dirty="0" err="1"/>
              <a:t>So</a:t>
            </a:r>
            <a:r>
              <a:rPr lang="nl-BE" dirty="0"/>
              <a:t> NOT: 	</a:t>
            </a:r>
            <a:br>
              <a:rPr lang="nl-BE" dirty="0"/>
            </a:br>
            <a:r>
              <a:rPr lang="nl-BE" dirty="0"/>
              <a:t>ORDER BY SUM(</a:t>
            </a:r>
            <a:r>
              <a:rPr lang="nl-BE" dirty="0" err="1"/>
              <a:t>leden.price</a:t>
            </a:r>
            <a:r>
              <a:rPr lang="nl-BE" dirty="0"/>
              <a:t>) DESC </a:t>
            </a:r>
            <a:br>
              <a:rPr lang="nl-BE" dirty="0"/>
            </a:br>
            <a:r>
              <a:rPr lang="nl-BE" dirty="0"/>
              <a:t>WHERE AVG(</a:t>
            </a:r>
            <a:r>
              <a:rPr lang="nl-BE" dirty="0" err="1"/>
              <a:t>leden.gewicht</a:t>
            </a:r>
            <a:r>
              <a:rPr lang="nl-BE" dirty="0"/>
              <a:t>) &gt; 65</a:t>
            </a:r>
          </a:p>
          <a:p>
            <a:pPr lvl="1"/>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48</a:t>
            </a:fld>
            <a:endParaRPr lang="nl-NL"/>
          </a:p>
        </p:txBody>
      </p:sp>
    </p:spTree>
    <p:extLst>
      <p:ext uri="{BB962C8B-B14F-4D97-AF65-F5344CB8AC3E}">
        <p14:creationId xmlns:p14="http://schemas.microsoft.com/office/powerpoint/2010/main" val="2358556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9F0C383-B8DE-4825-81DA-8DFA36B52E47}"/>
              </a:ext>
            </a:extLst>
          </p:cNvPr>
          <p:cNvSpPr>
            <a:spLocks noGrp="1"/>
          </p:cNvSpPr>
          <p:nvPr>
            <p:ph type="title"/>
          </p:nvPr>
        </p:nvSpPr>
        <p:spPr/>
        <p:txBody>
          <a:bodyPr>
            <a:normAutofit fontScale="90000"/>
          </a:bodyPr>
          <a:lstStyle/>
          <a:p>
            <a:r>
              <a:rPr lang="en-US" dirty="0"/>
              <a:t>Use JPQL in the example project
</a:t>
            </a:r>
            <a:endParaRPr lang="nl-BE" dirty="0"/>
          </a:p>
        </p:txBody>
      </p:sp>
      <p:sp>
        <p:nvSpPr>
          <p:cNvPr id="8" name="Tijdelijke aanduiding voor inhoud 7">
            <a:extLst>
              <a:ext uri="{FF2B5EF4-FFF2-40B4-BE49-F238E27FC236}">
                <a16:creationId xmlns:a16="http://schemas.microsoft.com/office/drawing/2014/main" id="{50DF3CEE-E4F3-4B0A-B39A-7CE118376AE2}"/>
              </a:ext>
            </a:extLst>
          </p:cNvPr>
          <p:cNvSpPr>
            <a:spLocks noGrp="1"/>
          </p:cNvSpPr>
          <p:nvPr>
            <p:ph idx="1"/>
          </p:nvPr>
        </p:nvSpPr>
        <p:spPr/>
        <p:txBody>
          <a:bodyPr>
            <a:normAutofit/>
          </a:bodyPr>
          <a:lstStyle/>
          <a:p>
            <a:r>
              <a:rPr lang="nl-BE" dirty="0"/>
              <a:t>Open </a:t>
            </a:r>
            <a:r>
              <a:rPr lang="nl-BE" dirty="0" err="1"/>
              <a:t>BreadRepository</a:t>
            </a:r>
            <a:endParaRPr lang="nl-BE" dirty="0"/>
          </a:p>
          <a:p>
            <a:r>
              <a:rPr lang="en-US" dirty="0"/>
              <a:t>In the current version of your project, the keyword query was used:</a:t>
            </a:r>
          </a:p>
          <a:p>
            <a:pPr lvl="1"/>
            <a:r>
              <a:rPr lang="nl-BE" altLang="nl-BE" dirty="0">
                <a:solidFill>
                  <a:srgbClr val="000000"/>
                </a:solidFill>
                <a:latin typeface="Consolas" panose="020B0609020204030204" pitchFamily="49" charset="0"/>
              </a:rPr>
              <a:t>List&lt;</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&gt; </a:t>
            </a:r>
            <a:r>
              <a:rPr lang="nl-BE" altLang="nl-BE" dirty="0" err="1">
                <a:solidFill>
                  <a:srgbClr val="000000"/>
                </a:solidFill>
                <a:latin typeface="Consolas" panose="020B0609020204030204" pitchFamily="49" charset="0"/>
              </a:rPr>
              <a:t>findAllByOrderByPriceAsc</a:t>
            </a:r>
            <a:r>
              <a:rPr lang="nl-BE" altLang="nl-BE" dirty="0">
                <a:solidFill>
                  <a:srgbClr val="000000"/>
                </a:solidFill>
                <a:latin typeface="Consolas" panose="020B0609020204030204" pitchFamily="49" charset="0"/>
              </a:rPr>
              <a:t>();</a:t>
            </a:r>
            <a:endParaRPr lang="nl-BE" altLang="nl-BE" sz="4000" dirty="0">
              <a:latin typeface="Arial" panose="020B0604020202020204" pitchFamily="34" charset="0"/>
            </a:endParaRPr>
          </a:p>
          <a:p>
            <a:r>
              <a:rPr lang="en-US" dirty="0"/>
              <a:t>You didn't have to program anything for this
You also get the same result if you solve this with JPQL. </a:t>
            </a:r>
            <a:endParaRPr lang="nl-BE" dirty="0"/>
          </a:p>
          <a:p>
            <a:pPr lvl="1"/>
            <a:r>
              <a:rPr lang="en-US" dirty="0"/>
              <a:t>Now delete the method above (or put it in comment) and add the following code in your </a:t>
            </a:r>
            <a:r>
              <a:rPr lang="en-US" dirty="0" err="1"/>
              <a:t>BreadRepository</a:t>
            </a:r>
            <a:r>
              <a:rPr lang="en-US" dirty="0"/>
              <a:t>. NB You can/may call the method differently what we have also done to prove this ... for example:</a:t>
            </a:r>
          </a:p>
          <a:p>
            <a:pPr lvl="2"/>
            <a:r>
              <a:rPr lang="nl-BE" altLang="nl-BE" dirty="0">
                <a:solidFill>
                  <a:srgbClr val="808000"/>
                </a:solidFill>
                <a:latin typeface="Consolas" panose="020B0609020204030204" pitchFamily="49" charset="0"/>
              </a:rPr>
              <a:t>@Query</a:t>
            </a:r>
            <a:r>
              <a:rPr lang="nl-BE" altLang="nl-BE" dirty="0">
                <a:solidFill>
                  <a:srgbClr val="000000"/>
                </a:solidFill>
                <a:latin typeface="Consolas" panose="020B0609020204030204" pitchFamily="49" charset="0"/>
              </a:rPr>
              <a:t>(</a:t>
            </a:r>
            <a:r>
              <a:rPr lang="nl-BE" altLang="nl-BE" b="1" dirty="0">
                <a:solidFill>
                  <a:srgbClr val="008000"/>
                </a:solidFill>
                <a:latin typeface="Consolas" panose="020B0609020204030204" pitchFamily="49" charset="0"/>
              </a:rPr>
              <a:t>"select b </a:t>
            </a:r>
            <a:r>
              <a:rPr lang="nl-BE" altLang="nl-BE" b="1" dirty="0" err="1">
                <a:solidFill>
                  <a:srgbClr val="008000"/>
                </a:solidFill>
                <a:latin typeface="Consolas" panose="020B0609020204030204" pitchFamily="49" charset="0"/>
              </a:rPr>
              <a:t>from</a:t>
            </a:r>
            <a:r>
              <a:rPr lang="nl-BE" altLang="nl-BE" b="1" dirty="0">
                <a:solidFill>
                  <a:srgbClr val="008000"/>
                </a:solidFill>
                <a:latin typeface="Consolas" panose="020B0609020204030204" pitchFamily="49" charset="0"/>
              </a:rPr>
              <a:t> </a:t>
            </a:r>
            <a:r>
              <a:rPr lang="nl-BE" altLang="nl-BE" b="1" dirty="0" err="1">
                <a:solidFill>
                  <a:srgbClr val="008000"/>
                </a:solidFill>
                <a:latin typeface="Consolas" panose="020B0609020204030204" pitchFamily="49" charset="0"/>
              </a:rPr>
              <a:t>Bread</a:t>
            </a:r>
            <a:r>
              <a:rPr lang="nl-BE" altLang="nl-BE" b="1" dirty="0">
                <a:solidFill>
                  <a:srgbClr val="008000"/>
                </a:solidFill>
                <a:latin typeface="Consolas" panose="020B0609020204030204" pitchFamily="49" charset="0"/>
              </a:rPr>
              <a:t> b order </a:t>
            </a:r>
            <a:r>
              <a:rPr lang="nl-BE" altLang="nl-BE" b="1" dirty="0" err="1">
                <a:solidFill>
                  <a:srgbClr val="008000"/>
                </a:solidFill>
                <a:latin typeface="Consolas" panose="020B0609020204030204" pitchFamily="49" charset="0"/>
              </a:rPr>
              <a:t>by</a:t>
            </a:r>
            <a:r>
              <a:rPr lang="nl-BE" altLang="nl-BE" b="1" dirty="0">
                <a:solidFill>
                  <a:srgbClr val="008000"/>
                </a:solidFill>
                <a:latin typeface="Consolas" panose="020B0609020204030204" pitchFamily="49" charset="0"/>
              </a:rPr>
              <a:t> </a:t>
            </a:r>
            <a:r>
              <a:rPr lang="nl-BE" altLang="nl-BE" b="1" dirty="0" err="1">
                <a:solidFill>
                  <a:srgbClr val="008000"/>
                </a:solidFill>
                <a:latin typeface="Consolas" panose="020B0609020204030204" pitchFamily="49" charset="0"/>
              </a:rPr>
              <a:t>b.</a:t>
            </a:r>
            <a:r>
              <a:rPr lang="nl-BE" altLang="nl-BE" b="1" dirty="0" err="1">
                <a:solidFill>
                  <a:srgbClr val="660E7A"/>
                </a:solidFill>
                <a:latin typeface="Consolas" panose="020B0609020204030204" pitchFamily="49" charset="0"/>
              </a:rPr>
              <a:t>price</a:t>
            </a:r>
            <a:r>
              <a:rPr lang="nl-BE" altLang="nl-BE" b="1" dirty="0">
                <a:solidFill>
                  <a:srgbClr val="008000"/>
                </a:solidFill>
                <a:latin typeface="Consolas" panose="020B0609020204030204" pitchFamily="49" charset="0"/>
              </a:rPr>
              <a:t> ASC"</a:t>
            </a:r>
            <a:r>
              <a:rPr lang="nl-BE" altLang="nl-BE" dirty="0">
                <a:solidFill>
                  <a:srgbClr val="000000"/>
                </a:solidFill>
                <a:latin typeface="Consolas" panose="020B0609020204030204" pitchFamily="49" charset="0"/>
              </a:rPr>
              <a:t>)</a:t>
            </a:r>
            <a:br>
              <a:rPr lang="nl-BE" altLang="nl-BE" dirty="0">
                <a:solidFill>
                  <a:srgbClr val="000000"/>
                </a:solidFill>
                <a:latin typeface="Consolas" panose="020B0609020204030204" pitchFamily="49" charset="0"/>
              </a:rPr>
            </a:br>
            <a:r>
              <a:rPr lang="nl-BE" altLang="nl-BE" dirty="0">
                <a:solidFill>
                  <a:srgbClr val="000000"/>
                </a:solidFill>
                <a:latin typeface="Consolas" panose="020B0609020204030204" pitchFamily="49" charset="0"/>
              </a:rPr>
              <a:t>List&lt;</a:t>
            </a:r>
            <a:r>
              <a:rPr lang="nl-BE" altLang="nl-BE" dirty="0" err="1">
                <a:solidFill>
                  <a:srgbClr val="000000"/>
                </a:solidFill>
                <a:latin typeface="Consolas" panose="020B0609020204030204" pitchFamily="49" charset="0"/>
              </a:rPr>
              <a:t>Bread</a:t>
            </a:r>
            <a:r>
              <a:rPr lang="nl-BE" altLang="nl-BE" dirty="0">
                <a:solidFill>
                  <a:srgbClr val="000000"/>
                </a:solidFill>
                <a:latin typeface="Consolas" panose="020B0609020204030204" pitchFamily="49" charset="0"/>
              </a:rPr>
              <a:t>&gt; </a:t>
            </a:r>
            <a:r>
              <a:rPr lang="nl-BE" altLang="nl-BE" dirty="0" err="1">
                <a:solidFill>
                  <a:srgbClr val="000000"/>
                </a:solidFill>
                <a:latin typeface="Consolas" panose="020B0609020204030204" pitchFamily="49" charset="0"/>
              </a:rPr>
              <a:t>giveListOfAllBreadsOrderedByPrice</a:t>
            </a:r>
            <a:r>
              <a:rPr lang="nl-BE" altLang="nl-BE" dirty="0">
                <a:solidFill>
                  <a:srgbClr val="000000"/>
                </a:solidFill>
                <a:latin typeface="Consolas" panose="020B0609020204030204" pitchFamily="49" charset="0"/>
              </a:rPr>
              <a:t>();</a:t>
            </a:r>
            <a:endParaRPr lang="nl-BE" altLang="nl-BE" sz="4400" dirty="0">
              <a:latin typeface="Arial" panose="020B0604020202020204" pitchFamily="34" charset="0"/>
            </a:endParaRPr>
          </a:p>
          <a:p>
            <a:pPr lvl="1"/>
            <a:r>
              <a:rPr lang="en-US" dirty="0"/>
              <a:t>After the @Query you still have to have the import done by IntelliJ
In the </a:t>
            </a:r>
            <a:r>
              <a:rPr lang="en-US" dirty="0" err="1"/>
              <a:t>BreadController</a:t>
            </a:r>
            <a:r>
              <a:rPr lang="en-US" dirty="0"/>
              <a:t> you must of course also replace every use of the </a:t>
            </a:r>
            <a:r>
              <a:rPr lang="en-US" dirty="0" err="1"/>
              <a:t>findAllByOrderByPriceAsc</a:t>
            </a:r>
            <a:r>
              <a:rPr lang="en-US" dirty="0"/>
              <a:t>() method with </a:t>
            </a:r>
            <a:r>
              <a:rPr lang="en-US" dirty="0" err="1"/>
              <a:t>giveListOfAllBreadsOrderedByPrice</a:t>
            </a:r>
            <a:r>
              <a:rPr lang="en-US" dirty="0"/>
              <a:t>() </a:t>
            </a:r>
            <a:endParaRPr lang="nl-BE" dirty="0"/>
          </a:p>
        </p:txBody>
      </p:sp>
      <p:sp>
        <p:nvSpPr>
          <p:cNvPr id="6" name="Tijdelijke aanduiding voor dianummer 5">
            <a:extLst>
              <a:ext uri="{FF2B5EF4-FFF2-40B4-BE49-F238E27FC236}">
                <a16:creationId xmlns:a16="http://schemas.microsoft.com/office/drawing/2014/main" id="{8FD4581B-3165-4B74-B90A-4F7A8C193FE9}"/>
              </a:ext>
            </a:extLst>
          </p:cNvPr>
          <p:cNvSpPr>
            <a:spLocks noGrp="1"/>
          </p:cNvSpPr>
          <p:nvPr>
            <p:ph type="sldNum" sz="quarter" idx="12"/>
          </p:nvPr>
        </p:nvSpPr>
        <p:spPr/>
        <p:txBody>
          <a:bodyPr/>
          <a:lstStyle/>
          <a:p>
            <a:fld id="{A48BBB69-78CC-4007-AD8B-593DE32245CC}" type="slidenum">
              <a:rPr lang="nl-BE" smtClean="0"/>
              <a:t>49</a:t>
            </a:fld>
            <a:endParaRPr lang="nl-BE"/>
          </a:p>
        </p:txBody>
      </p:sp>
      <p:sp>
        <p:nvSpPr>
          <p:cNvPr id="9" name="Rectangle 1">
            <a:extLst>
              <a:ext uri="{FF2B5EF4-FFF2-40B4-BE49-F238E27FC236}">
                <a16:creationId xmlns:a16="http://schemas.microsoft.com/office/drawing/2014/main" id="{74792BA6-DD75-4C7D-9126-2F20B7C7229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216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Persistence</a:t>
            </a:r>
            <a:r>
              <a:rPr lang="nl-BE" dirty="0"/>
              <a:t>: </a:t>
            </a:r>
            <a:r>
              <a:rPr lang="nl-BE" dirty="0" err="1"/>
              <a:t>problems</a:t>
            </a:r>
            <a:endParaRPr lang="nl-BE" dirty="0"/>
          </a:p>
        </p:txBody>
      </p:sp>
      <p:sp>
        <p:nvSpPr>
          <p:cNvPr id="3" name="Tijdelijke aanduiding voor inhoud 2"/>
          <p:cNvSpPr>
            <a:spLocks noGrp="1"/>
          </p:cNvSpPr>
          <p:nvPr>
            <p:ph idx="1"/>
          </p:nvPr>
        </p:nvSpPr>
        <p:spPr/>
        <p:txBody>
          <a:bodyPr/>
          <a:lstStyle/>
          <a:p>
            <a:r>
              <a:rPr lang="nl-BE" dirty="0" err="1"/>
              <a:t>Associations</a:t>
            </a:r>
            <a:r>
              <a:rPr lang="nl-BE" dirty="0"/>
              <a:t> </a:t>
            </a:r>
            <a:r>
              <a:rPr lang="nl-BE" dirty="0" err="1"/>
              <a:t>between</a:t>
            </a:r>
            <a:r>
              <a:rPr lang="nl-BE" dirty="0"/>
              <a:t> </a:t>
            </a:r>
            <a:r>
              <a:rPr lang="nl-BE" dirty="0" err="1"/>
              <a:t>objects</a:t>
            </a:r>
            <a:endParaRPr lang="nl-BE" dirty="0"/>
          </a:p>
          <a:p>
            <a:pPr lvl="1"/>
            <a:r>
              <a:rPr lang="en-US" dirty="0"/>
              <a:t>Relationships between database tables are by definition</a:t>
            </a:r>
          </a:p>
          <a:p>
            <a:pPr lvl="2"/>
            <a:r>
              <a:rPr lang="nl-BE" dirty="0" err="1"/>
              <a:t>Unidirectional</a:t>
            </a:r>
            <a:r>
              <a:rPr lang="nl-BE" dirty="0"/>
              <a:t> (via </a:t>
            </a:r>
            <a:r>
              <a:rPr lang="nl-BE" dirty="0" err="1"/>
              <a:t>foreign</a:t>
            </a:r>
            <a:r>
              <a:rPr lang="nl-BE" dirty="0"/>
              <a:t> </a:t>
            </a:r>
            <a:r>
              <a:rPr lang="nl-BE" dirty="0" err="1"/>
              <a:t>keys</a:t>
            </a:r>
            <a:r>
              <a:rPr lang="nl-BE" dirty="0"/>
              <a:t>)
</a:t>
            </a:r>
            <a:r>
              <a:rPr lang="en-US" dirty="0"/>
              <a:t>1 to many(1---*) or 1 to 1 (1---1) 
*----* is not possible in a relational database but is possible in an OO Class Diagram</a:t>
            </a:r>
          </a:p>
          <a:p>
            <a:pPr lvl="1"/>
            <a:endParaRPr lang="en-US" dirty="0"/>
          </a:p>
          <a:p>
            <a:r>
              <a:rPr lang="nl-BE" dirty="0"/>
              <a:t> Data retrieval</a:t>
            </a:r>
          </a:p>
          <a:p>
            <a:pPr lvl="1"/>
            <a:r>
              <a:rPr lang="nl-BE" dirty="0"/>
              <a:t>In OO: </a:t>
            </a:r>
            <a:r>
              <a:rPr lang="en-US" dirty="0"/>
              <a:t>navigating from Object to Object
In database: retrieve as few tables as possible per query</a:t>
            </a:r>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5</a:t>
            </a:fld>
            <a:endParaRPr lang="nl-NL"/>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495D073-33C3-4B87-8440-9D93C8EB2CF0}"/>
              </a:ext>
            </a:extLst>
          </p:cNvPr>
          <p:cNvSpPr>
            <a:spLocks noGrp="1"/>
          </p:cNvSpPr>
          <p:nvPr>
            <p:ph type="title"/>
          </p:nvPr>
        </p:nvSpPr>
        <p:spPr/>
        <p:txBody>
          <a:bodyPr>
            <a:normAutofit fontScale="90000"/>
          </a:bodyPr>
          <a:lstStyle/>
          <a:p>
            <a:r>
              <a:rPr lang="en-US" dirty="0"/>
              <a:t>Use JPQL in the example project
</a:t>
            </a:r>
            <a:endParaRPr lang="nl-BE" dirty="0"/>
          </a:p>
        </p:txBody>
      </p:sp>
      <p:sp>
        <p:nvSpPr>
          <p:cNvPr id="8" name="Tijdelijke aanduiding voor inhoud 7">
            <a:extLst>
              <a:ext uri="{FF2B5EF4-FFF2-40B4-BE49-F238E27FC236}">
                <a16:creationId xmlns:a16="http://schemas.microsoft.com/office/drawing/2014/main" id="{A11F9B95-2909-442E-8870-EBDD92456B7F}"/>
              </a:ext>
            </a:extLst>
          </p:cNvPr>
          <p:cNvSpPr>
            <a:spLocks noGrp="1"/>
          </p:cNvSpPr>
          <p:nvPr>
            <p:ph idx="1"/>
          </p:nvPr>
        </p:nvSpPr>
        <p:spPr/>
        <p:txBody>
          <a:bodyPr/>
          <a:lstStyle/>
          <a:p>
            <a:r>
              <a:rPr lang="nl-BE" dirty="0"/>
              <a:t>We </a:t>
            </a:r>
            <a:r>
              <a:rPr lang="nl-BE" dirty="0" err="1"/>
              <a:t>add</a:t>
            </a:r>
            <a:r>
              <a:rPr lang="nl-BE" dirty="0"/>
              <a:t> </a:t>
            </a:r>
            <a:r>
              <a:rPr lang="nl-BE" dirty="0" err="1"/>
              <a:t>another</a:t>
            </a:r>
            <a:r>
              <a:rPr lang="nl-BE" dirty="0"/>
              <a:t> </a:t>
            </a:r>
            <a:r>
              <a:rPr lang="nl-BE" dirty="0" err="1"/>
              <a:t>functionality</a:t>
            </a:r>
            <a:r>
              <a:rPr lang="nl-BE" dirty="0"/>
              <a:t>:
</a:t>
            </a:r>
            <a:r>
              <a:rPr lang="en-US" dirty="0"/>
              <a:t>Suppose you want to get the cheapest Bread from the list.  To solve this, you must first look for the lowest price </a:t>
            </a:r>
            <a:br>
              <a:rPr lang="nl-BE" dirty="0"/>
            </a:br>
            <a:r>
              <a:rPr lang="nl-BE" sz="1800" dirty="0">
                <a:latin typeface="Courier New" panose="02070309020205020404" pitchFamily="49" charset="0"/>
                <a:cs typeface="Courier New" panose="02070309020205020404" pitchFamily="49" charset="0"/>
              </a:rPr>
              <a:t>(select min(</a:t>
            </a:r>
            <a:r>
              <a:rPr lang="nl-BE" sz="1800" dirty="0" err="1">
                <a:latin typeface="Courier New" panose="02070309020205020404" pitchFamily="49" charset="0"/>
                <a:cs typeface="Courier New" panose="02070309020205020404" pitchFamily="49" charset="0"/>
              </a:rPr>
              <a:t>b.price</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from</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Bread</a:t>
            </a:r>
            <a:r>
              <a:rPr lang="nl-BE" sz="1800" dirty="0">
                <a:latin typeface="Courier New" panose="02070309020205020404" pitchFamily="49" charset="0"/>
                <a:cs typeface="Courier New" panose="02070309020205020404" pitchFamily="49" charset="0"/>
              </a:rPr>
              <a:t> b)</a:t>
            </a:r>
            <a:r>
              <a:rPr lang="nl-BE" sz="1600" dirty="0">
                <a:latin typeface="Courier New" panose="02070309020205020404" pitchFamily="49" charset="0"/>
                <a:cs typeface="Courier New" panose="02070309020205020404" pitchFamily="49" charset="0"/>
              </a:rPr>
              <a:t>.  </a:t>
            </a:r>
          </a:p>
          <a:p>
            <a:r>
              <a:rPr lang="en-US" dirty="0"/>
              <a:t>Then you will select those breads whose price is equal to the lowest price you found via the previous query:</a:t>
            </a:r>
            <a:br>
              <a:rPr lang="en-US" dirty="0"/>
            </a:br>
            <a:r>
              <a:rPr lang="nl-BE" sz="2000" dirty="0">
                <a:latin typeface="Courier New" panose="02070309020205020404" pitchFamily="49" charset="0"/>
                <a:cs typeface="Courier New" panose="02070309020205020404" pitchFamily="49" charset="0"/>
              </a:rPr>
              <a:t>select b </a:t>
            </a:r>
            <a:r>
              <a:rPr lang="nl-BE" sz="2000" dirty="0" err="1">
                <a:latin typeface="Courier New" panose="02070309020205020404" pitchFamily="49" charset="0"/>
                <a:cs typeface="Courier New" panose="02070309020205020404" pitchFamily="49" charset="0"/>
              </a:rPr>
              <a:t>from</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Bread</a:t>
            </a:r>
            <a:r>
              <a:rPr lang="nl-BE" sz="2000" dirty="0">
                <a:latin typeface="Courier New" panose="02070309020205020404" pitchFamily="49" charset="0"/>
                <a:cs typeface="Courier New" panose="02070309020205020404" pitchFamily="49" charset="0"/>
              </a:rPr>
              <a:t> b </a:t>
            </a:r>
            <a:r>
              <a:rPr lang="nl-BE" sz="2000" dirty="0" err="1">
                <a:latin typeface="Courier New" panose="02070309020205020404" pitchFamily="49" charset="0"/>
                <a:cs typeface="Courier New" panose="02070309020205020404" pitchFamily="49" charset="0"/>
              </a:rPr>
              <a:t>where</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b.price</a:t>
            </a:r>
            <a:r>
              <a:rPr lang="nl-BE" sz="2000" dirty="0">
                <a:latin typeface="Courier New" panose="02070309020205020404" pitchFamily="49" charset="0"/>
                <a:cs typeface="Courier New" panose="02070309020205020404" pitchFamily="49" charset="0"/>
              </a:rPr>
              <a:t> in (select min(</a:t>
            </a:r>
            <a:r>
              <a:rPr lang="nl-BE" sz="2000" dirty="0" err="1">
                <a:latin typeface="Courier New" panose="02070309020205020404" pitchFamily="49" charset="0"/>
                <a:cs typeface="Courier New" panose="02070309020205020404" pitchFamily="49" charset="0"/>
              </a:rPr>
              <a:t>b.price</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from</a:t>
            </a:r>
            <a:r>
              <a:rPr lang="nl-BE" sz="2000" dirty="0">
                <a:latin typeface="Courier New" panose="02070309020205020404" pitchFamily="49" charset="0"/>
                <a:cs typeface="Courier New" panose="02070309020205020404" pitchFamily="49" charset="0"/>
              </a:rPr>
              <a:t> </a:t>
            </a:r>
            <a:r>
              <a:rPr lang="nl-BE" sz="2000" dirty="0" err="1">
                <a:latin typeface="Courier New" panose="02070309020205020404" pitchFamily="49" charset="0"/>
                <a:cs typeface="Courier New" panose="02070309020205020404" pitchFamily="49" charset="0"/>
              </a:rPr>
              <a:t>Bread</a:t>
            </a:r>
            <a:r>
              <a:rPr lang="nl-BE" sz="2000" dirty="0">
                <a:latin typeface="Courier New" panose="02070309020205020404" pitchFamily="49" charset="0"/>
                <a:cs typeface="Courier New" panose="02070309020205020404" pitchFamily="49" charset="0"/>
              </a:rPr>
              <a:t> b)</a:t>
            </a:r>
          </a:p>
          <a:p>
            <a:r>
              <a:rPr lang="en-US" dirty="0"/>
              <a:t>We add this JPQL syntax in the </a:t>
            </a:r>
            <a:r>
              <a:rPr lang="en-US" dirty="0" err="1"/>
              <a:t>BreadRepository</a:t>
            </a:r>
            <a:r>
              <a:rPr lang="en-US" dirty="0"/>
              <a:t> as follows:</a:t>
            </a:r>
            <a:endParaRPr lang="nl-BE" dirty="0"/>
          </a:p>
          <a:p>
            <a:endParaRPr lang="nl-BE" dirty="0"/>
          </a:p>
          <a:p>
            <a:endParaRPr lang="nl-BE" dirty="0"/>
          </a:p>
        </p:txBody>
      </p:sp>
      <p:sp>
        <p:nvSpPr>
          <p:cNvPr id="6" name="Tijdelijke aanduiding voor dianummer 5">
            <a:extLst>
              <a:ext uri="{FF2B5EF4-FFF2-40B4-BE49-F238E27FC236}">
                <a16:creationId xmlns:a16="http://schemas.microsoft.com/office/drawing/2014/main" id="{F1F906A3-FCC6-47FA-BC83-718C7BA82C6D}"/>
              </a:ext>
            </a:extLst>
          </p:cNvPr>
          <p:cNvSpPr>
            <a:spLocks noGrp="1"/>
          </p:cNvSpPr>
          <p:nvPr>
            <p:ph type="sldNum" sz="quarter" idx="12"/>
          </p:nvPr>
        </p:nvSpPr>
        <p:spPr/>
        <p:txBody>
          <a:bodyPr/>
          <a:lstStyle/>
          <a:p>
            <a:fld id="{A48BBB69-78CC-4007-AD8B-593DE32245CC}" type="slidenum">
              <a:rPr lang="nl-BE" smtClean="0"/>
              <a:t>50</a:t>
            </a:fld>
            <a:endParaRPr lang="nl-BE"/>
          </a:p>
        </p:txBody>
      </p:sp>
      <p:pic>
        <p:nvPicPr>
          <p:cNvPr id="9" name="Afbeelding 8">
            <a:extLst>
              <a:ext uri="{FF2B5EF4-FFF2-40B4-BE49-F238E27FC236}">
                <a16:creationId xmlns:a16="http://schemas.microsoft.com/office/drawing/2014/main" id="{28FCAC86-97A4-43D2-86E5-837226B5A012}"/>
              </a:ext>
            </a:extLst>
          </p:cNvPr>
          <p:cNvPicPr>
            <a:picLocks noChangeAspect="1"/>
          </p:cNvPicPr>
          <p:nvPr/>
        </p:nvPicPr>
        <p:blipFill>
          <a:blip r:embed="rId2"/>
          <a:stretch>
            <a:fillRect/>
          </a:stretch>
        </p:blipFill>
        <p:spPr>
          <a:xfrm>
            <a:off x="762432" y="4129456"/>
            <a:ext cx="9282210" cy="652463"/>
          </a:xfrm>
          <a:prstGeom prst="rect">
            <a:avLst/>
          </a:prstGeom>
        </p:spPr>
      </p:pic>
    </p:spTree>
    <p:extLst>
      <p:ext uri="{BB962C8B-B14F-4D97-AF65-F5344CB8AC3E}">
        <p14:creationId xmlns:p14="http://schemas.microsoft.com/office/powerpoint/2010/main" val="3785469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495D073-33C3-4B87-8440-9D93C8EB2CF0}"/>
              </a:ext>
            </a:extLst>
          </p:cNvPr>
          <p:cNvSpPr>
            <a:spLocks noGrp="1"/>
          </p:cNvSpPr>
          <p:nvPr>
            <p:ph type="title"/>
          </p:nvPr>
        </p:nvSpPr>
        <p:spPr/>
        <p:txBody>
          <a:bodyPr/>
          <a:lstStyle/>
          <a:p>
            <a:r>
              <a:rPr lang="en-US" dirty="0"/>
              <a:t>Use JPQL in the example project</a:t>
            </a:r>
            <a:endParaRPr lang="nl-BE" dirty="0"/>
          </a:p>
        </p:txBody>
      </p:sp>
      <p:sp>
        <p:nvSpPr>
          <p:cNvPr id="8" name="Tijdelijke aanduiding voor inhoud 7">
            <a:extLst>
              <a:ext uri="{FF2B5EF4-FFF2-40B4-BE49-F238E27FC236}">
                <a16:creationId xmlns:a16="http://schemas.microsoft.com/office/drawing/2014/main" id="{A11F9B95-2909-442E-8870-EBDD92456B7F}"/>
              </a:ext>
            </a:extLst>
          </p:cNvPr>
          <p:cNvSpPr>
            <a:spLocks noGrp="1"/>
          </p:cNvSpPr>
          <p:nvPr>
            <p:ph idx="1"/>
          </p:nvPr>
        </p:nvSpPr>
        <p:spPr/>
        <p:txBody>
          <a:bodyPr/>
          <a:lstStyle/>
          <a:p>
            <a:r>
              <a:rPr lang="en-US" dirty="0"/>
              <a:t>In the index we add a button at the top
</a:t>
            </a:r>
            <a:endParaRPr lang="nl-BE" dirty="0"/>
          </a:p>
        </p:txBody>
      </p:sp>
      <p:sp>
        <p:nvSpPr>
          <p:cNvPr id="6" name="Tijdelijke aanduiding voor dianummer 5">
            <a:extLst>
              <a:ext uri="{FF2B5EF4-FFF2-40B4-BE49-F238E27FC236}">
                <a16:creationId xmlns:a16="http://schemas.microsoft.com/office/drawing/2014/main" id="{F1F906A3-FCC6-47FA-BC83-718C7BA82C6D}"/>
              </a:ext>
            </a:extLst>
          </p:cNvPr>
          <p:cNvSpPr>
            <a:spLocks noGrp="1"/>
          </p:cNvSpPr>
          <p:nvPr>
            <p:ph type="sldNum" sz="quarter" idx="12"/>
          </p:nvPr>
        </p:nvSpPr>
        <p:spPr/>
        <p:txBody>
          <a:bodyPr/>
          <a:lstStyle/>
          <a:p>
            <a:fld id="{A48BBB69-78CC-4007-AD8B-593DE32245CC}" type="slidenum">
              <a:rPr lang="nl-BE" smtClean="0"/>
              <a:t>51</a:t>
            </a:fld>
            <a:endParaRPr lang="nl-BE"/>
          </a:p>
        </p:txBody>
      </p:sp>
      <p:pic>
        <p:nvPicPr>
          <p:cNvPr id="11" name="Afbeelding 10">
            <a:extLst>
              <a:ext uri="{FF2B5EF4-FFF2-40B4-BE49-F238E27FC236}">
                <a16:creationId xmlns:a16="http://schemas.microsoft.com/office/drawing/2014/main" id="{AADAD235-C610-44EC-8D48-EEE196724C3B}"/>
              </a:ext>
            </a:extLst>
          </p:cNvPr>
          <p:cNvPicPr>
            <a:picLocks noChangeAspect="1"/>
          </p:cNvPicPr>
          <p:nvPr/>
        </p:nvPicPr>
        <p:blipFill>
          <a:blip r:embed="rId2"/>
          <a:stretch>
            <a:fillRect/>
          </a:stretch>
        </p:blipFill>
        <p:spPr>
          <a:xfrm>
            <a:off x="413319" y="1643387"/>
            <a:ext cx="6429375" cy="2505075"/>
          </a:xfrm>
          <a:prstGeom prst="rect">
            <a:avLst/>
          </a:prstGeom>
          <a:ln>
            <a:solidFill>
              <a:schemeClr val="tx1"/>
            </a:solidFill>
          </a:ln>
        </p:spPr>
      </p:pic>
      <p:pic>
        <p:nvPicPr>
          <p:cNvPr id="12" name="Afbeelding 11">
            <a:extLst>
              <a:ext uri="{FF2B5EF4-FFF2-40B4-BE49-F238E27FC236}">
                <a16:creationId xmlns:a16="http://schemas.microsoft.com/office/drawing/2014/main" id="{49C750FE-A725-4BD7-8C35-C7834AC1DE8B}"/>
              </a:ext>
            </a:extLst>
          </p:cNvPr>
          <p:cNvPicPr>
            <a:picLocks noChangeAspect="1"/>
          </p:cNvPicPr>
          <p:nvPr/>
        </p:nvPicPr>
        <p:blipFill>
          <a:blip r:embed="rId3"/>
          <a:stretch>
            <a:fillRect/>
          </a:stretch>
        </p:blipFill>
        <p:spPr>
          <a:xfrm>
            <a:off x="7172325" y="1613220"/>
            <a:ext cx="4248150" cy="1905000"/>
          </a:xfrm>
          <a:prstGeom prst="rect">
            <a:avLst/>
          </a:prstGeom>
          <a:ln>
            <a:solidFill>
              <a:schemeClr val="tx1"/>
            </a:solidFill>
          </a:ln>
        </p:spPr>
      </p:pic>
    </p:spTree>
    <p:extLst>
      <p:ext uri="{BB962C8B-B14F-4D97-AF65-F5344CB8AC3E}">
        <p14:creationId xmlns:p14="http://schemas.microsoft.com/office/powerpoint/2010/main" val="40310294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495D073-33C3-4B87-8440-9D93C8EB2CF0}"/>
              </a:ext>
            </a:extLst>
          </p:cNvPr>
          <p:cNvSpPr>
            <a:spLocks noGrp="1"/>
          </p:cNvSpPr>
          <p:nvPr>
            <p:ph type="title"/>
          </p:nvPr>
        </p:nvSpPr>
        <p:spPr/>
        <p:txBody>
          <a:bodyPr/>
          <a:lstStyle/>
          <a:p>
            <a:r>
              <a:rPr lang="en-US" dirty="0"/>
              <a:t>Use JPQL in the example project</a:t>
            </a:r>
            <a:endParaRPr lang="nl-BE" dirty="0"/>
          </a:p>
        </p:txBody>
      </p:sp>
      <p:sp>
        <p:nvSpPr>
          <p:cNvPr id="8" name="Tijdelijke aanduiding voor inhoud 7">
            <a:extLst>
              <a:ext uri="{FF2B5EF4-FFF2-40B4-BE49-F238E27FC236}">
                <a16:creationId xmlns:a16="http://schemas.microsoft.com/office/drawing/2014/main" id="{A11F9B95-2909-442E-8870-EBDD92456B7F}"/>
              </a:ext>
            </a:extLst>
          </p:cNvPr>
          <p:cNvSpPr>
            <a:spLocks noGrp="1"/>
          </p:cNvSpPr>
          <p:nvPr>
            <p:ph idx="1"/>
          </p:nvPr>
        </p:nvSpPr>
        <p:spPr/>
        <p:txBody>
          <a:bodyPr/>
          <a:lstStyle/>
          <a:p>
            <a:r>
              <a:rPr lang="en-US" dirty="0"/>
              <a:t>in </a:t>
            </a:r>
            <a:r>
              <a:rPr lang="en-US" dirty="0" err="1"/>
              <a:t>BreadController</a:t>
            </a:r>
            <a:r>
              <a:rPr lang="en-US" dirty="0"/>
              <a:t> we modify the method that comes after the </a:t>
            </a:r>
            <a:r>
              <a:rPr lang="en-US" dirty="0" err="1"/>
              <a:t>RequestMapping</a:t>
            </a:r>
            <a:r>
              <a:rPr lang="en-US" dirty="0"/>
              <a:t>("/search") </a:t>
            </a:r>
            <a:endParaRPr lang="nl-BE" dirty="0"/>
          </a:p>
        </p:txBody>
      </p:sp>
      <p:sp>
        <p:nvSpPr>
          <p:cNvPr id="6" name="Tijdelijke aanduiding voor dianummer 5">
            <a:extLst>
              <a:ext uri="{FF2B5EF4-FFF2-40B4-BE49-F238E27FC236}">
                <a16:creationId xmlns:a16="http://schemas.microsoft.com/office/drawing/2014/main" id="{F1F906A3-FCC6-47FA-BC83-718C7BA82C6D}"/>
              </a:ext>
            </a:extLst>
          </p:cNvPr>
          <p:cNvSpPr>
            <a:spLocks noGrp="1"/>
          </p:cNvSpPr>
          <p:nvPr>
            <p:ph type="sldNum" sz="quarter" idx="12"/>
          </p:nvPr>
        </p:nvSpPr>
        <p:spPr/>
        <p:txBody>
          <a:bodyPr/>
          <a:lstStyle/>
          <a:p>
            <a:fld id="{A48BBB69-78CC-4007-AD8B-593DE32245CC}" type="slidenum">
              <a:rPr lang="nl-BE" smtClean="0"/>
              <a:t>52</a:t>
            </a:fld>
            <a:endParaRPr lang="nl-BE"/>
          </a:p>
        </p:txBody>
      </p:sp>
      <p:pic>
        <p:nvPicPr>
          <p:cNvPr id="2" name="Afbeelding 1">
            <a:extLst>
              <a:ext uri="{FF2B5EF4-FFF2-40B4-BE49-F238E27FC236}">
                <a16:creationId xmlns:a16="http://schemas.microsoft.com/office/drawing/2014/main" id="{EC0E309D-37D5-4D58-878A-E878BFEABBB2}"/>
              </a:ext>
            </a:extLst>
          </p:cNvPr>
          <p:cNvPicPr>
            <a:picLocks noChangeAspect="1"/>
          </p:cNvPicPr>
          <p:nvPr/>
        </p:nvPicPr>
        <p:blipFill>
          <a:blip r:embed="rId2"/>
          <a:stretch>
            <a:fillRect/>
          </a:stretch>
        </p:blipFill>
        <p:spPr>
          <a:xfrm>
            <a:off x="1503840" y="2012827"/>
            <a:ext cx="7124700" cy="3009900"/>
          </a:xfrm>
          <a:prstGeom prst="rect">
            <a:avLst/>
          </a:prstGeom>
          <a:ln>
            <a:solidFill>
              <a:schemeClr val="tx1"/>
            </a:solidFill>
          </a:ln>
        </p:spPr>
      </p:pic>
    </p:spTree>
    <p:extLst>
      <p:ext uri="{BB962C8B-B14F-4D97-AF65-F5344CB8AC3E}">
        <p14:creationId xmlns:p14="http://schemas.microsoft.com/office/powerpoint/2010/main" val="168607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495D073-33C3-4B87-8440-9D93C8EB2CF0}"/>
              </a:ext>
            </a:extLst>
          </p:cNvPr>
          <p:cNvSpPr>
            <a:spLocks noGrp="1"/>
          </p:cNvSpPr>
          <p:nvPr>
            <p:ph type="title"/>
          </p:nvPr>
        </p:nvSpPr>
        <p:spPr/>
        <p:txBody>
          <a:bodyPr/>
          <a:lstStyle/>
          <a:p>
            <a:r>
              <a:rPr lang="en-US" dirty="0"/>
              <a:t>Use JPQL in the example project</a:t>
            </a:r>
            <a:endParaRPr lang="nl-BE" dirty="0"/>
          </a:p>
        </p:txBody>
      </p:sp>
      <p:sp>
        <p:nvSpPr>
          <p:cNvPr id="8" name="Tijdelijke aanduiding voor inhoud 7">
            <a:extLst>
              <a:ext uri="{FF2B5EF4-FFF2-40B4-BE49-F238E27FC236}">
                <a16:creationId xmlns:a16="http://schemas.microsoft.com/office/drawing/2014/main" id="{A11F9B95-2909-442E-8870-EBDD92456B7F}"/>
              </a:ext>
            </a:extLst>
          </p:cNvPr>
          <p:cNvSpPr>
            <a:spLocks noGrp="1"/>
          </p:cNvSpPr>
          <p:nvPr>
            <p:ph idx="1"/>
          </p:nvPr>
        </p:nvSpPr>
        <p:spPr>
          <a:xfrm>
            <a:off x="179295" y="1138518"/>
            <a:ext cx="8310187" cy="5154705"/>
          </a:xfrm>
        </p:spPr>
        <p:txBody>
          <a:bodyPr>
            <a:normAutofit fontScale="92500" lnSpcReduction="10000"/>
          </a:bodyPr>
          <a:lstStyle/>
          <a:p>
            <a:r>
              <a:rPr lang="en-US" dirty="0"/>
              <a:t>To try out the test of this method, we are going to put the following code in the </a:t>
            </a:r>
            <a:r>
              <a:rPr lang="en-US" dirty="0" err="1"/>
              <a:t>application.properties</a:t>
            </a:r>
            <a:r>
              <a:rPr lang="en-US" dirty="0"/>
              <a:t>-file in comments</a:t>
            </a:r>
          </a:p>
          <a:p>
            <a:endParaRPr lang="nl-BE" dirty="0"/>
          </a:p>
          <a:p>
            <a:endParaRPr lang="nl-BE" dirty="0"/>
          </a:p>
          <a:p>
            <a:endParaRPr lang="nl-BE" dirty="0"/>
          </a:p>
          <a:p>
            <a:endParaRPr lang="nl-BE" dirty="0"/>
          </a:p>
          <a:p>
            <a:r>
              <a:rPr lang="en-US" dirty="0"/>
              <a:t>Every time you run your application now, the table will be dropped and recreated. </a:t>
            </a:r>
          </a:p>
          <a:p>
            <a:r>
              <a:rPr lang="en-US" dirty="0"/>
              <a:t>If you want to keep your table and the records that you have created / changed / deleted, change the setting </a:t>
            </a:r>
            <a:r>
              <a:rPr kumimoji="0" lang="nl-BE" altLang="nl-BE" sz="2400" b="1" i="0" u="none" strike="noStrike" cap="none" normalizeH="0" baseline="0" dirty="0" err="1">
                <a:ln>
                  <a:noFill/>
                </a:ln>
                <a:solidFill>
                  <a:srgbClr val="000080"/>
                </a:solidFill>
                <a:effectLst/>
                <a:latin typeface="Arial Unicode MS"/>
              </a:rPr>
              <a:t>spring.jpa.hibernate.ddl</a:t>
            </a:r>
            <a:r>
              <a:rPr kumimoji="0" lang="nl-BE" altLang="nl-BE" sz="2400" b="1" i="0" u="none" strike="noStrike" cap="none" normalizeH="0" baseline="0" dirty="0">
                <a:ln>
                  <a:noFill/>
                </a:ln>
                <a:solidFill>
                  <a:srgbClr val="000080"/>
                </a:solidFill>
                <a:effectLst/>
                <a:latin typeface="Arial Unicode MS"/>
              </a:rPr>
              <a:t>-auto</a:t>
            </a:r>
            <a:r>
              <a:rPr kumimoji="0" lang="nl-BE" altLang="nl-BE" sz="2400" b="0" i="0" u="none" strike="noStrike" cap="none" normalizeH="0" baseline="0" dirty="0">
                <a:ln>
                  <a:noFill/>
                </a:ln>
                <a:solidFill>
                  <a:srgbClr val="000000"/>
                </a:solidFill>
                <a:effectLst/>
                <a:latin typeface="Arial Unicode MS"/>
              </a:rPr>
              <a:t>=</a:t>
            </a:r>
            <a:r>
              <a:rPr kumimoji="0" lang="nl-BE" altLang="nl-BE" sz="2400" b="1" i="0" u="none" strike="noStrike" cap="none" normalizeH="0" baseline="0" dirty="0" err="1">
                <a:ln>
                  <a:noFill/>
                </a:ln>
                <a:solidFill>
                  <a:srgbClr val="008000"/>
                </a:solidFill>
                <a:effectLst/>
                <a:latin typeface="Arial Unicode MS"/>
              </a:rPr>
              <a:t>create</a:t>
            </a:r>
            <a:r>
              <a:rPr kumimoji="0" lang="nl-BE" altLang="nl-BE" sz="2400" b="1" i="0" u="none" strike="noStrike" cap="none" normalizeH="0" baseline="0" dirty="0">
                <a:ln>
                  <a:noFill/>
                </a:ln>
                <a:solidFill>
                  <a:srgbClr val="008000"/>
                </a:solidFill>
                <a:effectLst/>
                <a:latin typeface="Arial Unicode MS"/>
              </a:rPr>
              <a:t>-drop</a:t>
            </a:r>
            <a:r>
              <a:rPr lang="en-US" dirty="0"/>
              <a:t> to </a:t>
            </a:r>
            <a:r>
              <a:rPr kumimoji="0" lang="nl-BE" altLang="nl-BE" sz="2400" b="1" i="0" u="none" strike="noStrike" cap="none" normalizeH="0" baseline="0" dirty="0" err="1">
                <a:ln>
                  <a:noFill/>
                </a:ln>
                <a:solidFill>
                  <a:srgbClr val="000080"/>
                </a:solidFill>
                <a:effectLst/>
                <a:latin typeface="Arial Unicode MS"/>
              </a:rPr>
              <a:t>spring.jpa.hibernate.ddl</a:t>
            </a:r>
            <a:r>
              <a:rPr kumimoji="0" lang="nl-BE" altLang="nl-BE" sz="2400" b="1" i="0" u="none" strike="noStrike" cap="none" normalizeH="0" baseline="0" dirty="0">
                <a:ln>
                  <a:noFill/>
                </a:ln>
                <a:solidFill>
                  <a:srgbClr val="000080"/>
                </a:solidFill>
                <a:effectLst/>
                <a:latin typeface="Arial Unicode MS"/>
              </a:rPr>
              <a:t>-auto</a:t>
            </a:r>
            <a:r>
              <a:rPr kumimoji="0" lang="nl-BE" altLang="nl-BE" sz="2400" b="0" i="0" u="none" strike="noStrike" cap="none" normalizeH="0" baseline="0" dirty="0">
                <a:ln>
                  <a:noFill/>
                </a:ln>
                <a:solidFill>
                  <a:srgbClr val="000000"/>
                </a:solidFill>
                <a:effectLst/>
                <a:latin typeface="Arial Unicode MS"/>
              </a:rPr>
              <a:t>=</a:t>
            </a:r>
            <a:r>
              <a:rPr kumimoji="0" lang="nl-BE" altLang="nl-BE" sz="2400" b="1" i="0" u="none" strike="noStrike" cap="none" normalizeH="0" baseline="0" dirty="0">
                <a:ln>
                  <a:noFill/>
                </a:ln>
                <a:solidFill>
                  <a:srgbClr val="008000"/>
                </a:solidFill>
                <a:effectLst/>
                <a:latin typeface="Arial Unicode MS"/>
              </a:rPr>
              <a:t>update</a:t>
            </a:r>
          </a:p>
          <a:p>
            <a:pPr lvl="1"/>
            <a:r>
              <a:rPr lang="en-US" dirty="0"/>
              <a:t>But every time you rerun your application 10 more records will be added... </a:t>
            </a:r>
          </a:p>
          <a:p>
            <a:endParaRPr kumimoji="0" lang="nl-BE" altLang="nl-BE" sz="2400" b="1" i="0" u="none" strike="noStrike" cap="none" normalizeH="0" baseline="0" dirty="0">
              <a:ln>
                <a:noFill/>
              </a:ln>
              <a:solidFill>
                <a:srgbClr val="008000"/>
              </a:solidFill>
              <a:effectLst/>
              <a:latin typeface="Arial Unicode MS"/>
            </a:endParaRPr>
          </a:p>
        </p:txBody>
      </p:sp>
      <p:sp>
        <p:nvSpPr>
          <p:cNvPr id="6" name="Tijdelijke aanduiding voor dianummer 5">
            <a:extLst>
              <a:ext uri="{FF2B5EF4-FFF2-40B4-BE49-F238E27FC236}">
                <a16:creationId xmlns:a16="http://schemas.microsoft.com/office/drawing/2014/main" id="{F1F906A3-FCC6-47FA-BC83-718C7BA82C6D}"/>
              </a:ext>
            </a:extLst>
          </p:cNvPr>
          <p:cNvSpPr>
            <a:spLocks noGrp="1"/>
          </p:cNvSpPr>
          <p:nvPr>
            <p:ph type="sldNum" sz="quarter" idx="12"/>
          </p:nvPr>
        </p:nvSpPr>
        <p:spPr/>
        <p:txBody>
          <a:bodyPr/>
          <a:lstStyle/>
          <a:p>
            <a:fld id="{A48BBB69-78CC-4007-AD8B-593DE32245CC}" type="slidenum">
              <a:rPr lang="nl-BE" smtClean="0"/>
              <a:t>53</a:t>
            </a:fld>
            <a:endParaRPr lang="nl-BE"/>
          </a:p>
        </p:txBody>
      </p:sp>
      <p:pic>
        <p:nvPicPr>
          <p:cNvPr id="4" name="Afbeelding 3">
            <a:extLst>
              <a:ext uri="{FF2B5EF4-FFF2-40B4-BE49-F238E27FC236}">
                <a16:creationId xmlns:a16="http://schemas.microsoft.com/office/drawing/2014/main" id="{18B94DB1-8DFB-448B-9A6A-AA5075160458}"/>
              </a:ext>
            </a:extLst>
          </p:cNvPr>
          <p:cNvPicPr>
            <a:picLocks noChangeAspect="1"/>
          </p:cNvPicPr>
          <p:nvPr/>
        </p:nvPicPr>
        <p:blipFill>
          <a:blip r:embed="rId2"/>
          <a:stretch>
            <a:fillRect/>
          </a:stretch>
        </p:blipFill>
        <p:spPr>
          <a:xfrm>
            <a:off x="8645939" y="1943100"/>
            <a:ext cx="1553944" cy="4778376"/>
          </a:xfrm>
          <a:prstGeom prst="rect">
            <a:avLst/>
          </a:prstGeom>
          <a:ln>
            <a:solidFill>
              <a:schemeClr val="tx1"/>
            </a:solidFill>
          </a:ln>
        </p:spPr>
      </p:pic>
      <p:pic>
        <p:nvPicPr>
          <p:cNvPr id="5" name="Picture 4">
            <a:extLst>
              <a:ext uri="{FF2B5EF4-FFF2-40B4-BE49-F238E27FC236}">
                <a16:creationId xmlns:a16="http://schemas.microsoft.com/office/drawing/2014/main" id="{DB8CCD7C-B2BE-44D7-BEDA-ACF0999F3683}"/>
              </a:ext>
            </a:extLst>
          </p:cNvPr>
          <p:cNvPicPr>
            <a:picLocks noChangeAspect="1"/>
          </p:cNvPicPr>
          <p:nvPr/>
        </p:nvPicPr>
        <p:blipFill>
          <a:blip r:embed="rId3"/>
          <a:stretch>
            <a:fillRect/>
          </a:stretch>
        </p:blipFill>
        <p:spPr>
          <a:xfrm>
            <a:off x="1509712" y="2276475"/>
            <a:ext cx="5438775" cy="1152525"/>
          </a:xfrm>
          <a:prstGeom prst="rect">
            <a:avLst/>
          </a:prstGeom>
        </p:spPr>
      </p:pic>
      <p:cxnSp>
        <p:nvCxnSpPr>
          <p:cNvPr id="10" name="Straight Arrow Connector 9">
            <a:extLst>
              <a:ext uri="{FF2B5EF4-FFF2-40B4-BE49-F238E27FC236}">
                <a16:creationId xmlns:a16="http://schemas.microsoft.com/office/drawing/2014/main" id="{7B68E49F-4FE2-4A2B-A3D4-3ACA1A3871B2}"/>
              </a:ext>
            </a:extLst>
          </p:cNvPr>
          <p:cNvCxnSpPr>
            <a:cxnSpLocks/>
          </p:cNvCxnSpPr>
          <p:nvPr/>
        </p:nvCxnSpPr>
        <p:spPr>
          <a:xfrm>
            <a:off x="759844" y="3321816"/>
            <a:ext cx="749868"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9687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495D073-33C3-4B87-8440-9D93C8EB2CF0}"/>
              </a:ext>
            </a:extLst>
          </p:cNvPr>
          <p:cNvSpPr>
            <a:spLocks noGrp="1"/>
          </p:cNvSpPr>
          <p:nvPr>
            <p:ph type="title"/>
          </p:nvPr>
        </p:nvSpPr>
        <p:spPr/>
        <p:txBody>
          <a:bodyPr/>
          <a:lstStyle/>
          <a:p>
            <a:r>
              <a:rPr lang="en-US" dirty="0"/>
              <a:t>Use JPQL in the example project</a:t>
            </a:r>
            <a:endParaRPr lang="nl-BE" dirty="0"/>
          </a:p>
        </p:txBody>
      </p:sp>
      <p:sp>
        <p:nvSpPr>
          <p:cNvPr id="8" name="Tijdelijke aanduiding voor inhoud 7">
            <a:extLst>
              <a:ext uri="{FF2B5EF4-FFF2-40B4-BE49-F238E27FC236}">
                <a16:creationId xmlns:a16="http://schemas.microsoft.com/office/drawing/2014/main" id="{A11F9B95-2909-442E-8870-EBDD92456B7F}"/>
              </a:ext>
            </a:extLst>
          </p:cNvPr>
          <p:cNvSpPr>
            <a:spLocks noGrp="1"/>
          </p:cNvSpPr>
          <p:nvPr>
            <p:ph idx="1"/>
          </p:nvPr>
        </p:nvSpPr>
        <p:spPr/>
        <p:txBody>
          <a:bodyPr/>
          <a:lstStyle/>
          <a:p>
            <a:r>
              <a:rPr lang="en-US" dirty="0"/>
              <a:t>After running the application again for 4 times, clicking on the "Cheapest breads" button will give the following result:</a:t>
            </a:r>
            <a:endParaRPr lang="nl-BE" dirty="0"/>
          </a:p>
          <a:p>
            <a:endParaRPr lang="nl-BE" dirty="0"/>
          </a:p>
          <a:p>
            <a:endParaRPr lang="nl-BE" dirty="0"/>
          </a:p>
          <a:p>
            <a:endParaRPr lang="nl-BE" dirty="0"/>
          </a:p>
          <a:p>
            <a:endParaRPr lang="nl-BE" dirty="0"/>
          </a:p>
          <a:p>
            <a:endParaRPr lang="nl-BE" dirty="0"/>
          </a:p>
        </p:txBody>
      </p:sp>
      <p:sp>
        <p:nvSpPr>
          <p:cNvPr id="6" name="Tijdelijke aanduiding voor dianummer 5">
            <a:extLst>
              <a:ext uri="{FF2B5EF4-FFF2-40B4-BE49-F238E27FC236}">
                <a16:creationId xmlns:a16="http://schemas.microsoft.com/office/drawing/2014/main" id="{F1F906A3-FCC6-47FA-BC83-718C7BA82C6D}"/>
              </a:ext>
            </a:extLst>
          </p:cNvPr>
          <p:cNvSpPr>
            <a:spLocks noGrp="1"/>
          </p:cNvSpPr>
          <p:nvPr>
            <p:ph type="sldNum" sz="quarter" idx="12"/>
          </p:nvPr>
        </p:nvSpPr>
        <p:spPr/>
        <p:txBody>
          <a:bodyPr/>
          <a:lstStyle/>
          <a:p>
            <a:fld id="{A48BBB69-78CC-4007-AD8B-593DE32245CC}" type="slidenum">
              <a:rPr lang="nl-BE" smtClean="0"/>
              <a:t>54</a:t>
            </a:fld>
            <a:endParaRPr lang="nl-BE"/>
          </a:p>
        </p:txBody>
      </p:sp>
      <p:pic>
        <p:nvPicPr>
          <p:cNvPr id="2" name="Afbeelding 1">
            <a:extLst>
              <a:ext uri="{FF2B5EF4-FFF2-40B4-BE49-F238E27FC236}">
                <a16:creationId xmlns:a16="http://schemas.microsoft.com/office/drawing/2014/main" id="{57AD16CE-096C-4360-B2AF-1352DAE96A12}"/>
              </a:ext>
            </a:extLst>
          </p:cNvPr>
          <p:cNvPicPr>
            <a:picLocks noChangeAspect="1"/>
          </p:cNvPicPr>
          <p:nvPr/>
        </p:nvPicPr>
        <p:blipFill>
          <a:blip r:embed="rId2"/>
          <a:stretch>
            <a:fillRect/>
          </a:stretch>
        </p:blipFill>
        <p:spPr>
          <a:xfrm>
            <a:off x="3111021" y="2503317"/>
            <a:ext cx="4371975" cy="3467100"/>
          </a:xfrm>
          <a:prstGeom prst="rect">
            <a:avLst/>
          </a:prstGeom>
          <a:ln>
            <a:solidFill>
              <a:schemeClr val="tx1"/>
            </a:solidFill>
          </a:ln>
        </p:spPr>
      </p:pic>
    </p:spTree>
    <p:extLst>
      <p:ext uri="{BB962C8B-B14F-4D97-AF65-F5344CB8AC3E}">
        <p14:creationId xmlns:p14="http://schemas.microsoft.com/office/powerpoint/2010/main" val="2343400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t>
            </a:r>
            <a:r>
              <a:rPr lang="nl-BE" dirty="0" err="1"/>
              <a:t>the</a:t>
            </a:r>
            <a:r>
              <a:rPr lang="nl-BE"/>
              <a:t> API</a:t>
            </a:r>
            <a:endParaRPr lang="nl-BE" dirty="0"/>
          </a:p>
        </p:txBody>
      </p:sp>
      <p:sp>
        <p:nvSpPr>
          <p:cNvPr id="4099" name="Tijdelijke aanduiding voor inhoud 2"/>
          <p:cNvSpPr>
            <a:spLocks noGrp="1"/>
          </p:cNvSpPr>
          <p:nvPr>
            <p:ph idx="1"/>
          </p:nvPr>
        </p:nvSpPr>
        <p:spPr>
          <a:xfrm>
            <a:off x="179294" y="1138518"/>
            <a:ext cx="11213383" cy="5154705"/>
          </a:xfrm>
          <a:ln>
            <a:noFill/>
          </a:ln>
        </p:spPr>
        <p:txBody>
          <a:bodyPr>
            <a:normAutofit/>
          </a:bodyPr>
          <a:lstStyle/>
          <a:p>
            <a:r>
              <a:rPr lang="en-US" dirty="0"/>
              <a:t>The same "backend" that you have created can now also be offered in an easy way to other frontend applications via an API.
Create a </a:t>
            </a:r>
            <a:r>
              <a:rPr lang="en-US" dirty="0" err="1"/>
              <a:t>RestController</a:t>
            </a:r>
            <a:r>
              <a:rPr lang="en-US" dirty="0"/>
              <a:t> for that </a:t>
            </a:r>
            <a:r>
              <a:rPr lang="nl-NL" dirty="0"/>
              <a:t>(in </a:t>
            </a:r>
            <a:r>
              <a:rPr lang="nl-NL" dirty="0" err="1"/>
              <a:t>the</a:t>
            </a:r>
            <a:r>
              <a:rPr lang="nl-NL" dirty="0"/>
              <a:t> “controller” package) </a:t>
            </a:r>
          </a:p>
          <a:p>
            <a:r>
              <a:rPr lang="en-US" dirty="0"/>
              <a:t>Also make an association with your </a:t>
            </a:r>
            <a:r>
              <a:rPr lang="en-US" dirty="0" err="1"/>
              <a:t>BreadRepository</a:t>
            </a:r>
            <a:r>
              <a:rPr lang="en-US" dirty="0"/>
              <a:t> class </a:t>
            </a:r>
          </a:p>
          <a:p>
            <a:pPr lvl="1"/>
            <a:r>
              <a:rPr lang="en-US" dirty="0"/>
              <a:t>you can "</a:t>
            </a:r>
            <a:r>
              <a:rPr lang="en-US" dirty="0" err="1"/>
              <a:t>autowire</a:t>
            </a:r>
            <a:r>
              <a:rPr lang="en-US" dirty="0"/>
              <a:t>" it or have it instantiated via the constructor with a parameter </a:t>
            </a:r>
            <a:endParaRPr lang="nl-NL" dirty="0"/>
          </a:p>
          <a:p>
            <a:pPr marL="0" indent="0">
              <a:buNone/>
            </a:pPr>
            <a:endParaRPr lang="nl-NL"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55</a:t>
            </a:fld>
            <a:endParaRPr lang="nl-NL"/>
          </a:p>
        </p:txBody>
      </p:sp>
      <p:sp>
        <p:nvSpPr>
          <p:cNvPr id="5" name="Rectangle 3">
            <a:extLst>
              <a:ext uri="{FF2B5EF4-FFF2-40B4-BE49-F238E27FC236}">
                <a16:creationId xmlns:a16="http://schemas.microsoft.com/office/drawing/2014/main" id="{FDCCF128-E8B1-4E72-AC71-BD189B6DB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pic>
        <p:nvPicPr>
          <p:cNvPr id="11" name="Afbeelding 10">
            <a:extLst>
              <a:ext uri="{FF2B5EF4-FFF2-40B4-BE49-F238E27FC236}">
                <a16:creationId xmlns:a16="http://schemas.microsoft.com/office/drawing/2014/main" id="{587349D7-1E04-4AAC-96B7-8743E78C9ACA}"/>
              </a:ext>
            </a:extLst>
          </p:cNvPr>
          <p:cNvPicPr>
            <a:picLocks noChangeAspect="1"/>
          </p:cNvPicPr>
          <p:nvPr/>
        </p:nvPicPr>
        <p:blipFill>
          <a:blip r:embed="rId2"/>
          <a:stretch>
            <a:fillRect/>
          </a:stretch>
        </p:blipFill>
        <p:spPr>
          <a:xfrm>
            <a:off x="1836402" y="3847583"/>
            <a:ext cx="7588014" cy="2126873"/>
          </a:xfrm>
          <a:prstGeom prst="rect">
            <a:avLst/>
          </a:prstGeom>
          <a:ln>
            <a:solidFill>
              <a:schemeClr val="tx1"/>
            </a:solidFill>
          </a:ln>
        </p:spPr>
      </p:pic>
    </p:spTree>
    <p:extLst>
      <p:ext uri="{BB962C8B-B14F-4D97-AF65-F5344CB8AC3E}">
        <p14:creationId xmlns:p14="http://schemas.microsoft.com/office/powerpoint/2010/main" val="2476379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API</a:t>
            </a:r>
          </a:p>
        </p:txBody>
      </p:sp>
      <p:sp>
        <p:nvSpPr>
          <p:cNvPr id="4099" name="Tijdelijke aanduiding voor inhoud 2"/>
          <p:cNvSpPr>
            <a:spLocks noGrp="1"/>
          </p:cNvSpPr>
          <p:nvPr>
            <p:ph idx="1"/>
          </p:nvPr>
        </p:nvSpPr>
        <p:spPr>
          <a:xfrm>
            <a:off x="179294" y="1138518"/>
            <a:ext cx="11213383" cy="5154705"/>
          </a:xfrm>
          <a:ln>
            <a:noFill/>
          </a:ln>
        </p:spPr>
        <p:txBody>
          <a:bodyPr>
            <a:normAutofit/>
          </a:bodyPr>
          <a:lstStyle/>
          <a:p>
            <a:r>
              <a:rPr lang="en-US" dirty="0"/>
              <a:t>The services that you can easily offer are:</a:t>
            </a:r>
          </a:p>
          <a:p>
            <a:pPr lvl="1"/>
            <a:r>
              <a:rPr lang="en-US" dirty="0"/>
              <a:t>a service to retrieve all bread records from the database, sorted by price
a service to retrieve all bread records from the database where the name starts with a particular name part
a service to retrieve the cheapest bread records from the database
a service to modify a bread record in the database. This service returns the custom bread object
a service to remove a bread record from the database. This service does not give anything back</a:t>
            </a:r>
            <a:endParaRPr lang="nl-NL" dirty="0"/>
          </a:p>
          <a:p>
            <a:endParaRPr lang="nl-BE" dirty="0"/>
          </a:p>
          <a:p>
            <a:pPr marL="0" indent="0">
              <a:buNone/>
            </a:pP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56</a:t>
            </a:fld>
            <a:endParaRPr lang="nl-NL"/>
          </a:p>
        </p:txBody>
      </p:sp>
      <p:sp>
        <p:nvSpPr>
          <p:cNvPr id="5" name="Rectangle 3">
            <a:extLst>
              <a:ext uri="{FF2B5EF4-FFF2-40B4-BE49-F238E27FC236}">
                <a16:creationId xmlns:a16="http://schemas.microsoft.com/office/drawing/2014/main" id="{FDCCF128-E8B1-4E72-AC71-BD189B6DB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870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API: </a:t>
            </a:r>
            <a:r>
              <a:rPr lang="nl-BE" dirty="0" err="1"/>
              <a:t>BreadRestController</a:t>
            </a: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57</a:t>
            </a:fld>
            <a:endParaRPr lang="nl-NL"/>
          </a:p>
        </p:txBody>
      </p:sp>
      <p:sp>
        <p:nvSpPr>
          <p:cNvPr id="5" name="Rectangle 3">
            <a:extLst>
              <a:ext uri="{FF2B5EF4-FFF2-40B4-BE49-F238E27FC236}">
                <a16:creationId xmlns:a16="http://schemas.microsoft.com/office/drawing/2014/main" id="{FDCCF128-E8B1-4E72-AC71-BD189B6DB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17764768-49C5-480B-AB87-14713B061343}"/>
              </a:ext>
            </a:extLst>
          </p:cNvPr>
          <p:cNvSpPr>
            <a:spLocks noGrp="1" noChangeArrowheads="1"/>
          </p:cNvSpPr>
          <p:nvPr>
            <p:ph idx="1"/>
          </p:nvPr>
        </p:nvSpPr>
        <p:spPr bwMode="auto">
          <a:xfrm>
            <a:off x="179294" y="899716"/>
            <a:ext cx="12012705"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nl-BE" altLang="nl-BE" sz="2000" b="0" i="1" u="none" strike="noStrike" cap="none" normalizeH="0" baseline="0" dirty="0">
                <a:ln>
                  <a:noFill/>
                </a:ln>
                <a:solidFill>
                  <a:srgbClr val="8C8C8C"/>
                </a:solidFill>
                <a:effectLst/>
                <a:latin typeface="JetBrains Mono"/>
              </a:rPr>
              <a:t>//</a:t>
            </a:r>
            <a:r>
              <a:rPr lang="en-US" altLang="nl-BE" sz="2000" i="1" dirty="0">
                <a:solidFill>
                  <a:srgbClr val="8C8C8C"/>
                </a:solidFill>
                <a:latin typeface="JetBrains Mono"/>
              </a:rPr>
              <a:t>a service to retrieve all bread records from the database, sorted by price</a:t>
            </a:r>
            <a:br>
              <a:rPr kumimoji="0" lang="nl-BE" altLang="nl-BE" sz="2000" b="0" i="1" u="none" strike="noStrike" cap="none" normalizeH="0" baseline="0" dirty="0">
                <a:ln>
                  <a:noFill/>
                </a:ln>
                <a:solidFill>
                  <a:srgbClr val="8C8C8C"/>
                </a:solidFill>
                <a:effectLst/>
                <a:latin typeface="JetBrains Mono"/>
              </a:rPr>
            </a:br>
            <a:r>
              <a:rPr kumimoji="0" lang="nl-BE" altLang="nl-BE" sz="2000" b="0" i="0" u="none" strike="noStrike" cap="none" normalizeH="0" baseline="0" dirty="0">
                <a:ln>
                  <a:noFill/>
                </a:ln>
                <a:solidFill>
                  <a:srgbClr val="9E880D"/>
                </a:solidFill>
                <a:effectLst/>
                <a:latin typeface="JetBrains Mono"/>
              </a:rPr>
              <a:t>@GetMapping</a:t>
            </a:r>
            <a:r>
              <a:rPr kumimoji="0" lang="nl-BE" altLang="nl-BE" sz="2000" b="0" i="0" u="none" strike="noStrike" cap="none" normalizeH="0" baseline="0" dirty="0">
                <a:ln>
                  <a:noFill/>
                </a:ln>
                <a:solidFill>
                  <a:srgbClr val="080808"/>
                </a:solidFill>
                <a:effectLst/>
                <a:latin typeface="JetBrains Mono"/>
              </a:rPr>
              <a:t>(</a:t>
            </a:r>
            <a:r>
              <a:rPr kumimoji="0" lang="nl-BE" altLang="nl-BE" sz="2000" b="0" i="0" u="none" strike="noStrike" cap="none" normalizeH="0" baseline="0" dirty="0">
                <a:ln>
                  <a:noFill/>
                </a:ln>
                <a:solidFill>
                  <a:srgbClr val="067D17"/>
                </a:solidFill>
                <a:effectLst/>
                <a:latin typeface="JetBrains Mono"/>
              </a:rPr>
              <a:t>"/breads"</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033B3"/>
                </a:solidFill>
                <a:effectLst/>
                <a:latin typeface="JetBrains Mono"/>
              </a:rPr>
              <a:t>public </a:t>
            </a:r>
            <a:r>
              <a:rPr kumimoji="0" lang="nl-BE" altLang="nl-BE" sz="2000" b="0" i="0" u="none" strike="noStrike" cap="none" normalizeH="0" baseline="0" dirty="0">
                <a:ln>
                  <a:noFill/>
                </a:ln>
                <a:solidFill>
                  <a:srgbClr val="000000"/>
                </a:solidFill>
                <a:effectLst/>
                <a:latin typeface="JetBrains Mono"/>
              </a:rPr>
              <a:t>List</a:t>
            </a:r>
            <a:r>
              <a:rPr kumimoji="0" lang="nl-BE" altLang="nl-BE" sz="2000" b="0" i="0" u="none" strike="noStrike" cap="none" normalizeH="0" baseline="0" dirty="0">
                <a:ln>
                  <a:noFill/>
                </a:ln>
                <a:solidFill>
                  <a:srgbClr val="080808"/>
                </a:solidFill>
                <a:effectLst/>
                <a:latin typeface="JetBrains Mono"/>
              </a:rPr>
              <a:t>&lt;</a:t>
            </a:r>
            <a:r>
              <a:rPr kumimoji="0" lang="nl-BE" altLang="nl-BE" sz="2000" b="0" i="0" u="none" strike="noStrike" cap="none" normalizeH="0" baseline="0" dirty="0" err="1">
                <a:ln>
                  <a:noFill/>
                </a:ln>
                <a:solidFill>
                  <a:srgbClr val="000000"/>
                </a:solidFill>
                <a:effectLst/>
                <a:latin typeface="JetBrains Mono"/>
              </a:rPr>
              <a:t>Bread</a:t>
            </a:r>
            <a:r>
              <a:rPr kumimoji="0" lang="nl-BE" altLang="nl-BE" sz="2000" b="0" i="0" u="none" strike="noStrike" cap="none" normalizeH="0" baseline="0" dirty="0">
                <a:ln>
                  <a:noFill/>
                </a:ln>
                <a:solidFill>
                  <a:srgbClr val="080808"/>
                </a:solidFill>
                <a:effectLst/>
                <a:latin typeface="JetBrains Mono"/>
              </a:rPr>
              <a:t>&gt; </a:t>
            </a:r>
            <a:r>
              <a:rPr kumimoji="0" lang="nl-BE" altLang="nl-BE" sz="2000" b="0" i="0" u="none" strike="noStrike" cap="none" normalizeH="0" baseline="0" dirty="0" err="1">
                <a:ln>
                  <a:noFill/>
                </a:ln>
                <a:solidFill>
                  <a:srgbClr val="00627A"/>
                </a:solidFill>
                <a:effectLst/>
                <a:latin typeface="JetBrains Mono"/>
              </a:rPr>
              <a:t>getBreads</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80808"/>
                </a:solidFill>
                <a:effectLst/>
                <a:latin typeface="JetBrains Mono"/>
              </a:rPr>
              <a:t>    </a:t>
            </a:r>
            <a:r>
              <a:rPr kumimoji="0" lang="nl-BE" altLang="nl-BE" sz="2000" b="0" i="0" u="none" strike="noStrike" cap="none" normalizeH="0" baseline="0" dirty="0">
                <a:ln>
                  <a:noFill/>
                </a:ln>
                <a:solidFill>
                  <a:srgbClr val="0033B3"/>
                </a:solidFill>
                <a:effectLst/>
                <a:latin typeface="JetBrains Mono"/>
              </a:rPr>
              <a:t>return </a:t>
            </a:r>
            <a:r>
              <a:rPr kumimoji="0" lang="nl-BE" altLang="nl-BE" sz="2000" b="0" i="0" u="none" strike="noStrike" cap="none" normalizeH="0" baseline="0" dirty="0" err="1">
                <a:ln>
                  <a:noFill/>
                </a:ln>
                <a:solidFill>
                  <a:srgbClr val="871094"/>
                </a:solidFill>
                <a:effectLst/>
                <a:latin typeface="JetBrains Mono"/>
              </a:rPr>
              <a:t>breadRepository</a:t>
            </a:r>
            <a:r>
              <a:rPr kumimoji="0" lang="nl-BE" altLang="nl-BE" sz="2000" b="0" i="0" u="none" strike="noStrike" cap="none" normalizeH="0" baseline="0" dirty="0" err="1">
                <a:ln>
                  <a:noFill/>
                </a:ln>
                <a:solidFill>
                  <a:srgbClr val="080808"/>
                </a:solidFill>
                <a:effectLst/>
                <a:latin typeface="JetBrains Mono"/>
              </a:rPr>
              <a:t>.giveListOfAllBreadsOrderedByPrice</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br>
              <a:rPr kumimoji="0" lang="nl-BE" altLang="nl-BE" sz="2000" b="0" i="0" u="none" strike="noStrike" cap="none" normalizeH="0" baseline="0" dirty="0">
                <a:ln>
                  <a:noFill/>
                </a:ln>
                <a:solidFill>
                  <a:srgbClr val="080808"/>
                </a:solidFill>
                <a:effectLst/>
                <a:latin typeface="JetBrains Mono"/>
              </a:rPr>
            </a:br>
            <a:r>
              <a:rPr kumimoji="0" lang="nl-BE" altLang="nl-BE" sz="2000" b="0" i="1" u="none" strike="noStrike" cap="none" normalizeH="0" baseline="0" dirty="0">
                <a:ln>
                  <a:noFill/>
                </a:ln>
                <a:solidFill>
                  <a:srgbClr val="8C8C8C"/>
                </a:solidFill>
                <a:effectLst/>
                <a:latin typeface="JetBrains Mono"/>
              </a:rPr>
              <a:t>// </a:t>
            </a:r>
            <a:r>
              <a:rPr lang="en-US" altLang="nl-BE" sz="2000" i="1" dirty="0">
                <a:solidFill>
                  <a:srgbClr val="8C8C8C"/>
                </a:solidFill>
                <a:latin typeface="JetBrains Mono"/>
              </a:rPr>
              <a:t>a service to query all bread records from the database where the name starts with a certain </a:t>
            </a:r>
          </a:p>
          <a:p>
            <a:pPr marL="0" lvl="0" indent="0" eaLnBrk="0" fontAlgn="base" hangingPunct="0">
              <a:lnSpc>
                <a:spcPct val="100000"/>
              </a:lnSpc>
              <a:spcBef>
                <a:spcPct val="0"/>
              </a:spcBef>
              <a:spcAft>
                <a:spcPct val="0"/>
              </a:spcAft>
              <a:buClrTx/>
              <a:buSzTx/>
              <a:buNone/>
            </a:pPr>
            <a:r>
              <a:rPr lang="en-US" altLang="nl-BE" sz="2000" i="1" dirty="0">
                <a:solidFill>
                  <a:srgbClr val="8C8C8C"/>
                </a:solidFill>
                <a:latin typeface="JetBrains Mono"/>
              </a:rPr>
              <a:t>letter combination</a:t>
            </a:r>
            <a:br>
              <a:rPr kumimoji="0" lang="nl-BE" altLang="nl-BE" sz="2000" b="0" i="1" u="none" strike="noStrike" cap="none" normalizeH="0" baseline="0" dirty="0">
                <a:ln>
                  <a:noFill/>
                </a:ln>
                <a:solidFill>
                  <a:srgbClr val="8C8C8C"/>
                </a:solidFill>
                <a:effectLst/>
                <a:latin typeface="JetBrains Mono"/>
              </a:rPr>
            </a:br>
            <a:r>
              <a:rPr kumimoji="0" lang="nl-BE" altLang="nl-BE" sz="2000" b="0" i="0" u="none" strike="noStrike" cap="none" normalizeH="0" baseline="0" dirty="0">
                <a:ln>
                  <a:noFill/>
                </a:ln>
                <a:solidFill>
                  <a:srgbClr val="9E880D"/>
                </a:solidFill>
                <a:effectLst/>
                <a:latin typeface="JetBrains Mono"/>
              </a:rPr>
              <a:t>@GetMapping</a:t>
            </a:r>
            <a:r>
              <a:rPr kumimoji="0" lang="nl-BE" altLang="nl-BE" sz="2000" b="0" i="0" u="none" strike="noStrike" cap="none" normalizeH="0" baseline="0" dirty="0">
                <a:ln>
                  <a:noFill/>
                </a:ln>
                <a:solidFill>
                  <a:srgbClr val="080808"/>
                </a:solidFill>
                <a:effectLst/>
                <a:latin typeface="JetBrains Mono"/>
              </a:rPr>
              <a:t>(</a:t>
            </a:r>
            <a:r>
              <a:rPr kumimoji="0" lang="nl-BE" altLang="nl-BE" sz="2000" b="0" i="0" u="none" strike="noStrike" cap="none" normalizeH="0" baseline="0" dirty="0">
                <a:ln>
                  <a:noFill/>
                </a:ln>
                <a:solidFill>
                  <a:srgbClr val="067D17"/>
                </a:solidFill>
                <a:effectLst/>
                <a:latin typeface="JetBrains Mono"/>
              </a:rPr>
              <a:t>"/breads/search"</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033B3"/>
                </a:solidFill>
                <a:effectLst/>
                <a:latin typeface="JetBrains Mono"/>
              </a:rPr>
              <a:t>public </a:t>
            </a:r>
            <a:r>
              <a:rPr kumimoji="0" lang="nl-BE" altLang="nl-BE" sz="2000" b="0" i="0" u="none" strike="noStrike" cap="none" normalizeH="0" baseline="0" dirty="0">
                <a:ln>
                  <a:noFill/>
                </a:ln>
                <a:solidFill>
                  <a:srgbClr val="000000"/>
                </a:solidFill>
                <a:effectLst/>
                <a:latin typeface="JetBrains Mono"/>
              </a:rPr>
              <a:t>List</a:t>
            </a:r>
            <a:r>
              <a:rPr kumimoji="0" lang="nl-BE" altLang="nl-BE" sz="2000" b="0" i="0" u="none" strike="noStrike" cap="none" normalizeH="0" baseline="0" dirty="0">
                <a:ln>
                  <a:noFill/>
                </a:ln>
                <a:solidFill>
                  <a:srgbClr val="080808"/>
                </a:solidFill>
                <a:effectLst/>
                <a:latin typeface="JetBrains Mono"/>
              </a:rPr>
              <a:t>&lt;</a:t>
            </a:r>
            <a:r>
              <a:rPr kumimoji="0" lang="nl-BE" altLang="nl-BE" sz="2000" b="0" i="0" u="none" strike="noStrike" cap="none" normalizeH="0" baseline="0" dirty="0" err="1">
                <a:ln>
                  <a:noFill/>
                </a:ln>
                <a:solidFill>
                  <a:srgbClr val="000000"/>
                </a:solidFill>
                <a:effectLst/>
                <a:latin typeface="JetBrains Mono"/>
              </a:rPr>
              <a:t>Bread</a:t>
            </a:r>
            <a:r>
              <a:rPr kumimoji="0" lang="nl-BE" altLang="nl-BE" sz="2000" b="0" i="0" u="none" strike="noStrike" cap="none" normalizeH="0" baseline="0" dirty="0">
                <a:ln>
                  <a:noFill/>
                </a:ln>
                <a:solidFill>
                  <a:srgbClr val="080808"/>
                </a:solidFill>
                <a:effectLst/>
                <a:latin typeface="JetBrains Mono"/>
              </a:rPr>
              <a:t>&gt; </a:t>
            </a:r>
            <a:r>
              <a:rPr kumimoji="0" lang="nl-BE" altLang="nl-BE" sz="2000" b="0" i="0" u="none" strike="noStrike" cap="none" normalizeH="0" baseline="0" dirty="0" err="1">
                <a:ln>
                  <a:noFill/>
                </a:ln>
                <a:solidFill>
                  <a:srgbClr val="00627A"/>
                </a:solidFill>
                <a:effectLst/>
                <a:latin typeface="JetBrains Mono"/>
              </a:rPr>
              <a:t>getBreadsNamePart</a:t>
            </a:r>
            <a:r>
              <a:rPr kumimoji="0" lang="nl-BE" altLang="nl-BE" sz="2000" b="0" i="0" u="none" strike="noStrike" cap="none" normalizeH="0" baseline="0" dirty="0">
                <a:ln>
                  <a:noFill/>
                </a:ln>
                <a:solidFill>
                  <a:srgbClr val="080808"/>
                </a:solidFill>
                <a:effectLst/>
                <a:latin typeface="JetBrains Mono"/>
              </a:rPr>
              <a:t>(</a:t>
            </a:r>
            <a:r>
              <a:rPr kumimoji="0" lang="nl-BE" altLang="nl-BE" sz="2000" b="0" i="0" u="none" strike="noStrike" cap="none" normalizeH="0" baseline="0" dirty="0">
                <a:ln>
                  <a:noFill/>
                </a:ln>
                <a:solidFill>
                  <a:srgbClr val="9E880D"/>
                </a:solidFill>
                <a:effectLst/>
                <a:latin typeface="JetBrains Mono"/>
              </a:rPr>
              <a:t>@RequestBody </a:t>
            </a:r>
            <a:r>
              <a:rPr kumimoji="0" lang="nl-BE" altLang="nl-BE" sz="2000" b="0" i="0" u="none" strike="noStrike" cap="none" normalizeH="0" baseline="0" dirty="0">
                <a:ln>
                  <a:noFill/>
                </a:ln>
                <a:solidFill>
                  <a:srgbClr val="000000"/>
                </a:solidFill>
                <a:effectLst/>
                <a:latin typeface="JetBrains Mono"/>
              </a:rPr>
              <a:t>String </a:t>
            </a:r>
            <a:r>
              <a:rPr kumimoji="0" lang="nl-BE" altLang="nl-BE" sz="2000" b="0" i="0" u="none" strike="noStrike" cap="none" normalizeH="0" baseline="0" dirty="0" err="1">
                <a:ln>
                  <a:noFill/>
                </a:ln>
                <a:solidFill>
                  <a:srgbClr val="080808"/>
                </a:solidFill>
                <a:effectLst/>
                <a:latin typeface="JetBrains Mono"/>
              </a:rPr>
              <a:t>namePart</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80808"/>
                </a:solidFill>
                <a:effectLst/>
                <a:latin typeface="JetBrains Mono"/>
              </a:rPr>
              <a:t>    </a:t>
            </a:r>
            <a:r>
              <a:rPr kumimoji="0" lang="nl-BE" altLang="nl-BE" sz="2000" b="0" i="0" u="none" strike="noStrike" cap="none" normalizeH="0" baseline="0" dirty="0">
                <a:ln>
                  <a:noFill/>
                </a:ln>
                <a:solidFill>
                  <a:srgbClr val="0033B3"/>
                </a:solidFill>
                <a:effectLst/>
                <a:latin typeface="JetBrains Mono"/>
              </a:rPr>
              <a:t>return </a:t>
            </a:r>
            <a:r>
              <a:rPr kumimoji="0" lang="nl-BE" altLang="nl-BE" sz="2000" b="0" i="0" u="none" strike="noStrike" cap="none" normalizeH="0" baseline="0" dirty="0" err="1">
                <a:ln>
                  <a:noFill/>
                </a:ln>
                <a:solidFill>
                  <a:srgbClr val="871094"/>
                </a:solidFill>
                <a:effectLst/>
                <a:latin typeface="JetBrains Mono"/>
              </a:rPr>
              <a:t>breadRepository</a:t>
            </a:r>
            <a:r>
              <a:rPr kumimoji="0" lang="nl-BE" altLang="nl-BE" sz="2000" b="0" i="0" u="none" strike="noStrike" cap="none" normalizeH="0" baseline="0" dirty="0" err="1">
                <a:ln>
                  <a:noFill/>
                </a:ln>
                <a:solidFill>
                  <a:srgbClr val="080808"/>
                </a:solidFill>
                <a:effectLst/>
                <a:latin typeface="JetBrains Mono"/>
              </a:rPr>
              <a:t>.findAllByNameStartsWith</a:t>
            </a:r>
            <a:r>
              <a:rPr kumimoji="0" lang="nl-BE" altLang="nl-BE" sz="2000" b="0" i="0" u="none" strike="noStrike" cap="none" normalizeH="0" baseline="0" dirty="0">
                <a:ln>
                  <a:noFill/>
                </a:ln>
                <a:solidFill>
                  <a:srgbClr val="080808"/>
                </a:solidFill>
                <a:effectLst/>
                <a:latin typeface="JetBrains Mono"/>
              </a:rPr>
              <a:t>(</a:t>
            </a:r>
            <a:r>
              <a:rPr kumimoji="0" lang="nl-BE" altLang="nl-BE" sz="2000" b="0" i="0" u="none" strike="noStrike" cap="none" normalizeH="0" baseline="0" dirty="0" err="1">
                <a:ln>
                  <a:noFill/>
                </a:ln>
                <a:solidFill>
                  <a:srgbClr val="080808"/>
                </a:solidFill>
                <a:effectLst/>
                <a:latin typeface="JetBrains Mono"/>
              </a:rPr>
              <a:t>namePart</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br>
              <a:rPr kumimoji="0" lang="nl-BE" altLang="nl-BE" sz="2000" b="0" i="0" u="none" strike="noStrike" cap="none" normalizeH="0" baseline="0" dirty="0">
                <a:ln>
                  <a:noFill/>
                </a:ln>
                <a:solidFill>
                  <a:srgbClr val="080808"/>
                </a:solidFill>
                <a:effectLst/>
                <a:latin typeface="JetBrains Mono"/>
              </a:rPr>
            </a:br>
            <a:r>
              <a:rPr kumimoji="0" lang="nl-BE" altLang="nl-BE" sz="2000" b="0" i="1" u="none" strike="noStrike" cap="none" normalizeH="0" baseline="0" dirty="0">
                <a:ln>
                  <a:noFill/>
                </a:ln>
                <a:solidFill>
                  <a:srgbClr val="8C8C8C"/>
                </a:solidFill>
                <a:effectLst/>
                <a:latin typeface="JetBrains Mono"/>
              </a:rPr>
              <a:t>//a service </a:t>
            </a:r>
            <a:r>
              <a:rPr kumimoji="0" lang="nl-BE" altLang="nl-BE" sz="2000" b="0" i="1" u="none" strike="noStrike" cap="none" normalizeH="0" baseline="0" dirty="0" err="1">
                <a:ln>
                  <a:noFill/>
                </a:ln>
                <a:solidFill>
                  <a:srgbClr val="8C8C8C"/>
                </a:solidFill>
                <a:effectLst/>
                <a:latin typeface="JetBrains Mono"/>
              </a:rPr>
              <a:t>to</a:t>
            </a:r>
            <a:r>
              <a:rPr kumimoji="0" lang="nl-BE" altLang="nl-BE" sz="2000" b="0" i="1" u="none" strike="noStrike" cap="none" normalizeH="0" baseline="0" dirty="0">
                <a:ln>
                  <a:noFill/>
                </a:ln>
                <a:solidFill>
                  <a:srgbClr val="8C8C8C"/>
                </a:solidFill>
                <a:effectLst/>
                <a:latin typeface="JetBrains Mono"/>
              </a:rPr>
              <a:t> </a:t>
            </a:r>
            <a:r>
              <a:rPr kumimoji="0" lang="nl-BE" altLang="nl-BE" sz="2000" b="0" i="1" u="none" strike="noStrike" cap="none" normalizeH="0" baseline="0" dirty="0" err="1">
                <a:ln>
                  <a:noFill/>
                </a:ln>
                <a:solidFill>
                  <a:srgbClr val="8C8C8C"/>
                </a:solidFill>
                <a:effectLst/>
                <a:latin typeface="JetBrains Mono"/>
              </a:rPr>
              <a:t>find</a:t>
            </a:r>
            <a:r>
              <a:rPr kumimoji="0" lang="nl-BE" altLang="nl-BE" sz="2000" b="0" i="1" u="none" strike="noStrike" cap="none" normalizeH="0" baseline="0" dirty="0">
                <a:ln>
                  <a:noFill/>
                </a:ln>
                <a:solidFill>
                  <a:srgbClr val="8C8C8C"/>
                </a:solidFill>
                <a:effectLst/>
                <a:latin typeface="JetBrains Mono"/>
              </a:rPr>
              <a:t> </a:t>
            </a:r>
            <a:r>
              <a:rPr kumimoji="0" lang="nl-BE" altLang="nl-BE" sz="2000" b="0" i="1" u="none" strike="noStrike" cap="none" normalizeH="0" baseline="0" dirty="0" err="1">
                <a:ln>
                  <a:noFill/>
                </a:ln>
                <a:solidFill>
                  <a:srgbClr val="8C8C8C"/>
                </a:solidFill>
                <a:effectLst/>
                <a:latin typeface="JetBrains Mono"/>
              </a:rPr>
              <a:t>the</a:t>
            </a:r>
            <a:r>
              <a:rPr kumimoji="0" lang="nl-BE" altLang="nl-BE" sz="2000" b="0" i="1" u="none" strike="noStrike" cap="none" normalizeH="0" baseline="0" dirty="0">
                <a:ln>
                  <a:noFill/>
                </a:ln>
                <a:solidFill>
                  <a:srgbClr val="8C8C8C"/>
                </a:solidFill>
                <a:effectLst/>
                <a:latin typeface="JetBrains Mono"/>
              </a:rPr>
              <a:t> </a:t>
            </a:r>
            <a:r>
              <a:rPr kumimoji="0" lang="nl-BE" altLang="nl-BE" sz="2000" b="0" i="1" u="none" strike="noStrike" cap="none" normalizeH="0" baseline="0" dirty="0" err="1">
                <a:ln>
                  <a:noFill/>
                </a:ln>
                <a:solidFill>
                  <a:srgbClr val="8C8C8C"/>
                </a:solidFill>
                <a:effectLst/>
                <a:latin typeface="JetBrains Mono"/>
              </a:rPr>
              <a:t>cheapest</a:t>
            </a:r>
            <a:r>
              <a:rPr kumimoji="0" lang="nl-BE" altLang="nl-BE" sz="2000" b="0" i="1" u="none" strike="noStrike" cap="none" normalizeH="0" baseline="0" dirty="0">
                <a:ln>
                  <a:noFill/>
                </a:ln>
                <a:solidFill>
                  <a:srgbClr val="8C8C8C"/>
                </a:solidFill>
                <a:effectLst/>
                <a:latin typeface="JetBrains Mono"/>
              </a:rPr>
              <a:t> </a:t>
            </a:r>
            <a:r>
              <a:rPr kumimoji="0" lang="nl-BE" altLang="nl-BE" sz="2000" b="0" i="1" u="none" strike="noStrike" cap="none" normalizeH="0" baseline="0" dirty="0" err="1">
                <a:ln>
                  <a:noFill/>
                </a:ln>
                <a:solidFill>
                  <a:srgbClr val="8C8C8C"/>
                </a:solidFill>
                <a:effectLst/>
                <a:latin typeface="JetBrains Mono"/>
              </a:rPr>
              <a:t>bread</a:t>
            </a:r>
            <a:br>
              <a:rPr kumimoji="0" lang="nl-BE" altLang="nl-BE" sz="2000" b="0" i="1" u="none" strike="noStrike" cap="none" normalizeH="0" baseline="0" dirty="0">
                <a:ln>
                  <a:noFill/>
                </a:ln>
                <a:solidFill>
                  <a:srgbClr val="8C8C8C"/>
                </a:solidFill>
                <a:effectLst/>
                <a:latin typeface="JetBrains Mono"/>
              </a:rPr>
            </a:br>
            <a:r>
              <a:rPr kumimoji="0" lang="nl-BE" altLang="nl-BE" sz="2000" b="0" i="0" u="none" strike="noStrike" cap="none" normalizeH="0" baseline="0" dirty="0">
                <a:ln>
                  <a:noFill/>
                </a:ln>
                <a:solidFill>
                  <a:srgbClr val="9E880D"/>
                </a:solidFill>
                <a:effectLst/>
                <a:latin typeface="JetBrains Mono"/>
              </a:rPr>
              <a:t>@GetMapping</a:t>
            </a:r>
            <a:r>
              <a:rPr kumimoji="0" lang="nl-BE" altLang="nl-BE" sz="2000" b="0" i="0" u="none" strike="noStrike" cap="none" normalizeH="0" baseline="0" dirty="0">
                <a:ln>
                  <a:noFill/>
                </a:ln>
                <a:solidFill>
                  <a:srgbClr val="080808"/>
                </a:solidFill>
                <a:effectLst/>
                <a:latin typeface="JetBrains Mono"/>
              </a:rPr>
              <a:t>(</a:t>
            </a:r>
            <a:r>
              <a:rPr kumimoji="0" lang="nl-BE" altLang="nl-BE" sz="2000" b="0" i="0" u="none" strike="noStrike" cap="none" normalizeH="0" baseline="0" dirty="0">
                <a:ln>
                  <a:noFill/>
                </a:ln>
                <a:solidFill>
                  <a:srgbClr val="067D17"/>
                </a:solidFill>
                <a:effectLst/>
                <a:latin typeface="JetBrains Mono"/>
              </a:rPr>
              <a:t>"/breads/searchcheapest"</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033B3"/>
                </a:solidFill>
                <a:effectLst/>
                <a:latin typeface="JetBrains Mono"/>
              </a:rPr>
              <a:t>public </a:t>
            </a:r>
            <a:r>
              <a:rPr kumimoji="0" lang="nl-BE" altLang="nl-BE" sz="2000" b="0" i="0" u="none" strike="noStrike" cap="none" normalizeH="0" baseline="0" dirty="0">
                <a:ln>
                  <a:noFill/>
                </a:ln>
                <a:solidFill>
                  <a:srgbClr val="000000"/>
                </a:solidFill>
                <a:effectLst/>
                <a:latin typeface="JetBrains Mono"/>
              </a:rPr>
              <a:t>List</a:t>
            </a:r>
            <a:r>
              <a:rPr kumimoji="0" lang="nl-BE" altLang="nl-BE" sz="2000" b="0" i="0" u="none" strike="noStrike" cap="none" normalizeH="0" baseline="0" dirty="0">
                <a:ln>
                  <a:noFill/>
                </a:ln>
                <a:solidFill>
                  <a:srgbClr val="080808"/>
                </a:solidFill>
                <a:effectLst/>
                <a:latin typeface="JetBrains Mono"/>
              </a:rPr>
              <a:t>&lt;</a:t>
            </a:r>
            <a:r>
              <a:rPr kumimoji="0" lang="nl-BE" altLang="nl-BE" sz="2000" b="0" i="0" u="none" strike="noStrike" cap="none" normalizeH="0" baseline="0" dirty="0" err="1">
                <a:ln>
                  <a:noFill/>
                </a:ln>
                <a:solidFill>
                  <a:srgbClr val="000000"/>
                </a:solidFill>
                <a:effectLst/>
                <a:latin typeface="JetBrains Mono"/>
              </a:rPr>
              <a:t>Bread</a:t>
            </a:r>
            <a:r>
              <a:rPr kumimoji="0" lang="nl-BE" altLang="nl-BE" sz="2000" b="0" i="0" u="none" strike="noStrike" cap="none" normalizeH="0" baseline="0" dirty="0">
                <a:ln>
                  <a:noFill/>
                </a:ln>
                <a:solidFill>
                  <a:srgbClr val="080808"/>
                </a:solidFill>
                <a:effectLst/>
                <a:latin typeface="JetBrains Mono"/>
              </a:rPr>
              <a:t>&gt; </a:t>
            </a:r>
            <a:r>
              <a:rPr kumimoji="0" lang="nl-BE" altLang="nl-BE" sz="2000" b="0" i="0" u="none" strike="noStrike" cap="none" normalizeH="0" baseline="0" dirty="0" err="1">
                <a:ln>
                  <a:noFill/>
                </a:ln>
                <a:solidFill>
                  <a:srgbClr val="00627A"/>
                </a:solidFill>
                <a:effectLst/>
                <a:latin typeface="JetBrains Mono"/>
              </a:rPr>
              <a:t>getBreadsCheapest</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80808"/>
                </a:solidFill>
                <a:effectLst/>
                <a:latin typeface="JetBrains Mono"/>
              </a:rPr>
              <a:t>    </a:t>
            </a:r>
            <a:r>
              <a:rPr kumimoji="0" lang="nl-BE" altLang="nl-BE" sz="2000" b="0" i="0" u="none" strike="noStrike" cap="none" normalizeH="0" baseline="0" dirty="0">
                <a:ln>
                  <a:noFill/>
                </a:ln>
                <a:solidFill>
                  <a:srgbClr val="0033B3"/>
                </a:solidFill>
                <a:effectLst/>
                <a:latin typeface="JetBrains Mono"/>
              </a:rPr>
              <a:t>return </a:t>
            </a:r>
            <a:r>
              <a:rPr kumimoji="0" lang="nl-BE" altLang="nl-BE" sz="2000" b="0" i="0" u="none" strike="noStrike" cap="none" normalizeH="0" baseline="0" dirty="0" err="1">
                <a:ln>
                  <a:noFill/>
                </a:ln>
                <a:solidFill>
                  <a:srgbClr val="871094"/>
                </a:solidFill>
                <a:effectLst/>
                <a:latin typeface="JetBrains Mono"/>
              </a:rPr>
              <a:t>breadRepository</a:t>
            </a:r>
            <a:r>
              <a:rPr kumimoji="0" lang="nl-BE" altLang="nl-BE" sz="2000" b="0" i="0" u="none" strike="noStrike" cap="none" normalizeH="0" baseline="0" dirty="0" err="1">
                <a:ln>
                  <a:noFill/>
                </a:ln>
                <a:solidFill>
                  <a:srgbClr val="080808"/>
                </a:solidFill>
                <a:effectLst/>
                <a:latin typeface="JetBrains Mono"/>
              </a:rPr>
              <a:t>.findCheapestBreads</a:t>
            </a:r>
            <a:r>
              <a:rPr kumimoji="0" lang="nl-BE" altLang="nl-BE" sz="2000" b="0" i="0" u="none" strike="noStrike" cap="none" normalizeH="0" baseline="0" dirty="0">
                <a:ln>
                  <a:noFill/>
                </a:ln>
                <a:solidFill>
                  <a:srgbClr val="080808"/>
                </a:solidFill>
                <a:effectLst/>
                <a:latin typeface="JetBrains Mono"/>
              </a:rPr>
              <a:t>();</a:t>
            </a:r>
            <a:br>
              <a:rPr kumimoji="0" lang="nl-BE" altLang="nl-BE" sz="2000" b="0" i="0" u="none" strike="noStrike" cap="none" normalizeH="0" baseline="0" dirty="0">
                <a:ln>
                  <a:noFill/>
                </a:ln>
                <a:solidFill>
                  <a:srgbClr val="080808"/>
                </a:solidFill>
                <a:effectLst/>
                <a:latin typeface="JetBrains Mono"/>
              </a:rPr>
            </a:br>
            <a:r>
              <a:rPr kumimoji="0" lang="nl-BE" altLang="nl-BE" sz="2000" b="0" i="0" u="none" strike="noStrike" cap="none" normalizeH="0" baseline="0" dirty="0">
                <a:ln>
                  <a:noFill/>
                </a:ln>
                <a:solidFill>
                  <a:srgbClr val="080808"/>
                </a:solidFill>
                <a:effectLst/>
                <a:latin typeface="JetBrains Mono"/>
              </a:rPr>
              <a:t>}</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566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API: </a:t>
            </a:r>
            <a:r>
              <a:rPr lang="nl-BE" dirty="0" err="1"/>
              <a:t>BreadRestController</a:t>
            </a: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58</a:t>
            </a:fld>
            <a:endParaRPr lang="nl-NL"/>
          </a:p>
        </p:txBody>
      </p:sp>
      <p:sp>
        <p:nvSpPr>
          <p:cNvPr id="5" name="Rectangle 3">
            <a:extLst>
              <a:ext uri="{FF2B5EF4-FFF2-40B4-BE49-F238E27FC236}">
                <a16:creationId xmlns:a16="http://schemas.microsoft.com/office/drawing/2014/main" id="{FDCCF128-E8B1-4E72-AC71-BD189B6DB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9DD20204-2B50-47B0-9B0F-4C3D38FC19BD}"/>
              </a:ext>
            </a:extLst>
          </p:cNvPr>
          <p:cNvSpPr>
            <a:spLocks noGrp="1" noChangeArrowheads="1"/>
          </p:cNvSpPr>
          <p:nvPr>
            <p:ph idx="1"/>
          </p:nvPr>
        </p:nvSpPr>
        <p:spPr bwMode="auto">
          <a:xfrm>
            <a:off x="179295" y="1330602"/>
            <a:ext cx="11370485"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nl-BE" altLang="nl-BE" sz="1600" b="0" i="1" u="none" strike="noStrike" cap="none" normalizeH="0" baseline="0" dirty="0">
                <a:ln>
                  <a:noFill/>
                </a:ln>
                <a:solidFill>
                  <a:srgbClr val="8C8C8C"/>
                </a:solidFill>
                <a:effectLst/>
                <a:latin typeface="JetBrains Mono"/>
              </a:rPr>
              <a:t>//</a:t>
            </a:r>
            <a:r>
              <a:rPr lang="en-US" altLang="nl-BE" sz="1600" i="1" dirty="0">
                <a:solidFill>
                  <a:srgbClr val="8C8C8C"/>
                </a:solidFill>
                <a:latin typeface="JetBrains Mono"/>
              </a:rPr>
              <a:t>a service to add a bread record in the database. This service also returns the added bread object</a:t>
            </a:r>
            <a:br>
              <a:rPr kumimoji="0" lang="nl-BE" altLang="nl-BE" sz="1600" b="0" i="1" u="none" strike="noStrike" cap="none" normalizeH="0" baseline="0" dirty="0">
                <a:ln>
                  <a:noFill/>
                </a:ln>
                <a:solidFill>
                  <a:srgbClr val="8C8C8C"/>
                </a:solidFill>
                <a:effectLst/>
                <a:latin typeface="JetBrains Mono"/>
              </a:rPr>
            </a:br>
            <a:r>
              <a:rPr kumimoji="0" lang="nl-BE" altLang="nl-BE" sz="1600" b="0" i="0" u="none" strike="noStrike" cap="none" normalizeH="0" baseline="0" dirty="0">
                <a:ln>
                  <a:noFill/>
                </a:ln>
                <a:solidFill>
                  <a:srgbClr val="9E880D"/>
                </a:solidFill>
                <a:effectLst/>
                <a:latin typeface="JetBrains Mono"/>
              </a:rPr>
              <a:t>@PostMapping</a:t>
            </a:r>
            <a:r>
              <a:rPr kumimoji="0" lang="nl-BE" altLang="nl-BE" sz="1600" b="0" i="0" u="none" strike="noStrike" cap="none" normalizeH="0" baseline="0" dirty="0">
                <a:ln>
                  <a:noFill/>
                </a:ln>
                <a:solidFill>
                  <a:srgbClr val="080808"/>
                </a:solidFill>
                <a:effectLst/>
                <a:latin typeface="JetBrains Mono"/>
              </a:rPr>
              <a:t>(</a:t>
            </a:r>
            <a:r>
              <a:rPr kumimoji="0" lang="nl-BE" altLang="nl-BE" sz="1600" b="0" i="0" u="none" strike="noStrike" cap="none" normalizeH="0" baseline="0" dirty="0">
                <a:ln>
                  <a:noFill/>
                </a:ln>
                <a:solidFill>
                  <a:srgbClr val="067D17"/>
                </a:solidFill>
                <a:effectLst/>
                <a:latin typeface="JetBrains Mono"/>
              </a:rPr>
              <a:t>"/breads"</a:t>
            </a:r>
            <a:r>
              <a:rPr kumimoji="0" lang="nl-BE" altLang="nl-BE" sz="1600" b="0" i="0" u="none" strike="noStrike" cap="none" normalizeH="0" baseline="0" dirty="0">
                <a:ln>
                  <a:noFill/>
                </a:ln>
                <a:solidFill>
                  <a:srgbClr val="080808"/>
                </a:solidFill>
                <a:effectLst/>
                <a:latin typeface="JetBrains Mono"/>
              </a:rPr>
              <a:t>)</a:t>
            </a:r>
            <a:br>
              <a:rPr kumimoji="0" lang="nl-BE" altLang="nl-BE" sz="1600" b="0" i="0" u="none" strike="noStrike" cap="none" normalizeH="0" baseline="0" dirty="0">
                <a:ln>
                  <a:noFill/>
                </a:ln>
                <a:solidFill>
                  <a:srgbClr val="080808"/>
                </a:solidFill>
                <a:effectLst/>
                <a:latin typeface="JetBrains Mono"/>
              </a:rPr>
            </a:br>
            <a:r>
              <a:rPr kumimoji="0" lang="nl-BE" altLang="nl-BE" sz="1600" b="0" i="0" u="none" strike="noStrike" cap="none" normalizeH="0" baseline="0" dirty="0">
                <a:ln>
                  <a:noFill/>
                </a:ln>
                <a:solidFill>
                  <a:srgbClr val="0033B3"/>
                </a:solidFill>
                <a:effectLst/>
                <a:latin typeface="JetBrains Mono"/>
              </a:rPr>
              <a:t>public </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627A"/>
                </a:solidFill>
                <a:effectLst/>
                <a:latin typeface="JetBrains Mono"/>
              </a:rPr>
              <a:t>createBread</a:t>
            </a:r>
            <a:r>
              <a:rPr kumimoji="0" lang="nl-BE" altLang="nl-BE" sz="1600" b="0" i="0" u="none" strike="noStrike" cap="none" normalizeH="0" baseline="0" dirty="0">
                <a:ln>
                  <a:noFill/>
                </a:ln>
                <a:solidFill>
                  <a:srgbClr val="080808"/>
                </a:solidFill>
                <a:effectLst/>
                <a:latin typeface="JetBrains Mono"/>
              </a:rPr>
              <a:t>(</a:t>
            </a:r>
            <a:r>
              <a:rPr kumimoji="0" lang="nl-BE" altLang="nl-BE" sz="1600" b="0" i="0" u="none" strike="noStrike" cap="none" normalizeH="0" baseline="0" dirty="0">
                <a:ln>
                  <a:noFill/>
                </a:ln>
                <a:solidFill>
                  <a:srgbClr val="9E880D"/>
                </a:solidFill>
                <a:effectLst/>
                <a:latin typeface="JetBrains Mono"/>
              </a:rPr>
              <a:t>@RequestBody </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80808"/>
                </a:solidFill>
                <a:effectLst/>
                <a:latin typeface="JetBrains Mono"/>
              </a:rPr>
              <a:t>bread</a:t>
            </a:r>
            <a:r>
              <a:rPr kumimoji="0" lang="nl-BE" altLang="nl-BE" sz="1600" b="0" i="0" u="none" strike="noStrike" cap="none" normalizeH="0" baseline="0" dirty="0">
                <a:ln>
                  <a:noFill/>
                </a:ln>
                <a:solidFill>
                  <a:srgbClr val="080808"/>
                </a:solidFill>
                <a:effectLst/>
                <a:latin typeface="JetBrains Mono"/>
              </a:rPr>
              <a:t>){</a:t>
            </a:r>
            <a:br>
              <a:rPr kumimoji="0" lang="nl-BE" altLang="nl-BE" sz="1600" b="0" i="0" u="none" strike="noStrike" cap="none" normalizeH="0" baseline="0" dirty="0">
                <a:ln>
                  <a:noFill/>
                </a:ln>
                <a:solidFill>
                  <a:srgbClr val="080808"/>
                </a:solidFill>
                <a:effectLst/>
                <a:latin typeface="JetBrains Mono"/>
              </a:rPr>
            </a:br>
            <a:r>
              <a:rPr kumimoji="0" lang="nl-BE" altLang="nl-BE" sz="1600" b="0" i="0" u="none" strike="noStrike" cap="none" normalizeH="0" baseline="0" dirty="0">
                <a:ln>
                  <a:noFill/>
                </a:ln>
                <a:solidFill>
                  <a:srgbClr val="080808"/>
                </a:solidFill>
                <a:effectLst/>
                <a:latin typeface="JetBrains Mono"/>
              </a:rPr>
              <a:t>    </a:t>
            </a:r>
            <a:r>
              <a:rPr kumimoji="0" lang="nl-BE" altLang="nl-BE" sz="1600" b="0" i="0" u="none" strike="noStrike" cap="none" normalizeH="0" baseline="0" dirty="0">
                <a:ln>
                  <a:noFill/>
                </a:ln>
                <a:solidFill>
                  <a:srgbClr val="0033B3"/>
                </a:solidFill>
                <a:effectLst/>
                <a:latin typeface="JetBrains Mono"/>
              </a:rPr>
              <a:t>return </a:t>
            </a:r>
            <a:r>
              <a:rPr kumimoji="0" lang="nl-BE" altLang="nl-BE" sz="1600" b="0" i="0" u="none" strike="noStrike" cap="none" normalizeH="0" baseline="0" dirty="0" err="1">
                <a:ln>
                  <a:noFill/>
                </a:ln>
                <a:solidFill>
                  <a:srgbClr val="871094"/>
                </a:solidFill>
                <a:effectLst/>
                <a:latin typeface="JetBrains Mono"/>
              </a:rPr>
              <a:t>breadRepository</a:t>
            </a:r>
            <a:r>
              <a:rPr kumimoji="0" lang="nl-BE" altLang="nl-BE" sz="1600" b="0" i="0" u="none" strike="noStrike" cap="none" normalizeH="0" baseline="0" dirty="0" err="1">
                <a:ln>
                  <a:noFill/>
                </a:ln>
                <a:solidFill>
                  <a:srgbClr val="080808"/>
                </a:solidFill>
                <a:effectLst/>
                <a:latin typeface="JetBrains Mono"/>
              </a:rPr>
              <a:t>.save</a:t>
            </a:r>
            <a:r>
              <a:rPr kumimoji="0" lang="nl-BE" altLang="nl-BE" sz="1600" b="0" i="0" u="none" strike="noStrike" cap="none" normalizeH="0" baseline="0" dirty="0">
                <a:ln>
                  <a:noFill/>
                </a:ln>
                <a:solidFill>
                  <a:srgbClr val="080808"/>
                </a:solidFill>
                <a:effectLst/>
                <a:latin typeface="JetBrains Mono"/>
              </a:rPr>
              <a:t>(</a:t>
            </a:r>
            <a:r>
              <a:rPr kumimoji="0" lang="nl-BE" altLang="nl-BE" sz="1600" b="0" i="0" u="none" strike="noStrike" cap="none" normalizeH="0" baseline="0" dirty="0" err="1">
                <a:ln>
                  <a:noFill/>
                </a:ln>
                <a:solidFill>
                  <a:srgbClr val="080808"/>
                </a:solidFill>
                <a:effectLst/>
                <a:latin typeface="JetBrains Mono"/>
              </a:rPr>
              <a:t>bread</a:t>
            </a:r>
            <a:r>
              <a:rPr kumimoji="0" lang="nl-BE" altLang="nl-BE" sz="1600" b="0" i="0" u="none" strike="noStrike" cap="none" normalizeH="0" baseline="0" dirty="0">
                <a:ln>
                  <a:noFill/>
                </a:ln>
                <a:solidFill>
                  <a:srgbClr val="080808"/>
                </a:solidFill>
                <a:effectLst/>
                <a:latin typeface="JetBrains Mono"/>
              </a:rPr>
              <a:t>);</a:t>
            </a:r>
            <a:br>
              <a:rPr kumimoji="0" lang="nl-BE" altLang="nl-BE" sz="1600" b="0" i="0" u="none" strike="noStrike" cap="none" normalizeH="0" baseline="0" dirty="0">
                <a:ln>
                  <a:noFill/>
                </a:ln>
                <a:solidFill>
                  <a:srgbClr val="080808"/>
                </a:solidFill>
                <a:effectLst/>
                <a:latin typeface="JetBrains Mono"/>
              </a:rPr>
            </a:br>
            <a:r>
              <a:rPr kumimoji="0" lang="nl-BE" altLang="nl-BE" sz="1600" b="0" i="0" u="none" strike="noStrike" cap="none" normalizeH="0" baseline="0" dirty="0">
                <a:ln>
                  <a:noFill/>
                </a:ln>
                <a:solidFill>
                  <a:srgbClr val="080808"/>
                </a:solidFill>
                <a:effectLst/>
                <a:latin typeface="JetBrains Mono"/>
              </a:rPr>
              <a:t>}</a:t>
            </a:r>
            <a:br>
              <a:rPr kumimoji="0" lang="nl-BE" altLang="nl-BE" sz="1600" b="0" i="0" u="none" strike="noStrike" cap="none" normalizeH="0" baseline="0" dirty="0">
                <a:ln>
                  <a:noFill/>
                </a:ln>
                <a:solidFill>
                  <a:srgbClr val="080808"/>
                </a:solidFill>
                <a:effectLst/>
                <a:latin typeface="JetBrains Mono"/>
              </a:rPr>
            </a:br>
            <a:br>
              <a:rPr kumimoji="0" lang="nl-BE" altLang="nl-BE" sz="1600" b="0" i="0" u="none" strike="noStrike" cap="none" normalizeH="0" baseline="0" dirty="0">
                <a:ln>
                  <a:noFill/>
                </a:ln>
                <a:solidFill>
                  <a:srgbClr val="080808"/>
                </a:solidFill>
                <a:effectLst/>
                <a:latin typeface="JetBrains Mono"/>
              </a:rPr>
            </a:br>
            <a:r>
              <a:rPr kumimoji="0" lang="nl-BE" altLang="nl-BE" sz="1600" b="0" i="1" u="none" strike="noStrike" cap="none" normalizeH="0" baseline="0" dirty="0">
                <a:ln>
                  <a:noFill/>
                </a:ln>
                <a:solidFill>
                  <a:srgbClr val="808080"/>
                </a:solidFill>
                <a:effectLst/>
                <a:latin typeface="JetBrains Mono"/>
              </a:rPr>
              <a:t>//a service </a:t>
            </a:r>
            <a:r>
              <a:rPr kumimoji="0" lang="nl-BE" altLang="nl-BE" sz="1600" b="0" i="1" u="none" strike="noStrike" cap="none" normalizeH="0" baseline="0" dirty="0" err="1">
                <a:ln>
                  <a:noFill/>
                </a:ln>
                <a:solidFill>
                  <a:srgbClr val="808080"/>
                </a:solidFill>
                <a:effectLst/>
                <a:latin typeface="JetBrains Mono"/>
              </a:rPr>
              <a:t>to</a:t>
            </a:r>
            <a:r>
              <a:rPr kumimoji="0" lang="nl-BE" altLang="nl-BE" sz="1600" b="0" i="1" u="none" strike="noStrike" cap="none" normalizeH="0" baseline="0" dirty="0">
                <a:ln>
                  <a:noFill/>
                </a:ln>
                <a:solidFill>
                  <a:srgbClr val="808080"/>
                </a:solidFill>
                <a:effectLst/>
                <a:latin typeface="JetBrains Mono"/>
              </a:rPr>
              <a:t> </a:t>
            </a:r>
            <a:r>
              <a:rPr kumimoji="0" lang="nl-BE" altLang="nl-BE" sz="1600" b="0" i="1" u="none" strike="noStrike" cap="none" normalizeH="0" baseline="0" dirty="0" err="1">
                <a:ln>
                  <a:noFill/>
                </a:ln>
                <a:solidFill>
                  <a:srgbClr val="808080"/>
                </a:solidFill>
                <a:effectLst/>
                <a:latin typeface="JetBrains Mono"/>
              </a:rPr>
              <a:t>modify</a:t>
            </a:r>
            <a:r>
              <a:rPr kumimoji="0" lang="nl-BE" altLang="nl-BE" sz="1600" b="0" i="1" u="none" strike="noStrike" cap="none" normalizeH="0" baseline="0" dirty="0">
                <a:ln>
                  <a:noFill/>
                </a:ln>
                <a:solidFill>
                  <a:srgbClr val="808080"/>
                </a:solidFill>
                <a:effectLst/>
                <a:latin typeface="JetBrains Mono"/>
              </a:rPr>
              <a:t> a </a:t>
            </a:r>
            <a:r>
              <a:rPr kumimoji="0" lang="nl-BE" altLang="nl-BE" sz="1600" b="0" i="1" u="none" strike="noStrike" cap="none" normalizeH="0" baseline="0" dirty="0" err="1">
                <a:ln>
                  <a:noFill/>
                </a:ln>
                <a:solidFill>
                  <a:srgbClr val="808080"/>
                </a:solidFill>
                <a:effectLst/>
                <a:latin typeface="JetBrains Mono"/>
              </a:rPr>
              <a:t>bread</a:t>
            </a:r>
            <a:r>
              <a:rPr kumimoji="0" lang="nl-BE" altLang="nl-BE" sz="1600" b="0" i="1" u="none" strike="noStrike" cap="none" normalizeH="0" baseline="0" dirty="0">
                <a:ln>
                  <a:noFill/>
                </a:ln>
                <a:solidFill>
                  <a:srgbClr val="808080"/>
                </a:solidFill>
                <a:effectLst/>
                <a:latin typeface="JetBrains Mono"/>
              </a:rPr>
              <a:t> record in </a:t>
            </a:r>
            <a:r>
              <a:rPr kumimoji="0" lang="nl-BE" altLang="nl-BE" sz="1600" b="0" i="1" u="none" strike="noStrike" cap="none" normalizeH="0" baseline="0" dirty="0" err="1">
                <a:ln>
                  <a:noFill/>
                </a:ln>
                <a:solidFill>
                  <a:srgbClr val="808080"/>
                </a:solidFill>
                <a:effectLst/>
                <a:latin typeface="JetBrains Mono"/>
              </a:rPr>
              <a:t>the</a:t>
            </a:r>
            <a:r>
              <a:rPr kumimoji="0" lang="nl-BE" altLang="nl-BE" sz="1600" b="0" i="1" u="none" strike="noStrike" cap="none" normalizeH="0" baseline="0" dirty="0">
                <a:ln>
                  <a:noFill/>
                </a:ln>
                <a:solidFill>
                  <a:srgbClr val="808080"/>
                </a:solidFill>
                <a:effectLst/>
                <a:latin typeface="JetBrains Mono"/>
              </a:rPr>
              <a:t> database. </a:t>
            </a:r>
            <a:r>
              <a:rPr kumimoji="0" lang="nl-BE" altLang="nl-BE" sz="1600" b="0" i="1" u="none" strike="noStrike" cap="none" normalizeH="0" baseline="0" dirty="0" err="1">
                <a:ln>
                  <a:noFill/>
                </a:ln>
                <a:solidFill>
                  <a:srgbClr val="808080"/>
                </a:solidFill>
                <a:effectLst/>
                <a:latin typeface="JetBrains Mono"/>
              </a:rPr>
              <a:t>This</a:t>
            </a:r>
            <a:r>
              <a:rPr kumimoji="0" lang="nl-BE" altLang="nl-BE" sz="1600" b="0" i="1" u="none" strike="noStrike" cap="none" normalizeH="0" baseline="0" dirty="0">
                <a:ln>
                  <a:noFill/>
                </a:ln>
                <a:solidFill>
                  <a:srgbClr val="808080"/>
                </a:solidFill>
                <a:effectLst/>
                <a:latin typeface="JetBrains Mono"/>
              </a:rPr>
              <a:t> service  returns </a:t>
            </a:r>
            <a:r>
              <a:rPr kumimoji="0" lang="nl-BE" altLang="nl-BE" sz="1600" b="0" i="1" u="none" strike="noStrike" cap="none" normalizeH="0" baseline="0" dirty="0" err="1">
                <a:ln>
                  <a:noFill/>
                </a:ln>
                <a:solidFill>
                  <a:srgbClr val="808080"/>
                </a:solidFill>
                <a:effectLst/>
                <a:latin typeface="JetBrains Mono"/>
              </a:rPr>
              <a:t>the</a:t>
            </a:r>
            <a:r>
              <a:rPr kumimoji="0" lang="nl-BE" altLang="nl-BE" sz="1600" b="0" i="1" u="none" strike="noStrike" cap="none" normalizeH="0" baseline="0" dirty="0">
                <a:ln>
                  <a:noFill/>
                </a:ln>
                <a:solidFill>
                  <a:srgbClr val="808080"/>
                </a:solidFill>
                <a:effectLst/>
                <a:latin typeface="JetBrains Mono"/>
              </a:rPr>
              <a:t> </a:t>
            </a:r>
            <a:r>
              <a:rPr kumimoji="0" lang="nl-BE" altLang="nl-BE" sz="1600" b="0" i="1" u="none" strike="noStrike" cap="none" normalizeH="0" baseline="0" dirty="0" err="1">
                <a:ln>
                  <a:noFill/>
                </a:ln>
                <a:solidFill>
                  <a:srgbClr val="808080"/>
                </a:solidFill>
                <a:effectLst/>
                <a:latin typeface="JetBrains Mono"/>
              </a:rPr>
              <a:t>modified</a:t>
            </a:r>
            <a:r>
              <a:rPr kumimoji="0" lang="nl-BE" altLang="nl-BE" sz="1600" b="0" i="1" u="none" strike="noStrike" cap="none" normalizeH="0" baseline="0" dirty="0">
                <a:ln>
                  <a:noFill/>
                </a:ln>
                <a:solidFill>
                  <a:srgbClr val="808080"/>
                </a:solidFill>
                <a:effectLst/>
                <a:latin typeface="JetBrains Mono"/>
              </a:rPr>
              <a:t> </a:t>
            </a:r>
            <a:r>
              <a:rPr kumimoji="0" lang="nl-BE" altLang="nl-BE" sz="1600" b="0" i="1" u="none" strike="noStrike" cap="none" normalizeH="0" baseline="0" dirty="0" err="1">
                <a:ln>
                  <a:noFill/>
                </a:ln>
                <a:solidFill>
                  <a:srgbClr val="808080"/>
                </a:solidFill>
                <a:effectLst/>
                <a:latin typeface="JetBrains Mono"/>
              </a:rPr>
              <a:t>bread</a:t>
            </a:r>
            <a:r>
              <a:rPr lang="nl-BE" altLang="nl-BE" sz="1600" i="1" dirty="0">
                <a:solidFill>
                  <a:srgbClr val="808080"/>
                </a:solidFill>
                <a:latin typeface="JetBrains Mono"/>
              </a:rPr>
              <a:t>-</a:t>
            </a:r>
            <a:r>
              <a:rPr kumimoji="0" lang="nl-BE" altLang="nl-BE" sz="1600" b="0" i="1" u="none" strike="noStrike" cap="none" normalizeH="0" baseline="0" dirty="0">
                <a:ln>
                  <a:noFill/>
                </a:ln>
                <a:solidFill>
                  <a:srgbClr val="808080"/>
                </a:solidFill>
                <a:effectLst/>
                <a:latin typeface="JetBrains Mono"/>
              </a:rPr>
              <a:t>object </a:t>
            </a:r>
            <a:r>
              <a:rPr kumimoji="0" lang="nl-BE" altLang="nl-BE" sz="1600" b="0" i="1" u="none" strike="noStrike" cap="none" normalizeH="0" baseline="0" dirty="0" err="1">
                <a:ln>
                  <a:noFill/>
                </a:ln>
                <a:solidFill>
                  <a:srgbClr val="808080"/>
                </a:solidFill>
                <a:effectLst/>
                <a:latin typeface="JetBrains Mono"/>
              </a:rPr>
              <a:t>if</a:t>
            </a:r>
            <a:r>
              <a:rPr kumimoji="0" lang="nl-BE" altLang="nl-BE" sz="1600" b="0" i="1" u="none" strike="noStrike" cap="none" normalizeH="0" baseline="0" dirty="0">
                <a:ln>
                  <a:noFill/>
                </a:ln>
                <a:solidFill>
                  <a:srgbClr val="808080"/>
                </a:solidFill>
                <a:effectLst/>
                <a:latin typeface="JetBrains Mono"/>
              </a:rPr>
              <a:t> found, </a:t>
            </a:r>
            <a:r>
              <a:rPr kumimoji="0" lang="nl-BE" altLang="nl-BE" sz="1600" b="0" i="1" u="none" strike="noStrike" cap="none" normalizeH="0" baseline="0" dirty="0" err="1">
                <a:ln>
                  <a:noFill/>
                </a:ln>
                <a:solidFill>
                  <a:srgbClr val="808080"/>
                </a:solidFill>
                <a:effectLst/>
                <a:latin typeface="JetBrains Mono"/>
              </a:rPr>
              <a:t>if</a:t>
            </a:r>
            <a:r>
              <a:rPr kumimoji="0" lang="nl-BE" altLang="nl-BE" sz="1600" b="0" i="1" u="none" strike="noStrike" cap="none" normalizeH="0" baseline="0" dirty="0">
                <a:ln>
                  <a:noFill/>
                </a:ln>
                <a:solidFill>
                  <a:srgbClr val="808080"/>
                </a:solidFill>
                <a:effectLst/>
                <a:latin typeface="JetBrains Mono"/>
              </a:rPr>
              <a:t> </a:t>
            </a:r>
            <a:r>
              <a:rPr kumimoji="0" lang="nl-BE" altLang="nl-BE" sz="1600" b="0" i="1" u="none" strike="noStrike" cap="none" normalizeH="0" baseline="0" dirty="0" err="1">
                <a:ln>
                  <a:noFill/>
                </a:ln>
                <a:solidFill>
                  <a:srgbClr val="808080"/>
                </a:solidFill>
                <a:effectLst/>
                <a:latin typeface="JetBrains Mono"/>
              </a:rPr>
              <a:t>not</a:t>
            </a:r>
            <a:r>
              <a:rPr kumimoji="0" lang="nl-BE" altLang="nl-BE" sz="1600" b="0" i="1" u="none" strike="noStrike" cap="none" normalizeH="0" baseline="0" dirty="0">
                <a:ln>
                  <a:noFill/>
                </a:ln>
                <a:solidFill>
                  <a:srgbClr val="808080"/>
                </a:solidFill>
                <a:effectLst/>
                <a:latin typeface="JetBrains Mono"/>
              </a:rPr>
              <a:t>, </a:t>
            </a:r>
            <a:r>
              <a:rPr kumimoji="0" lang="nl-BE" altLang="nl-BE" sz="1600" b="0" i="1" u="none" strike="noStrike" cap="none" normalizeH="0" baseline="0" dirty="0" err="1">
                <a:ln>
                  <a:noFill/>
                </a:ln>
                <a:solidFill>
                  <a:srgbClr val="808080"/>
                </a:solidFill>
                <a:effectLst/>
                <a:latin typeface="JetBrains Mono"/>
              </a:rPr>
              <a:t>it</a:t>
            </a:r>
            <a:r>
              <a:rPr kumimoji="0" lang="nl-BE" altLang="nl-BE" sz="1600" b="0" i="1" u="none" strike="noStrike" cap="none" normalizeH="0" baseline="0" dirty="0">
                <a:ln>
                  <a:noFill/>
                </a:ln>
                <a:solidFill>
                  <a:srgbClr val="808080"/>
                </a:solidFill>
                <a:effectLst/>
                <a:latin typeface="JetBrains Mono"/>
              </a:rPr>
              <a:t> returns HTTP 404</a:t>
            </a:r>
            <a:br>
              <a:rPr kumimoji="0" lang="nl-BE" altLang="nl-BE" sz="1600" b="0" i="1" u="none" strike="noStrike" cap="none" normalizeH="0" baseline="0" dirty="0">
                <a:ln>
                  <a:noFill/>
                </a:ln>
                <a:solidFill>
                  <a:srgbClr val="808080"/>
                </a:solidFill>
                <a:effectLst/>
                <a:latin typeface="JetBrains Mono"/>
              </a:rPr>
            </a:br>
            <a:r>
              <a:rPr kumimoji="0" lang="nl-BE" altLang="nl-BE" sz="1600" b="0" i="0" u="none" strike="noStrike" cap="none" normalizeH="0" baseline="0" dirty="0">
                <a:ln>
                  <a:noFill/>
                </a:ln>
                <a:solidFill>
                  <a:srgbClr val="808000"/>
                </a:solidFill>
                <a:effectLst/>
                <a:latin typeface="JetBrains Mono"/>
              </a:rPr>
              <a:t>@PutMapping</a:t>
            </a:r>
            <a:r>
              <a:rPr kumimoji="0" lang="nl-BE" altLang="nl-BE" sz="1600" b="0" i="0" u="none" strike="noStrike" cap="none" normalizeH="0" baseline="0" dirty="0">
                <a:ln>
                  <a:noFill/>
                </a:ln>
                <a:solidFill>
                  <a:srgbClr val="000000"/>
                </a:solidFill>
                <a:effectLst/>
                <a:latin typeface="JetBrains Mono"/>
              </a:rPr>
              <a:t>(</a:t>
            </a:r>
            <a:r>
              <a:rPr kumimoji="0" lang="nl-BE" altLang="nl-BE" sz="1600" b="1" i="0" u="none" strike="noStrike" cap="none" normalizeH="0" baseline="0" dirty="0">
                <a:ln>
                  <a:noFill/>
                </a:ln>
                <a:solidFill>
                  <a:srgbClr val="008000"/>
                </a:solidFill>
                <a:effectLst/>
                <a:latin typeface="JetBrains Mono"/>
              </a:rPr>
              <a:t>"/breads/{id}"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1" i="0" u="none" strike="noStrike" cap="none" normalizeH="0" baseline="0" dirty="0">
                <a:ln>
                  <a:noFill/>
                </a:ln>
                <a:solidFill>
                  <a:srgbClr val="000080"/>
                </a:solidFill>
                <a:effectLst/>
                <a:latin typeface="JetBrains Mono"/>
              </a:rPr>
              <a:t>public </a:t>
            </a:r>
            <a:r>
              <a:rPr kumimoji="0" lang="nl-BE" altLang="nl-BE" sz="1600" b="0" i="0" u="none" strike="noStrike" cap="none" normalizeH="0" baseline="0" dirty="0" err="1">
                <a:ln>
                  <a:noFill/>
                </a:ln>
                <a:solidFill>
                  <a:srgbClr val="000000"/>
                </a:solidFill>
                <a:effectLst/>
                <a:latin typeface="JetBrains Mono"/>
              </a:rPr>
              <a:t>ResponseEntity</a:t>
            </a:r>
            <a:r>
              <a:rPr kumimoji="0" lang="nl-BE" altLang="nl-BE" sz="1600" b="0" i="0" u="none" strike="noStrike" cap="none" normalizeH="0" baseline="0" dirty="0">
                <a:ln>
                  <a:noFill/>
                </a:ln>
                <a:solidFill>
                  <a:srgbClr val="000000"/>
                </a:solidFill>
                <a:effectLst/>
                <a:latin typeface="JetBrains Mono"/>
              </a:rPr>
              <a:t>&lt;</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&gt; </a:t>
            </a:r>
            <a:r>
              <a:rPr kumimoji="0" lang="nl-BE" altLang="nl-BE" sz="1600" b="0" i="0" u="none" strike="noStrike" cap="none" normalizeH="0" baseline="0" dirty="0" err="1">
                <a:ln>
                  <a:noFill/>
                </a:ln>
                <a:solidFill>
                  <a:srgbClr val="000000"/>
                </a:solidFill>
                <a:effectLst/>
                <a:latin typeface="JetBrains Mono"/>
              </a:rPr>
              <a:t>changeBread</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a:ln>
                  <a:noFill/>
                </a:ln>
                <a:solidFill>
                  <a:srgbClr val="808000"/>
                </a:solidFill>
                <a:effectLst/>
                <a:latin typeface="JetBrains Mono"/>
              </a:rPr>
              <a:t>@RequestBody </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updateBread</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a:ln>
                  <a:noFill/>
                </a:ln>
                <a:solidFill>
                  <a:srgbClr val="808000"/>
                </a:solidFill>
                <a:effectLst/>
                <a:latin typeface="JetBrains Mono"/>
              </a:rPr>
              <a:t>@PathVariable </a:t>
            </a:r>
            <a:r>
              <a:rPr kumimoji="0" lang="nl-BE" altLang="nl-BE" sz="1600" b="1" i="0" u="none" strike="noStrike" cap="none" normalizeH="0" baseline="0" dirty="0">
                <a:ln>
                  <a:noFill/>
                </a:ln>
                <a:solidFill>
                  <a:srgbClr val="000080"/>
                </a:solidFill>
                <a:effectLst/>
                <a:latin typeface="JetBrains Mono"/>
              </a:rPr>
              <a:t>long </a:t>
            </a:r>
            <a:r>
              <a:rPr kumimoji="0" lang="nl-BE" altLang="nl-BE" sz="1600" b="0" i="0" u="none" strike="noStrike" cap="none" normalizeH="0" baseline="0" dirty="0" err="1">
                <a:ln>
                  <a:noFill/>
                </a:ln>
                <a:solidFill>
                  <a:srgbClr val="000000"/>
                </a:solidFill>
                <a:effectLst/>
                <a:latin typeface="JetBrains Mono"/>
              </a:rPr>
              <a:t>id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Optional</a:t>
            </a:r>
            <a:r>
              <a:rPr kumimoji="0" lang="nl-BE" altLang="nl-BE" sz="1600" b="0" i="0" u="none" strike="noStrike" cap="none" normalizeH="0" baseline="0" dirty="0">
                <a:ln>
                  <a:noFill/>
                </a:ln>
                <a:solidFill>
                  <a:srgbClr val="000000"/>
                </a:solidFill>
                <a:effectLst/>
                <a:latin typeface="JetBrains Mono"/>
              </a:rPr>
              <a:t>&lt;</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&gt; bread1 = </a:t>
            </a:r>
            <a:r>
              <a:rPr kumimoji="0" lang="nl-BE" altLang="nl-BE" sz="1600" b="1" i="0" u="none" strike="noStrike" cap="none" normalizeH="0" baseline="0" dirty="0" err="1">
                <a:ln>
                  <a:noFill/>
                </a:ln>
                <a:solidFill>
                  <a:srgbClr val="660E7A"/>
                </a:solidFill>
                <a:effectLst/>
                <a:latin typeface="JetBrains Mono"/>
              </a:rPr>
              <a:t>breadRepository</a:t>
            </a:r>
            <a:r>
              <a:rPr kumimoji="0" lang="nl-BE" altLang="nl-BE" sz="1600" b="0" i="0" u="none" strike="noStrike" cap="none" normalizeH="0" baseline="0" dirty="0" err="1">
                <a:ln>
                  <a:noFill/>
                </a:ln>
                <a:solidFill>
                  <a:srgbClr val="000000"/>
                </a:solidFill>
                <a:effectLst/>
                <a:latin typeface="JetBrains Mono"/>
              </a:rPr>
              <a:t>.findById</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id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err="1">
                <a:ln>
                  <a:noFill/>
                </a:ln>
                <a:solidFill>
                  <a:srgbClr val="000080"/>
                </a:solidFill>
                <a:effectLst/>
                <a:latin typeface="JetBrains Mono"/>
              </a:rPr>
              <a:t>if</a:t>
            </a:r>
            <a:r>
              <a:rPr kumimoji="0" lang="nl-BE" altLang="nl-BE" sz="1600" b="1" i="0" u="none" strike="noStrike" cap="none" normalizeH="0" baseline="0" dirty="0">
                <a:ln>
                  <a:noFill/>
                </a:ln>
                <a:solidFill>
                  <a:srgbClr val="000080"/>
                </a:solidFill>
                <a:effectLst/>
                <a:latin typeface="JetBrains Mono"/>
              </a:rPr>
              <a:t> </a:t>
            </a:r>
            <a:r>
              <a:rPr kumimoji="0" lang="nl-BE" altLang="nl-BE" sz="1600" b="0" i="0" u="none" strike="noStrike" cap="none" normalizeH="0" baseline="0" dirty="0">
                <a:ln>
                  <a:noFill/>
                </a:ln>
                <a:solidFill>
                  <a:srgbClr val="000000"/>
                </a:solidFill>
                <a:effectLst/>
                <a:latin typeface="JetBrains Mono"/>
              </a:rPr>
              <a:t>(bread1.isPresent()) {</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=bread1.get();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bread.setName</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updateBread.getName</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bread.setPrice</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updateBread.getPrice</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err="1">
                <a:ln>
                  <a:noFill/>
                </a:ln>
                <a:solidFill>
                  <a:srgbClr val="660E7A"/>
                </a:solidFill>
                <a:effectLst/>
                <a:latin typeface="JetBrains Mono"/>
              </a:rPr>
              <a:t>breadRepository</a:t>
            </a:r>
            <a:r>
              <a:rPr kumimoji="0" lang="nl-BE" altLang="nl-BE" sz="1600" b="0" i="0" u="none" strike="noStrike" cap="none" normalizeH="0" baseline="0" dirty="0" err="1">
                <a:ln>
                  <a:noFill/>
                </a:ln>
                <a:solidFill>
                  <a:srgbClr val="000000"/>
                </a:solidFill>
                <a:effectLst/>
                <a:latin typeface="JetBrains Mono"/>
              </a:rPr>
              <a:t>.save</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a:ln>
                  <a:noFill/>
                </a:ln>
                <a:solidFill>
                  <a:srgbClr val="000080"/>
                </a:solidFill>
                <a:effectLst/>
                <a:latin typeface="JetBrains Mono"/>
              </a:rPr>
              <a:t>return new </a:t>
            </a:r>
            <a:r>
              <a:rPr kumimoji="0" lang="nl-BE" altLang="nl-BE" sz="1600" b="0" i="0" u="none" strike="noStrike" cap="none" normalizeH="0" baseline="0" dirty="0" err="1">
                <a:ln>
                  <a:noFill/>
                </a:ln>
                <a:solidFill>
                  <a:srgbClr val="000000"/>
                </a:solidFill>
                <a:effectLst/>
                <a:latin typeface="JetBrains Mono"/>
              </a:rPr>
              <a:t>ResponseEntity</a:t>
            </a:r>
            <a:r>
              <a:rPr kumimoji="0" lang="nl-BE" altLang="nl-BE" sz="1600" b="0" i="0" u="none" strike="noStrike" cap="none" normalizeH="0" baseline="0" dirty="0">
                <a:ln>
                  <a:noFill/>
                </a:ln>
                <a:solidFill>
                  <a:srgbClr val="000000"/>
                </a:solidFill>
                <a:effectLst/>
                <a:latin typeface="JetBrains Mono"/>
              </a:rPr>
              <a:t>&lt;&gt;(</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HttpStatus.</a:t>
            </a:r>
            <a:r>
              <a:rPr kumimoji="0" lang="nl-BE" altLang="nl-BE" sz="1600" b="1" i="1" u="none" strike="noStrike" cap="none" normalizeH="0" baseline="0" dirty="0" err="1">
                <a:ln>
                  <a:noFill/>
                </a:ln>
                <a:solidFill>
                  <a:srgbClr val="660E7A"/>
                </a:solidFill>
                <a:effectLst/>
                <a:latin typeface="JetBrains Mono"/>
              </a:rPr>
              <a:t>OK</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a:ln>
                  <a:noFill/>
                </a:ln>
                <a:solidFill>
                  <a:srgbClr val="000080"/>
                </a:solidFill>
                <a:effectLst/>
                <a:latin typeface="JetBrains Mono"/>
              </a:rPr>
              <a:t>return new </a:t>
            </a:r>
            <a:r>
              <a:rPr kumimoji="0" lang="nl-BE" altLang="nl-BE" sz="1600" b="0" i="0" u="none" strike="noStrike" cap="none" normalizeH="0" baseline="0" dirty="0" err="1">
                <a:ln>
                  <a:noFill/>
                </a:ln>
                <a:solidFill>
                  <a:srgbClr val="000000"/>
                </a:solidFill>
                <a:effectLst/>
                <a:latin typeface="JetBrains Mono"/>
              </a:rPr>
              <a:t>ResponseEntity</a:t>
            </a:r>
            <a:r>
              <a:rPr kumimoji="0" lang="nl-BE" altLang="nl-BE" sz="1600" b="0" i="0" u="none" strike="noStrike" cap="none" normalizeH="0" baseline="0" dirty="0">
                <a:ln>
                  <a:noFill/>
                </a:ln>
                <a:solidFill>
                  <a:srgbClr val="000000"/>
                </a:solidFill>
                <a:effectLst/>
                <a:latin typeface="JetBrains Mono"/>
              </a:rPr>
              <a:t>&lt;&gt;(</a:t>
            </a:r>
            <a:r>
              <a:rPr kumimoji="0" lang="nl-BE" altLang="nl-BE" sz="1600" b="0" i="0" u="none" strike="noStrike" cap="none" normalizeH="0" baseline="0" dirty="0" err="1">
                <a:ln>
                  <a:noFill/>
                </a:ln>
                <a:solidFill>
                  <a:srgbClr val="000000"/>
                </a:solidFill>
                <a:effectLst/>
                <a:latin typeface="JetBrains Mono"/>
              </a:rPr>
              <a:t>HttpStatus.</a:t>
            </a:r>
            <a:r>
              <a:rPr kumimoji="0" lang="nl-BE" altLang="nl-BE" sz="1600" b="1" i="1" u="none" strike="noStrike" cap="none" normalizeH="0" baseline="0" dirty="0" err="1">
                <a:ln>
                  <a:noFill/>
                </a:ln>
                <a:solidFill>
                  <a:srgbClr val="660E7A"/>
                </a:solidFill>
                <a:effectLst/>
                <a:latin typeface="JetBrains Mono"/>
              </a:rPr>
              <a:t>NOT_FOUND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80808"/>
                </a:solidFill>
                <a:effectLst/>
                <a:latin typeface="JetBrains Mono"/>
              </a:rPr>
            </a:br>
            <a:r>
              <a:rPr kumimoji="0" lang="nl-BE" altLang="nl-BE" sz="1600" b="0" i="0" u="none" strike="noStrike" cap="none" normalizeH="0" baseline="0" dirty="0">
                <a:ln>
                  <a:noFill/>
                </a:ln>
                <a:solidFill>
                  <a:srgbClr val="000000"/>
                </a:solidFill>
                <a:effectLst/>
                <a:latin typeface="JetBrains Mono"/>
              </a:rPr>
              <a:t>}</a:t>
            </a:r>
            <a:endParaRPr kumimoji="0" lang="nl-BE" altLang="nl-BE"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2932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API: </a:t>
            </a:r>
            <a:r>
              <a:rPr lang="nl-BE" dirty="0" err="1"/>
              <a:t>BreadRestController</a:t>
            </a:r>
            <a:endParaRPr lang="nl-BE" dirty="0"/>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59</a:t>
            </a:fld>
            <a:endParaRPr lang="nl-NL"/>
          </a:p>
        </p:txBody>
      </p:sp>
      <p:sp>
        <p:nvSpPr>
          <p:cNvPr id="5" name="Rectangle 3">
            <a:extLst>
              <a:ext uri="{FF2B5EF4-FFF2-40B4-BE49-F238E27FC236}">
                <a16:creationId xmlns:a16="http://schemas.microsoft.com/office/drawing/2014/main" id="{FDCCF128-E8B1-4E72-AC71-BD189B6DB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9DD20204-2B50-47B0-9B0F-4C3D38FC19BD}"/>
              </a:ext>
            </a:extLst>
          </p:cNvPr>
          <p:cNvSpPr>
            <a:spLocks noGrp="1" noChangeArrowheads="1"/>
          </p:cNvSpPr>
          <p:nvPr>
            <p:ph idx="1"/>
          </p:nvPr>
        </p:nvSpPr>
        <p:spPr bwMode="auto">
          <a:xfrm>
            <a:off x="179295" y="1396379"/>
            <a:ext cx="967508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kumimoji="0" lang="nl-BE" altLang="nl-BE" sz="1600" b="0" i="1" u="none" strike="noStrike" cap="none" normalizeH="0" baseline="0" dirty="0">
                <a:ln>
                  <a:noFill/>
                </a:ln>
                <a:solidFill>
                  <a:srgbClr val="808080"/>
                </a:solidFill>
                <a:effectLst/>
                <a:latin typeface="JetBrains Mono"/>
              </a:rPr>
              <a:t>//a service </a:t>
            </a:r>
            <a:r>
              <a:rPr kumimoji="0" lang="nl-BE" altLang="nl-BE" sz="1600" b="0" i="1" u="none" strike="noStrike" cap="none" normalizeH="0" baseline="0" dirty="0" err="1">
                <a:ln>
                  <a:noFill/>
                </a:ln>
                <a:solidFill>
                  <a:srgbClr val="808080"/>
                </a:solidFill>
                <a:effectLst/>
                <a:latin typeface="JetBrains Mono"/>
              </a:rPr>
              <a:t>to</a:t>
            </a:r>
            <a:r>
              <a:rPr kumimoji="0" lang="nl-BE" altLang="nl-BE" sz="1600" b="0" i="1" u="none" strike="noStrike" cap="none" normalizeH="0" baseline="0" dirty="0">
                <a:ln>
                  <a:noFill/>
                </a:ln>
                <a:solidFill>
                  <a:srgbClr val="808080"/>
                </a:solidFill>
                <a:effectLst/>
                <a:latin typeface="JetBrains Mono"/>
              </a:rPr>
              <a:t> </a:t>
            </a:r>
            <a:r>
              <a:rPr kumimoji="0" lang="nl-BE" altLang="nl-BE" sz="1600" b="0" i="1" u="none" strike="noStrike" cap="none" normalizeH="0" baseline="0" dirty="0" err="1">
                <a:ln>
                  <a:noFill/>
                </a:ln>
                <a:solidFill>
                  <a:srgbClr val="808080"/>
                </a:solidFill>
                <a:effectLst/>
                <a:latin typeface="JetBrains Mono"/>
              </a:rPr>
              <a:t>remove</a:t>
            </a:r>
            <a:r>
              <a:rPr kumimoji="0" lang="nl-BE" altLang="nl-BE" sz="1600" b="0" i="1" u="none" strike="noStrike" cap="none" normalizeH="0" baseline="0" dirty="0">
                <a:ln>
                  <a:noFill/>
                </a:ln>
                <a:solidFill>
                  <a:srgbClr val="808080"/>
                </a:solidFill>
                <a:effectLst/>
                <a:latin typeface="JetBrains Mono"/>
              </a:rPr>
              <a:t> a </a:t>
            </a:r>
            <a:r>
              <a:rPr kumimoji="0" lang="nl-BE" altLang="nl-BE" sz="1600" b="0" i="1" u="none" strike="noStrike" cap="none" normalizeH="0" baseline="0" dirty="0" err="1">
                <a:ln>
                  <a:noFill/>
                </a:ln>
                <a:solidFill>
                  <a:srgbClr val="808080"/>
                </a:solidFill>
                <a:effectLst/>
                <a:latin typeface="JetBrains Mono"/>
              </a:rPr>
              <a:t>bread</a:t>
            </a:r>
            <a:r>
              <a:rPr kumimoji="0" lang="nl-BE" altLang="nl-BE" sz="1600" b="0" i="1" u="none" strike="noStrike" cap="none" normalizeH="0" baseline="0" dirty="0">
                <a:ln>
                  <a:noFill/>
                </a:ln>
                <a:solidFill>
                  <a:srgbClr val="808080"/>
                </a:solidFill>
                <a:effectLst/>
                <a:latin typeface="JetBrains Mono"/>
              </a:rPr>
              <a:t> record </a:t>
            </a:r>
            <a:r>
              <a:rPr kumimoji="0" lang="nl-BE" altLang="nl-BE" sz="1600" b="0" i="1" u="none" strike="noStrike" cap="none" normalizeH="0" baseline="0" dirty="0" err="1">
                <a:ln>
                  <a:noFill/>
                </a:ln>
                <a:solidFill>
                  <a:srgbClr val="808080"/>
                </a:solidFill>
                <a:effectLst/>
                <a:latin typeface="JetBrains Mono"/>
              </a:rPr>
              <a:t>from</a:t>
            </a:r>
            <a:r>
              <a:rPr kumimoji="0" lang="nl-BE" altLang="nl-BE" sz="1600" b="0" i="1" u="none" strike="noStrike" cap="none" normalizeH="0" baseline="0" dirty="0">
                <a:ln>
                  <a:noFill/>
                </a:ln>
                <a:solidFill>
                  <a:srgbClr val="808080"/>
                </a:solidFill>
                <a:effectLst/>
                <a:latin typeface="JetBrains Mono"/>
              </a:rPr>
              <a:t> </a:t>
            </a:r>
            <a:r>
              <a:rPr kumimoji="0" lang="nl-BE" altLang="nl-BE" sz="1600" b="0" i="1" u="none" strike="noStrike" cap="none" normalizeH="0" baseline="0" dirty="0" err="1">
                <a:ln>
                  <a:noFill/>
                </a:ln>
                <a:solidFill>
                  <a:srgbClr val="808080"/>
                </a:solidFill>
                <a:effectLst/>
                <a:latin typeface="JetBrains Mono"/>
              </a:rPr>
              <a:t>the</a:t>
            </a:r>
            <a:r>
              <a:rPr kumimoji="0" lang="nl-BE" altLang="nl-BE" sz="1600" b="0" i="1" u="none" strike="noStrike" cap="none" normalizeH="0" baseline="0" dirty="0">
                <a:ln>
                  <a:noFill/>
                </a:ln>
                <a:solidFill>
                  <a:srgbClr val="808080"/>
                </a:solidFill>
                <a:effectLst/>
                <a:latin typeface="JetBrains Mono"/>
              </a:rPr>
              <a:t> database. </a:t>
            </a:r>
            <a:r>
              <a:rPr kumimoji="0" lang="nl-BE" altLang="nl-BE" sz="1600" b="0" i="1" u="none" strike="noStrike" cap="none" normalizeH="0" baseline="0" dirty="0" err="1">
                <a:ln>
                  <a:noFill/>
                </a:ln>
                <a:solidFill>
                  <a:srgbClr val="808080"/>
                </a:solidFill>
                <a:effectLst/>
                <a:latin typeface="JetBrains Mono"/>
              </a:rPr>
              <a:t>This</a:t>
            </a:r>
            <a:r>
              <a:rPr kumimoji="0" lang="nl-BE" altLang="nl-BE" sz="1600" b="0" i="1" u="none" strike="noStrike" cap="none" normalizeH="0" baseline="0" dirty="0">
                <a:ln>
                  <a:noFill/>
                </a:ln>
                <a:solidFill>
                  <a:srgbClr val="808080"/>
                </a:solidFill>
                <a:effectLst/>
                <a:latin typeface="JetBrains Mono"/>
              </a:rPr>
              <a:t> service returns </a:t>
            </a:r>
            <a:r>
              <a:rPr kumimoji="0" lang="nl-BE" altLang="nl-BE" sz="1600" b="0" i="1" u="none" strike="noStrike" cap="none" normalizeH="0" baseline="0" dirty="0" err="1">
                <a:ln>
                  <a:noFill/>
                </a:ln>
                <a:solidFill>
                  <a:srgbClr val="808080"/>
                </a:solidFill>
                <a:effectLst/>
                <a:latin typeface="JetBrains Mono"/>
              </a:rPr>
              <a:t>the</a:t>
            </a:r>
            <a:r>
              <a:rPr kumimoji="0" lang="nl-BE" altLang="nl-BE" sz="1600" b="0" i="1" u="none" strike="noStrike" cap="none" normalizeH="0" baseline="0" dirty="0">
                <a:ln>
                  <a:noFill/>
                </a:ln>
                <a:solidFill>
                  <a:srgbClr val="808080"/>
                </a:solidFill>
                <a:effectLst/>
                <a:latin typeface="JetBrains Mono"/>
              </a:rPr>
              <a:t> </a:t>
            </a:r>
            <a:r>
              <a:rPr kumimoji="0" lang="nl-BE" altLang="nl-BE" sz="1600" b="0" i="1" u="none" strike="noStrike" cap="none" normalizeH="0" baseline="0" dirty="0" err="1">
                <a:ln>
                  <a:noFill/>
                </a:ln>
                <a:solidFill>
                  <a:srgbClr val="808080"/>
                </a:solidFill>
                <a:effectLst/>
                <a:latin typeface="JetBrains Mono"/>
              </a:rPr>
              <a:t>number</a:t>
            </a:r>
            <a:r>
              <a:rPr kumimoji="0" lang="nl-BE" altLang="nl-BE" sz="1600" b="0" i="1" u="none" strike="noStrike" cap="none" normalizeH="0" baseline="0" dirty="0">
                <a:ln>
                  <a:noFill/>
                </a:ln>
                <a:solidFill>
                  <a:srgbClr val="808080"/>
                </a:solidFill>
                <a:effectLst/>
                <a:latin typeface="JetBrains Mono"/>
              </a:rPr>
              <a:t> of </a:t>
            </a:r>
            <a:r>
              <a:rPr kumimoji="0" lang="nl-BE" altLang="nl-BE" sz="1600" b="0" i="1" u="none" strike="noStrike" cap="none" normalizeH="0" baseline="0" dirty="0" err="1">
                <a:ln>
                  <a:noFill/>
                </a:ln>
                <a:solidFill>
                  <a:srgbClr val="808080"/>
                </a:solidFill>
                <a:effectLst/>
                <a:latin typeface="JetBrains Mono"/>
              </a:rPr>
              <a:t>breads</a:t>
            </a:r>
            <a:r>
              <a:rPr kumimoji="0" lang="nl-BE" altLang="nl-BE" sz="1600" b="0" i="1" u="none" strike="noStrike" cap="none" normalizeH="0" baseline="0" dirty="0">
                <a:ln>
                  <a:noFill/>
                </a:ln>
                <a:solidFill>
                  <a:srgbClr val="808080"/>
                </a:solidFill>
                <a:effectLst/>
                <a:latin typeface="JetBrains Mono"/>
              </a:rPr>
              <a:t> in </a:t>
            </a:r>
            <a:r>
              <a:rPr kumimoji="0" lang="nl-BE" altLang="nl-BE" sz="1600" b="0" i="1" u="none" strike="noStrike" cap="none" normalizeH="0" baseline="0" dirty="0" err="1">
                <a:ln>
                  <a:noFill/>
                </a:ln>
                <a:solidFill>
                  <a:srgbClr val="808080"/>
                </a:solidFill>
                <a:effectLst/>
                <a:latin typeface="JetBrains Mono"/>
              </a:rPr>
              <a:t>the</a:t>
            </a:r>
            <a:r>
              <a:rPr kumimoji="0" lang="nl-BE" altLang="nl-BE" sz="1600" b="0" i="1" u="none" strike="noStrike" cap="none" normalizeH="0" baseline="0" dirty="0">
                <a:ln>
                  <a:noFill/>
                </a:ln>
                <a:solidFill>
                  <a:srgbClr val="808080"/>
                </a:solidFill>
                <a:effectLst/>
                <a:latin typeface="JetBrains Mono"/>
              </a:rPr>
              <a:t> database</a:t>
            </a:r>
            <a:br>
              <a:rPr kumimoji="0" lang="nl-BE" altLang="nl-BE" sz="1600" b="0" i="1" u="none" strike="noStrike" cap="none" normalizeH="0" baseline="0" dirty="0">
                <a:ln>
                  <a:noFill/>
                </a:ln>
                <a:solidFill>
                  <a:srgbClr val="808080"/>
                </a:solidFill>
                <a:effectLst/>
                <a:latin typeface="JetBrains Mono"/>
              </a:rPr>
            </a:br>
            <a:r>
              <a:rPr kumimoji="0" lang="nl-BE" altLang="nl-BE" sz="1600" b="0" i="0" u="none" strike="noStrike" cap="none" normalizeH="0" baseline="0" dirty="0">
                <a:ln>
                  <a:noFill/>
                </a:ln>
                <a:solidFill>
                  <a:srgbClr val="808000"/>
                </a:solidFill>
                <a:effectLst/>
                <a:latin typeface="JetBrains Mono"/>
              </a:rPr>
              <a:t>@DeleteMapping</a:t>
            </a:r>
            <a:r>
              <a:rPr kumimoji="0" lang="nl-BE" altLang="nl-BE" sz="1600" b="0" i="0" u="none" strike="noStrike" cap="none" normalizeH="0" baseline="0" dirty="0">
                <a:ln>
                  <a:noFill/>
                </a:ln>
                <a:solidFill>
                  <a:srgbClr val="000000"/>
                </a:solidFill>
                <a:effectLst/>
                <a:latin typeface="JetBrains Mono"/>
              </a:rPr>
              <a:t>(</a:t>
            </a:r>
            <a:r>
              <a:rPr kumimoji="0" lang="nl-BE" altLang="nl-BE" sz="1600" b="1" i="0" u="none" strike="noStrike" cap="none" normalizeH="0" baseline="0" dirty="0">
                <a:ln>
                  <a:noFill/>
                </a:ln>
                <a:solidFill>
                  <a:srgbClr val="008000"/>
                </a:solidFill>
                <a:effectLst/>
                <a:latin typeface="JetBrains Mono"/>
              </a:rPr>
              <a:t>"/breads/{id}"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1" i="0" u="none" strike="noStrike" cap="none" normalizeH="0" baseline="0" dirty="0">
                <a:ln>
                  <a:noFill/>
                </a:ln>
                <a:solidFill>
                  <a:srgbClr val="000080"/>
                </a:solidFill>
                <a:effectLst/>
                <a:latin typeface="JetBrains Mono"/>
              </a:rPr>
              <a:t>public </a:t>
            </a:r>
            <a:r>
              <a:rPr kumimoji="0" lang="nl-BE" altLang="nl-BE" sz="1600" b="0" i="0" u="none" strike="noStrike" cap="none" normalizeH="0" baseline="0" dirty="0" err="1">
                <a:ln>
                  <a:noFill/>
                </a:ln>
                <a:solidFill>
                  <a:srgbClr val="000000"/>
                </a:solidFill>
                <a:effectLst/>
                <a:latin typeface="JetBrains Mono"/>
              </a:rPr>
              <a:t>ResponseEntity</a:t>
            </a:r>
            <a:r>
              <a:rPr kumimoji="0" lang="nl-BE" altLang="nl-BE" sz="1600" b="0" i="0" u="none" strike="noStrike" cap="none" normalizeH="0" baseline="0" dirty="0">
                <a:ln>
                  <a:noFill/>
                </a:ln>
                <a:solidFill>
                  <a:srgbClr val="000000"/>
                </a:solidFill>
                <a:effectLst/>
                <a:latin typeface="JetBrains Mono"/>
              </a:rPr>
              <a:t>&lt;Integer&gt; </a:t>
            </a:r>
            <a:r>
              <a:rPr kumimoji="0" lang="nl-BE" altLang="nl-BE" sz="1600" b="0" i="0" u="none" strike="noStrike" cap="none" normalizeH="0" baseline="0" dirty="0" err="1">
                <a:ln>
                  <a:noFill/>
                </a:ln>
                <a:solidFill>
                  <a:srgbClr val="000000"/>
                </a:solidFill>
                <a:effectLst/>
                <a:latin typeface="JetBrains Mono"/>
              </a:rPr>
              <a:t>deleteBread</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a:ln>
                  <a:noFill/>
                </a:ln>
                <a:solidFill>
                  <a:srgbClr val="808000"/>
                </a:solidFill>
                <a:effectLst/>
                <a:latin typeface="JetBrains Mono"/>
              </a:rPr>
              <a:t>@PathVariable </a:t>
            </a:r>
            <a:r>
              <a:rPr kumimoji="0" lang="nl-BE" altLang="nl-BE" sz="1600" b="1" i="0" u="none" strike="noStrike" cap="none" normalizeH="0" baseline="0" dirty="0">
                <a:ln>
                  <a:noFill/>
                </a:ln>
                <a:solidFill>
                  <a:srgbClr val="000080"/>
                </a:solidFill>
                <a:effectLst/>
                <a:latin typeface="JetBrains Mono"/>
              </a:rPr>
              <a:t>long </a:t>
            </a:r>
            <a:r>
              <a:rPr kumimoji="0" lang="nl-BE" altLang="nl-BE" sz="1600" b="0" i="0" u="none" strike="noStrike" cap="none" normalizeH="0" baseline="0" dirty="0" err="1">
                <a:ln>
                  <a:noFill/>
                </a:ln>
                <a:solidFill>
                  <a:srgbClr val="000000"/>
                </a:solidFill>
                <a:effectLst/>
                <a:latin typeface="JetBrains Mono"/>
              </a:rPr>
              <a:t>id</a:t>
            </a:r>
            <a:r>
              <a:rPr kumimoji="0" lang="nl-BE" altLang="nl-BE" sz="1600" b="0" i="0" u="none" strike="noStrike" cap="none" normalizeH="0" baseline="0" dirty="0">
                <a:ln>
                  <a:noFill/>
                </a:ln>
                <a:solidFill>
                  <a:srgbClr val="000000"/>
                </a:solidFill>
                <a:effectLst/>
                <a:latin typeface="JetBrains Mono"/>
              </a:rPr>
              <a:t>) {</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Optional</a:t>
            </a:r>
            <a:r>
              <a:rPr kumimoji="0" lang="nl-BE" altLang="nl-BE" sz="1600" b="0" i="0" u="none" strike="noStrike" cap="none" normalizeH="0" baseline="0" dirty="0">
                <a:ln>
                  <a:noFill/>
                </a:ln>
                <a:solidFill>
                  <a:srgbClr val="000000"/>
                </a:solidFill>
                <a:effectLst/>
                <a:latin typeface="JetBrains Mono"/>
              </a:rPr>
              <a:t>&lt;</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&gt; bread1 = </a:t>
            </a:r>
            <a:r>
              <a:rPr kumimoji="0" lang="nl-BE" altLang="nl-BE" sz="1600" b="1" i="0" u="none" strike="noStrike" cap="none" normalizeH="0" baseline="0" dirty="0" err="1">
                <a:ln>
                  <a:noFill/>
                </a:ln>
                <a:solidFill>
                  <a:srgbClr val="660E7A"/>
                </a:solidFill>
                <a:effectLst/>
                <a:latin typeface="JetBrains Mono"/>
              </a:rPr>
              <a:t>breadRepository</a:t>
            </a:r>
            <a:r>
              <a:rPr kumimoji="0" lang="nl-BE" altLang="nl-BE" sz="1600" b="0" i="0" u="none" strike="noStrike" cap="none" normalizeH="0" baseline="0" dirty="0" err="1">
                <a:ln>
                  <a:noFill/>
                </a:ln>
                <a:solidFill>
                  <a:srgbClr val="000000"/>
                </a:solidFill>
                <a:effectLst/>
                <a:latin typeface="JetBrains Mono"/>
              </a:rPr>
              <a:t>.findById</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id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err="1">
                <a:ln>
                  <a:noFill/>
                </a:ln>
                <a:solidFill>
                  <a:srgbClr val="000080"/>
                </a:solidFill>
                <a:effectLst/>
                <a:latin typeface="JetBrains Mono"/>
              </a:rPr>
              <a:t>if</a:t>
            </a:r>
            <a:r>
              <a:rPr kumimoji="0" lang="nl-BE" altLang="nl-BE" sz="1600" b="1" i="0" u="none" strike="noStrike" cap="none" normalizeH="0" baseline="0" dirty="0">
                <a:ln>
                  <a:noFill/>
                </a:ln>
                <a:solidFill>
                  <a:srgbClr val="000080"/>
                </a:solidFill>
                <a:effectLst/>
                <a:latin typeface="JetBrains Mono"/>
              </a:rPr>
              <a:t> </a:t>
            </a:r>
            <a:r>
              <a:rPr kumimoji="0" lang="nl-BE" altLang="nl-BE" sz="1600" b="0" i="0" u="none" strike="noStrike" cap="none" normalizeH="0" baseline="0" dirty="0">
                <a:ln>
                  <a:noFill/>
                </a:ln>
                <a:solidFill>
                  <a:srgbClr val="000000"/>
                </a:solidFill>
                <a:effectLst/>
                <a:latin typeface="JetBrains Mono"/>
              </a:rPr>
              <a:t>(bread1.isPresent()) {</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 = bread1.get();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err="1">
                <a:ln>
                  <a:noFill/>
                </a:ln>
                <a:solidFill>
                  <a:srgbClr val="660E7A"/>
                </a:solidFill>
                <a:effectLst/>
                <a:latin typeface="JetBrains Mono"/>
              </a:rPr>
              <a:t>breadRepository</a:t>
            </a:r>
            <a:r>
              <a:rPr kumimoji="0" lang="nl-BE" altLang="nl-BE" sz="1600" b="0" i="0" u="none" strike="noStrike" cap="none" normalizeH="0" baseline="0" dirty="0" err="1">
                <a:ln>
                  <a:noFill/>
                </a:ln>
                <a:solidFill>
                  <a:srgbClr val="000000"/>
                </a:solidFill>
                <a:effectLst/>
                <a:latin typeface="JetBrains Mono"/>
              </a:rPr>
              <a:t>.delete</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bread</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a:ln>
                  <a:noFill/>
                </a:ln>
                <a:solidFill>
                  <a:srgbClr val="000080"/>
                </a:solidFill>
                <a:effectLst/>
                <a:latin typeface="JetBrains Mono"/>
              </a:rPr>
              <a:t>return new </a:t>
            </a:r>
            <a:r>
              <a:rPr kumimoji="0" lang="nl-BE" altLang="nl-BE" sz="1600" b="0" i="0" u="none" strike="noStrike" cap="none" normalizeH="0" baseline="0" dirty="0" err="1">
                <a:ln>
                  <a:noFill/>
                </a:ln>
                <a:solidFill>
                  <a:srgbClr val="000000"/>
                </a:solidFill>
                <a:effectLst/>
                <a:latin typeface="JetBrains Mono"/>
              </a:rPr>
              <a:t>ResponseEntity</a:t>
            </a:r>
            <a:r>
              <a:rPr kumimoji="0" lang="nl-BE" altLang="nl-BE" sz="1600" b="0" i="0" u="none" strike="noStrike" cap="none" normalizeH="0" baseline="0" dirty="0">
                <a:ln>
                  <a:noFill/>
                </a:ln>
                <a:solidFill>
                  <a:srgbClr val="000000"/>
                </a:solidFill>
                <a:effectLst/>
                <a:latin typeface="JetBrains Mono"/>
              </a:rPr>
              <a:t>&lt;&gt;(</a:t>
            </a:r>
            <a:r>
              <a:rPr kumimoji="0" lang="nl-BE" altLang="nl-BE" sz="1600" b="1" i="0" u="none" strike="noStrike" cap="none" normalizeH="0" baseline="0" dirty="0" err="1">
                <a:ln>
                  <a:noFill/>
                </a:ln>
                <a:solidFill>
                  <a:srgbClr val="660E7A"/>
                </a:solidFill>
                <a:effectLst/>
                <a:latin typeface="JetBrains Mono"/>
              </a:rPr>
              <a:t>breadRepository</a:t>
            </a:r>
            <a:r>
              <a:rPr kumimoji="0" lang="nl-BE" altLang="nl-BE" sz="1600" b="0" i="0" u="none" strike="noStrike" cap="none" normalizeH="0" baseline="0" dirty="0" err="1">
                <a:ln>
                  <a:noFill/>
                </a:ln>
                <a:solidFill>
                  <a:srgbClr val="000000"/>
                </a:solidFill>
                <a:effectLst/>
                <a:latin typeface="JetBrains Mono"/>
              </a:rPr>
              <a:t>.findAll</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size</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HttpStatus.</a:t>
            </a:r>
            <a:r>
              <a:rPr kumimoji="0" lang="nl-BE" altLang="nl-BE" sz="1600" b="1" i="1" u="none" strike="noStrike" cap="none" normalizeH="0" baseline="0" dirty="0" err="1">
                <a:ln>
                  <a:noFill/>
                </a:ln>
                <a:solidFill>
                  <a:srgbClr val="660E7A"/>
                </a:solidFill>
                <a:effectLst/>
                <a:latin typeface="JetBrains Mono"/>
              </a:rPr>
              <a:t>OK</a:t>
            </a:r>
            <a:r>
              <a:rPr kumimoji="0" lang="nl-BE" altLang="nl-BE" sz="1600" b="0" i="0" u="none" strike="noStrike" cap="none" normalizeH="0" baseline="0" dirty="0">
                <a:ln>
                  <a:noFill/>
                </a:ln>
                <a:solidFill>
                  <a:srgbClr val="000000"/>
                </a:solidFill>
                <a:effectLst/>
                <a:latin typeface="JetBrains Mono"/>
              </a:rPr>
              <a:t>);</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br>
              <a:rPr kumimoji="0" lang="nl-BE" altLang="nl-BE" sz="1600" b="0" i="0" u="none" strike="noStrike" cap="none" normalizeH="0" baseline="0" dirty="0">
                <a:ln>
                  <a:noFill/>
                </a:ln>
                <a:solidFill>
                  <a:srgbClr val="000000"/>
                </a:solidFill>
                <a:effectLst/>
                <a:latin typeface="JetBrains Mono"/>
              </a:rPr>
            </a:br>
            <a:r>
              <a:rPr kumimoji="0" lang="nl-BE" altLang="nl-BE" sz="1600" b="0" i="0" u="none" strike="noStrike" cap="none" normalizeH="0" baseline="0" dirty="0">
                <a:ln>
                  <a:noFill/>
                </a:ln>
                <a:solidFill>
                  <a:srgbClr val="000000"/>
                </a:solidFill>
                <a:effectLst/>
                <a:latin typeface="JetBrains Mono"/>
              </a:rPr>
              <a:t>    </a:t>
            </a:r>
            <a:r>
              <a:rPr kumimoji="0" lang="nl-BE" altLang="nl-BE" sz="1600" b="1" i="0" u="none" strike="noStrike" cap="none" normalizeH="0" baseline="0" dirty="0">
                <a:ln>
                  <a:noFill/>
                </a:ln>
                <a:solidFill>
                  <a:srgbClr val="000080"/>
                </a:solidFill>
                <a:effectLst/>
                <a:latin typeface="JetBrains Mono"/>
              </a:rPr>
              <a:t>return new </a:t>
            </a:r>
            <a:r>
              <a:rPr kumimoji="0" lang="nl-BE" altLang="nl-BE" sz="1600" b="0" i="0" u="none" strike="noStrike" cap="none" normalizeH="0" baseline="0" dirty="0" err="1">
                <a:ln>
                  <a:noFill/>
                </a:ln>
                <a:solidFill>
                  <a:srgbClr val="000000"/>
                </a:solidFill>
                <a:effectLst/>
                <a:latin typeface="JetBrains Mono"/>
              </a:rPr>
              <a:t>ResponseEntity</a:t>
            </a:r>
            <a:r>
              <a:rPr kumimoji="0" lang="nl-BE" altLang="nl-BE" sz="1600" b="0" i="0" u="none" strike="noStrike" cap="none" normalizeH="0" baseline="0" dirty="0">
                <a:ln>
                  <a:noFill/>
                </a:ln>
                <a:solidFill>
                  <a:srgbClr val="000000"/>
                </a:solidFill>
                <a:effectLst/>
                <a:latin typeface="JetBrains Mono"/>
              </a:rPr>
              <a:t>&lt;&gt;(</a:t>
            </a:r>
            <a:r>
              <a:rPr kumimoji="0" lang="nl-BE" altLang="nl-BE" sz="1600" b="1" i="0" u="none" strike="noStrike" cap="none" normalizeH="0" baseline="0" dirty="0" err="1">
                <a:ln>
                  <a:noFill/>
                </a:ln>
                <a:solidFill>
                  <a:srgbClr val="660E7A"/>
                </a:solidFill>
                <a:effectLst/>
                <a:latin typeface="JetBrains Mono"/>
              </a:rPr>
              <a:t>breadRepository</a:t>
            </a:r>
            <a:r>
              <a:rPr kumimoji="0" lang="nl-BE" altLang="nl-BE" sz="1600" b="0" i="0" u="none" strike="noStrike" cap="none" normalizeH="0" baseline="0" dirty="0" err="1">
                <a:ln>
                  <a:noFill/>
                </a:ln>
                <a:solidFill>
                  <a:srgbClr val="000000"/>
                </a:solidFill>
                <a:effectLst/>
                <a:latin typeface="JetBrains Mono"/>
              </a:rPr>
              <a:t>.findAll</a:t>
            </a:r>
            <a:r>
              <a:rPr kumimoji="0" lang="nl-BE" altLang="nl-BE" sz="1600" b="0" i="0" u="none" strike="noStrike" cap="none" normalizeH="0" baseline="0" dirty="0">
                <a:ln>
                  <a:noFill/>
                </a:ln>
                <a:solidFill>
                  <a:srgbClr val="000000"/>
                </a:solidFill>
                <a:effectLst/>
                <a:latin typeface="JetBrains Mono"/>
              </a:rPr>
              <a:t>().</a:t>
            </a:r>
            <a:r>
              <a:rPr kumimoji="0" lang="nl-BE" altLang="nl-BE" sz="1600" b="0" i="0" u="none" strike="noStrike" cap="none" normalizeH="0" baseline="0" dirty="0" err="1">
                <a:ln>
                  <a:noFill/>
                </a:ln>
                <a:solidFill>
                  <a:srgbClr val="000000"/>
                </a:solidFill>
                <a:effectLst/>
                <a:latin typeface="JetBrains Mono"/>
              </a:rPr>
              <a:t>size</a:t>
            </a:r>
            <a:r>
              <a:rPr kumimoji="0" lang="nl-BE" altLang="nl-BE" sz="1600" b="0" i="0" u="none" strike="noStrike" cap="none" normalizeH="0" baseline="0" dirty="0">
                <a:ln>
                  <a:noFill/>
                </a:ln>
                <a:solidFill>
                  <a:srgbClr val="000000"/>
                </a:solidFill>
                <a:effectLst/>
                <a:latin typeface="JetBrains Mono"/>
              </a:rPr>
              <a:t>(), </a:t>
            </a:r>
            <a:r>
              <a:rPr kumimoji="0" lang="nl-BE" altLang="nl-BE" sz="1600" b="0" i="0" u="none" strike="noStrike" cap="none" normalizeH="0" baseline="0" dirty="0" err="1">
                <a:ln>
                  <a:noFill/>
                </a:ln>
                <a:solidFill>
                  <a:srgbClr val="000000"/>
                </a:solidFill>
                <a:effectLst/>
                <a:latin typeface="JetBrains Mono"/>
              </a:rPr>
              <a:t>HttpStatus.</a:t>
            </a:r>
            <a:r>
              <a:rPr kumimoji="0" lang="nl-BE" altLang="nl-BE" sz="1600" b="1" i="1" u="none" strike="noStrike" cap="none" normalizeH="0" baseline="0" dirty="0" err="1">
                <a:ln>
                  <a:noFill/>
                </a:ln>
                <a:solidFill>
                  <a:srgbClr val="660E7A"/>
                </a:solidFill>
                <a:effectLst/>
                <a:latin typeface="JetBrains Mono"/>
              </a:rPr>
              <a:t>NOT_FOUND</a:t>
            </a:r>
            <a:r>
              <a:rPr kumimoji="0" lang="nl-BE" altLang="nl-BE" sz="1600" b="0" i="0" u="none" strike="noStrike" cap="none" normalizeH="0" baseline="0" dirty="0">
                <a:ln>
                  <a:noFill/>
                </a:ln>
                <a:solidFill>
                  <a:srgbClr val="000000"/>
                </a:solidFill>
                <a:effectLst/>
                <a:latin typeface="JetBrains Mono"/>
              </a:rPr>
              <a:t>);</a:t>
            </a:r>
            <a:endParaRPr kumimoji="0" lang="nl-BE" altLang="nl-BE" sz="36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F9CA547F-B671-49E5-A660-5889CC4F35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450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Persistence</a:t>
            </a:r>
            <a:endParaRPr lang="nl-BE" dirty="0"/>
          </a:p>
        </p:txBody>
      </p:sp>
      <p:sp>
        <p:nvSpPr>
          <p:cNvPr id="3" name="Tijdelijke aanduiding voor inhoud 2"/>
          <p:cNvSpPr>
            <a:spLocks noGrp="1"/>
          </p:cNvSpPr>
          <p:nvPr>
            <p:ph idx="1"/>
          </p:nvPr>
        </p:nvSpPr>
        <p:spPr/>
        <p:txBody>
          <a:bodyPr/>
          <a:lstStyle/>
          <a:p>
            <a:r>
              <a:rPr lang="en-US" dirty="0"/>
              <a:t>We want to solve the difference between the relational model and the class diagram with</a:t>
            </a:r>
          </a:p>
          <a:p>
            <a:pPr lvl="1"/>
            <a:r>
              <a:rPr lang="en-US" dirty="0"/>
              <a:t>Rules that describe how to map an object to a row in a table (</a:t>
            </a:r>
            <a:r>
              <a:rPr lang="en-US" b="1" dirty="0"/>
              <a:t>object relational mapping = ORM</a:t>
            </a:r>
            <a:r>
              <a:rPr lang="en-US" dirty="0"/>
              <a:t>)
An easy way to make objects persistent (CRUD operations)</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6</a:t>
            </a:fld>
            <a:endParaRPr lang="nl-NL"/>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API: Test </a:t>
            </a:r>
            <a:r>
              <a:rPr lang="nl-BE" dirty="0" err="1"/>
              <a:t>the</a:t>
            </a:r>
            <a:r>
              <a:rPr lang="nl-BE" dirty="0"/>
              <a:t> API</a:t>
            </a:r>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60</a:t>
            </a:fld>
            <a:endParaRPr lang="nl-NL"/>
          </a:p>
        </p:txBody>
      </p:sp>
      <p:sp>
        <p:nvSpPr>
          <p:cNvPr id="5" name="Rectangle 3">
            <a:extLst>
              <a:ext uri="{FF2B5EF4-FFF2-40B4-BE49-F238E27FC236}">
                <a16:creationId xmlns:a16="http://schemas.microsoft.com/office/drawing/2014/main" id="{FDCCF128-E8B1-4E72-AC71-BD189B6DB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2" name="Tijdelijke aanduiding voor inhoud 1">
            <a:extLst>
              <a:ext uri="{FF2B5EF4-FFF2-40B4-BE49-F238E27FC236}">
                <a16:creationId xmlns:a16="http://schemas.microsoft.com/office/drawing/2014/main" id="{3645C01B-FC1A-4958-9406-D9BA47D8F581}"/>
              </a:ext>
            </a:extLst>
          </p:cNvPr>
          <p:cNvSpPr>
            <a:spLocks noGrp="1"/>
          </p:cNvSpPr>
          <p:nvPr>
            <p:ph idx="1"/>
          </p:nvPr>
        </p:nvSpPr>
        <p:spPr/>
        <p:txBody>
          <a:bodyPr/>
          <a:lstStyle/>
          <a:p>
            <a:r>
              <a:rPr lang="en-US" dirty="0"/>
              <a:t>Use Postman to test all your services...
</a:t>
            </a:r>
            <a:endParaRPr lang="nl-BE" dirty="0"/>
          </a:p>
        </p:txBody>
      </p:sp>
      <p:pic>
        <p:nvPicPr>
          <p:cNvPr id="7" name="Afbeelding 6">
            <a:extLst>
              <a:ext uri="{FF2B5EF4-FFF2-40B4-BE49-F238E27FC236}">
                <a16:creationId xmlns:a16="http://schemas.microsoft.com/office/drawing/2014/main" id="{DE07B04A-9345-45EC-8572-850714B6BE31}"/>
              </a:ext>
            </a:extLst>
          </p:cNvPr>
          <p:cNvPicPr>
            <a:picLocks noChangeAspect="1"/>
          </p:cNvPicPr>
          <p:nvPr/>
        </p:nvPicPr>
        <p:blipFill>
          <a:blip r:embed="rId2"/>
          <a:stretch>
            <a:fillRect/>
          </a:stretch>
        </p:blipFill>
        <p:spPr>
          <a:xfrm>
            <a:off x="535495" y="1840992"/>
            <a:ext cx="2274385" cy="3715512"/>
          </a:xfrm>
          <a:prstGeom prst="rect">
            <a:avLst/>
          </a:prstGeom>
          <a:ln>
            <a:solidFill>
              <a:schemeClr val="tx1"/>
            </a:solidFill>
          </a:ln>
        </p:spPr>
      </p:pic>
      <p:pic>
        <p:nvPicPr>
          <p:cNvPr id="9" name="Afbeelding 8">
            <a:extLst>
              <a:ext uri="{FF2B5EF4-FFF2-40B4-BE49-F238E27FC236}">
                <a16:creationId xmlns:a16="http://schemas.microsoft.com/office/drawing/2014/main" id="{006D8043-FCA3-44AC-BACF-96AFD010973E}"/>
              </a:ext>
            </a:extLst>
          </p:cNvPr>
          <p:cNvPicPr>
            <a:picLocks noChangeAspect="1"/>
          </p:cNvPicPr>
          <p:nvPr/>
        </p:nvPicPr>
        <p:blipFill>
          <a:blip r:embed="rId3"/>
          <a:stretch>
            <a:fillRect/>
          </a:stretch>
        </p:blipFill>
        <p:spPr>
          <a:xfrm>
            <a:off x="3166080" y="1840992"/>
            <a:ext cx="2761061" cy="3891237"/>
          </a:xfrm>
          <a:prstGeom prst="rect">
            <a:avLst/>
          </a:prstGeom>
          <a:ln>
            <a:solidFill>
              <a:schemeClr val="tx1"/>
            </a:solidFill>
          </a:ln>
        </p:spPr>
      </p:pic>
      <p:pic>
        <p:nvPicPr>
          <p:cNvPr id="11" name="Afbeelding 10">
            <a:extLst>
              <a:ext uri="{FF2B5EF4-FFF2-40B4-BE49-F238E27FC236}">
                <a16:creationId xmlns:a16="http://schemas.microsoft.com/office/drawing/2014/main" id="{E53FCDBE-F0A1-4FFF-94B6-F596B44A21B0}"/>
              </a:ext>
            </a:extLst>
          </p:cNvPr>
          <p:cNvPicPr>
            <a:picLocks noChangeAspect="1"/>
          </p:cNvPicPr>
          <p:nvPr/>
        </p:nvPicPr>
        <p:blipFill>
          <a:blip r:embed="rId4"/>
          <a:stretch>
            <a:fillRect/>
          </a:stretch>
        </p:blipFill>
        <p:spPr>
          <a:xfrm>
            <a:off x="6463882" y="1840992"/>
            <a:ext cx="3003968" cy="3931800"/>
          </a:xfrm>
          <a:prstGeom prst="rect">
            <a:avLst/>
          </a:prstGeom>
          <a:ln>
            <a:solidFill>
              <a:schemeClr val="tx1"/>
            </a:solidFill>
          </a:ln>
        </p:spPr>
      </p:pic>
    </p:spTree>
    <p:extLst>
      <p:ext uri="{BB962C8B-B14F-4D97-AF65-F5344CB8AC3E}">
        <p14:creationId xmlns:p14="http://schemas.microsoft.com/office/powerpoint/2010/main" val="4095051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lstStyle/>
          <a:p>
            <a:r>
              <a:rPr lang="nl-BE" dirty="0" err="1"/>
              <a:t>Exposing</a:t>
            </a:r>
            <a:r>
              <a:rPr lang="nl-BE" dirty="0"/>
              <a:t> API: Test </a:t>
            </a:r>
            <a:r>
              <a:rPr lang="nl-BE" dirty="0" err="1"/>
              <a:t>the</a:t>
            </a:r>
            <a:r>
              <a:rPr lang="nl-BE" dirty="0"/>
              <a:t> API</a:t>
            </a:r>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61</a:t>
            </a:fld>
            <a:endParaRPr lang="nl-NL"/>
          </a:p>
        </p:txBody>
      </p:sp>
      <p:sp>
        <p:nvSpPr>
          <p:cNvPr id="5" name="Rectangle 3">
            <a:extLst>
              <a:ext uri="{FF2B5EF4-FFF2-40B4-BE49-F238E27FC236}">
                <a16:creationId xmlns:a16="http://schemas.microsoft.com/office/drawing/2014/main" id="{FDCCF128-E8B1-4E72-AC71-BD189B6DB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2" name="Tijdelijke aanduiding voor inhoud 1">
            <a:extLst>
              <a:ext uri="{FF2B5EF4-FFF2-40B4-BE49-F238E27FC236}">
                <a16:creationId xmlns:a16="http://schemas.microsoft.com/office/drawing/2014/main" id="{3645C01B-FC1A-4958-9406-D9BA47D8F581}"/>
              </a:ext>
            </a:extLst>
          </p:cNvPr>
          <p:cNvSpPr>
            <a:spLocks noGrp="1"/>
          </p:cNvSpPr>
          <p:nvPr>
            <p:ph idx="1"/>
          </p:nvPr>
        </p:nvSpPr>
        <p:spPr/>
        <p:txBody>
          <a:bodyPr/>
          <a:lstStyle/>
          <a:p>
            <a:r>
              <a:rPr lang="en-US" dirty="0"/>
              <a:t>Use Postman to try out all your services...
</a:t>
            </a:r>
            <a:endParaRPr lang="nl-BE" dirty="0"/>
          </a:p>
        </p:txBody>
      </p:sp>
      <p:pic>
        <p:nvPicPr>
          <p:cNvPr id="6" name="Afbeelding 5">
            <a:extLst>
              <a:ext uri="{FF2B5EF4-FFF2-40B4-BE49-F238E27FC236}">
                <a16:creationId xmlns:a16="http://schemas.microsoft.com/office/drawing/2014/main" id="{EEBB7638-AEFC-4B92-8247-AAD43023687C}"/>
              </a:ext>
            </a:extLst>
          </p:cNvPr>
          <p:cNvPicPr>
            <a:picLocks noChangeAspect="1"/>
          </p:cNvPicPr>
          <p:nvPr/>
        </p:nvPicPr>
        <p:blipFill>
          <a:blip r:embed="rId2"/>
          <a:stretch>
            <a:fillRect/>
          </a:stretch>
        </p:blipFill>
        <p:spPr>
          <a:xfrm>
            <a:off x="743366" y="1773685"/>
            <a:ext cx="3248025" cy="4038600"/>
          </a:xfrm>
          <a:prstGeom prst="rect">
            <a:avLst/>
          </a:prstGeom>
          <a:ln>
            <a:solidFill>
              <a:schemeClr val="tx1"/>
            </a:solidFill>
          </a:ln>
        </p:spPr>
      </p:pic>
      <p:pic>
        <p:nvPicPr>
          <p:cNvPr id="13" name="Afbeelding 12">
            <a:extLst>
              <a:ext uri="{FF2B5EF4-FFF2-40B4-BE49-F238E27FC236}">
                <a16:creationId xmlns:a16="http://schemas.microsoft.com/office/drawing/2014/main" id="{1EB11810-6647-4E6D-8AD5-7BFB358A1955}"/>
              </a:ext>
            </a:extLst>
          </p:cNvPr>
          <p:cNvPicPr>
            <a:picLocks noChangeAspect="1"/>
          </p:cNvPicPr>
          <p:nvPr/>
        </p:nvPicPr>
        <p:blipFill>
          <a:blip r:embed="rId3"/>
          <a:stretch>
            <a:fillRect/>
          </a:stretch>
        </p:blipFill>
        <p:spPr>
          <a:xfrm>
            <a:off x="4071937" y="1871662"/>
            <a:ext cx="4048125" cy="3114675"/>
          </a:xfrm>
          <a:prstGeom prst="rect">
            <a:avLst/>
          </a:prstGeom>
          <a:ln>
            <a:solidFill>
              <a:schemeClr val="tx1"/>
            </a:solidFill>
          </a:ln>
        </p:spPr>
      </p:pic>
    </p:spTree>
    <p:extLst>
      <p:ext uri="{BB962C8B-B14F-4D97-AF65-F5344CB8AC3E}">
        <p14:creationId xmlns:p14="http://schemas.microsoft.com/office/powerpoint/2010/main" val="16315564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Summarized</a:t>
            </a:r>
            <a:endParaRPr lang="nl-BE" dirty="0"/>
          </a:p>
        </p:txBody>
      </p:sp>
      <p:pic>
        <p:nvPicPr>
          <p:cNvPr id="9" name="Afbeelding 8">
            <a:extLst>
              <a:ext uri="{FF2B5EF4-FFF2-40B4-BE49-F238E27FC236}">
                <a16:creationId xmlns:a16="http://schemas.microsoft.com/office/drawing/2014/main" id="{98CA5A53-0139-4BD0-8BB5-81B2A377187E}"/>
              </a:ext>
            </a:extLst>
          </p:cNvPr>
          <p:cNvPicPr>
            <a:picLocks noChangeAspect="1"/>
          </p:cNvPicPr>
          <p:nvPr/>
        </p:nvPicPr>
        <p:blipFill>
          <a:blip r:embed="rId2"/>
          <a:stretch>
            <a:fillRect/>
          </a:stretch>
        </p:blipFill>
        <p:spPr>
          <a:xfrm>
            <a:off x="7520032" y="1223348"/>
            <a:ext cx="3754607" cy="5041563"/>
          </a:xfrm>
          <a:prstGeom prst="rect">
            <a:avLst/>
          </a:prstGeom>
          <a:ln>
            <a:solidFill>
              <a:schemeClr val="tx1"/>
            </a:solidFill>
          </a:ln>
        </p:spPr>
      </p:pic>
      <p:sp>
        <p:nvSpPr>
          <p:cNvPr id="3" name="Tijdelijke aanduiding voor inhoud 2"/>
          <p:cNvSpPr>
            <a:spLocks noGrp="1"/>
          </p:cNvSpPr>
          <p:nvPr>
            <p:ph idx="1"/>
          </p:nvPr>
        </p:nvSpPr>
        <p:spPr>
          <a:xfrm>
            <a:off x="179295" y="1223348"/>
            <a:ext cx="6023280" cy="5616575"/>
          </a:xfrm>
        </p:spPr>
        <p:txBody>
          <a:bodyPr>
            <a:normAutofit/>
          </a:bodyPr>
          <a:lstStyle/>
          <a:p>
            <a:r>
              <a:rPr lang="en-US" sz="2000" dirty="0"/>
              <a:t>The </a:t>
            </a:r>
            <a:r>
              <a:rPr lang="en-US" sz="2000" b="1" dirty="0" err="1"/>
              <a:t>BreadController</a:t>
            </a:r>
            <a:r>
              <a:rPr lang="en-US" sz="2000" dirty="0"/>
              <a:t> performs the same function as before: capturing html requests but now includes a "</a:t>
            </a:r>
            <a:r>
              <a:rPr lang="en-US" sz="2000" dirty="0" err="1"/>
              <a:t>BreadRepository</a:t>
            </a:r>
            <a:r>
              <a:rPr lang="en-US" sz="2000" dirty="0"/>
              <a:t> </a:t>
            </a:r>
            <a:r>
              <a:rPr lang="en-US" sz="2000" dirty="0" err="1"/>
              <a:t>breadRepository</a:t>
            </a:r>
            <a:r>
              <a:rPr lang="en-US" sz="2000" dirty="0"/>
              <a:t>" attribute to retrieve and write data
The </a:t>
            </a:r>
            <a:r>
              <a:rPr lang="en-US" sz="2000" b="1" dirty="0" err="1"/>
              <a:t>BreadRestController</a:t>
            </a:r>
            <a:r>
              <a:rPr lang="en-US" sz="2000" dirty="0"/>
              <a:t> captures all requests from other frontend applications and provides answers/results in the form of a JSON or an XML.
The </a:t>
            </a:r>
            <a:r>
              <a:rPr lang="en-US" sz="2000" b="1" dirty="0" err="1"/>
              <a:t>BreadRepository</a:t>
            </a:r>
            <a:r>
              <a:rPr lang="en-US" sz="2000" dirty="0"/>
              <a:t> provides access to the database. This allows you to use standard methods to perform CRUD operations or create new query methods using keyword queries or JPQL  
An </a:t>
            </a:r>
            <a:r>
              <a:rPr lang="en-US" sz="2000" b="1" dirty="0"/>
              <a:t>entity</a:t>
            </a:r>
            <a:r>
              <a:rPr lang="en-US" sz="2000" dirty="0"/>
              <a:t> object corresponds to a row in a table of the database. The attributes of an entity correspond to the columns of the table.</a:t>
            </a:r>
            <a:endParaRPr lang="nl-BE" dirty="0"/>
          </a:p>
          <a:p>
            <a:endParaRPr lang="nl-BE" dirty="0"/>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62</a:t>
            </a:fld>
            <a:endParaRPr lang="nl-NL"/>
          </a:p>
        </p:txBody>
      </p:sp>
      <p:cxnSp>
        <p:nvCxnSpPr>
          <p:cNvPr id="7" name="Rechte verbindingslijn met pijl 6"/>
          <p:cNvCxnSpPr>
            <a:cxnSpLocks/>
          </p:cNvCxnSpPr>
          <p:nvPr/>
        </p:nvCxnSpPr>
        <p:spPr>
          <a:xfrm>
            <a:off x="3284738" y="1362959"/>
            <a:ext cx="5699464" cy="1696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Rechte verbindingslijn met pijl 7"/>
          <p:cNvCxnSpPr>
            <a:cxnSpLocks/>
          </p:cNvCxnSpPr>
          <p:nvPr/>
        </p:nvCxnSpPr>
        <p:spPr>
          <a:xfrm>
            <a:off x="3378467" y="4158114"/>
            <a:ext cx="5605735" cy="67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p:cNvCxnSpPr>
            <a:cxnSpLocks/>
          </p:cNvCxnSpPr>
          <p:nvPr/>
        </p:nvCxnSpPr>
        <p:spPr>
          <a:xfrm flipV="1">
            <a:off x="1578543" y="3744129"/>
            <a:ext cx="7405659" cy="1890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a:extLst>
              <a:ext uri="{FF2B5EF4-FFF2-40B4-BE49-F238E27FC236}">
                <a16:creationId xmlns:a16="http://schemas.microsoft.com/office/drawing/2014/main" id="{DF531807-E592-46FD-A9F0-82768DF55DA4}"/>
              </a:ext>
            </a:extLst>
          </p:cNvPr>
          <p:cNvCxnSpPr>
            <a:cxnSpLocks/>
          </p:cNvCxnSpPr>
          <p:nvPr/>
        </p:nvCxnSpPr>
        <p:spPr>
          <a:xfrm>
            <a:off x="3861786" y="2840854"/>
            <a:ext cx="5122416" cy="461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8692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p:txBody>
          <a:bodyPr>
            <a:normAutofit fontScale="90000"/>
          </a:bodyPr>
          <a:lstStyle/>
          <a:p>
            <a:r>
              <a:rPr lang="nl-BE" dirty="0" err="1"/>
              <a:t>Testing</a:t>
            </a:r>
            <a:r>
              <a:rPr lang="nl-BE" dirty="0"/>
              <a:t> </a:t>
            </a:r>
            <a:r>
              <a:rPr lang="nl-BE" dirty="0" err="1"/>
              <a:t>the</a:t>
            </a:r>
            <a:r>
              <a:rPr lang="nl-BE" dirty="0"/>
              <a:t> API via Postman </a:t>
            </a:r>
            <a:r>
              <a:rPr lang="nl-BE" dirty="0" err="1"/>
              <a:t>testing</a:t>
            </a:r>
            <a:r>
              <a:rPr lang="nl-BE" dirty="0"/>
              <a:t> script
</a:t>
            </a:r>
          </a:p>
        </p:txBody>
      </p:sp>
      <p:sp>
        <p:nvSpPr>
          <p:cNvPr id="4100" name="Tijdelijke aanduiding voor dianummer 3"/>
          <p:cNvSpPr>
            <a:spLocks noGrp="1"/>
          </p:cNvSpPr>
          <p:nvPr>
            <p:ph type="sldNum" sz="quarter" idx="12"/>
          </p:nvPr>
        </p:nvSpPr>
        <p:spPr>
          <a:noFill/>
        </p:spPr>
        <p:txBody>
          <a:bodyPr/>
          <a:lstStyle/>
          <a:p>
            <a:fld id="{82C2F201-81A8-436D-8C65-53C722E5B7F6}" type="slidenum">
              <a:rPr lang="nl-NL" smtClean="0"/>
              <a:pPr/>
              <a:t>63</a:t>
            </a:fld>
            <a:endParaRPr lang="nl-NL"/>
          </a:p>
        </p:txBody>
      </p:sp>
      <p:sp>
        <p:nvSpPr>
          <p:cNvPr id="5" name="Rectangle 3">
            <a:extLst>
              <a:ext uri="{FF2B5EF4-FFF2-40B4-BE49-F238E27FC236}">
                <a16:creationId xmlns:a16="http://schemas.microsoft.com/office/drawing/2014/main" id="{FDCCF128-E8B1-4E72-AC71-BD189B6DB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2" name="Tijdelijke aanduiding voor inhoud 1">
            <a:extLst>
              <a:ext uri="{FF2B5EF4-FFF2-40B4-BE49-F238E27FC236}">
                <a16:creationId xmlns:a16="http://schemas.microsoft.com/office/drawing/2014/main" id="{3645C01B-FC1A-4958-9406-D9BA47D8F581}"/>
              </a:ext>
            </a:extLst>
          </p:cNvPr>
          <p:cNvSpPr>
            <a:spLocks noGrp="1"/>
          </p:cNvSpPr>
          <p:nvPr>
            <p:ph idx="1"/>
          </p:nvPr>
        </p:nvSpPr>
        <p:spPr/>
        <p:txBody>
          <a:bodyPr/>
          <a:lstStyle/>
          <a:p>
            <a:r>
              <a:rPr lang="en-US" dirty="0"/>
              <a:t>If you've successfully tested all your services through Postman, you can also run the Postman test script we've put in place (</a:t>
            </a:r>
            <a:r>
              <a:rPr lang="en-US" dirty="0" err="1"/>
              <a:t>lesson_bread.sql</a:t>
            </a:r>
            <a:r>
              <a:rPr lang="en-US" dirty="0"/>
              <a:t>). All the tests that are included in this should therefore be successful.</a:t>
            </a:r>
          </a:p>
          <a:p>
            <a:pPr lvl="1"/>
            <a:r>
              <a:rPr lang="en-US" dirty="0"/>
              <a:t>On the exam we will also make such a script available for verification...</a:t>
            </a:r>
          </a:p>
          <a:p>
            <a:r>
              <a:rPr lang="nl-BE" dirty="0" err="1"/>
              <a:t>Necessary</a:t>
            </a:r>
            <a:r>
              <a:rPr lang="nl-BE" dirty="0"/>
              <a:t> </a:t>
            </a:r>
            <a:r>
              <a:rPr lang="nl-BE" dirty="0" err="1"/>
              <a:t>preparation</a:t>
            </a:r>
            <a:r>
              <a:rPr lang="nl-BE" dirty="0"/>
              <a:t>:</a:t>
            </a:r>
          </a:p>
          <a:p>
            <a:pPr marL="725488" lvl="1" indent="-457200">
              <a:buFont typeface="+mj-lt"/>
              <a:buAutoNum type="arabicPeriod"/>
            </a:pPr>
            <a:r>
              <a:rPr lang="en-US" dirty="0">
                <a:hlinkClick r:id="rId2" action="ppaction://hlinksldjump"/>
              </a:rPr>
              <a:t>Run </a:t>
            </a:r>
            <a:r>
              <a:rPr lang="en-US" dirty="0" err="1">
                <a:hlinkClick r:id="rId2" action="ppaction://hlinksldjump"/>
              </a:rPr>
              <a:t>sql</a:t>
            </a:r>
            <a:r>
              <a:rPr lang="en-US" dirty="0">
                <a:hlinkClick r:id="rId2" action="ppaction://hlinksldjump"/>
              </a:rPr>
              <a:t> script on the database</a:t>
            </a:r>
            <a:r>
              <a:rPr lang="en-US" dirty="0"/>
              <a:t>
</a:t>
            </a:r>
            <a:r>
              <a:rPr lang="en-US" dirty="0">
                <a:hlinkClick r:id="rId3" action="ppaction://hlinksldjump"/>
              </a:rPr>
              <a:t>put the @Postconstruct method that serves to populate the database in comments and modify the </a:t>
            </a:r>
            <a:r>
              <a:rPr lang="en-US" dirty="0" err="1">
                <a:hlinkClick r:id="rId3" action="ppaction://hlinksldjump"/>
              </a:rPr>
              <a:t>application.properties</a:t>
            </a:r>
            <a:r>
              <a:rPr lang="en-US" dirty="0">
                <a:hlinkClick r:id="rId3" action="ppaction://hlinksldjump"/>
              </a:rPr>
              <a:t> file</a:t>
            </a:r>
            <a:endParaRPr lang="nl-BE" dirty="0"/>
          </a:p>
          <a:p>
            <a:pPr marL="725488" lvl="1" indent="-457200">
              <a:buFont typeface="+mj-lt"/>
              <a:buAutoNum type="arabicPeriod"/>
            </a:pPr>
            <a:r>
              <a:rPr lang="en-US" dirty="0">
                <a:hlinkClick r:id="rId4" action="ppaction://hlinksldjump"/>
              </a:rPr>
              <a:t>Load and run the Postman test script (Test </a:t>
            </a:r>
            <a:r>
              <a:rPr lang="en-US" dirty="0" err="1">
                <a:hlinkClick r:id="rId4" action="ppaction://hlinksldjump"/>
              </a:rPr>
              <a:t>breads.postman_collection.json</a:t>
            </a:r>
            <a:r>
              <a:rPr lang="en-US" dirty="0">
                <a:hlinkClick r:id="rId4" action="ppaction://hlinksldjump"/>
              </a:rPr>
              <a:t>) in Postman</a:t>
            </a:r>
            <a:endParaRPr lang="nl-BE" dirty="0"/>
          </a:p>
        </p:txBody>
      </p:sp>
    </p:spTree>
    <p:extLst>
      <p:ext uri="{BB962C8B-B14F-4D97-AF65-F5344CB8AC3E}">
        <p14:creationId xmlns:p14="http://schemas.microsoft.com/office/powerpoint/2010/main" val="19120750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2E6B9B1-090D-46C6-89F3-C065FCDC834D}"/>
              </a:ext>
            </a:extLst>
          </p:cNvPr>
          <p:cNvSpPr>
            <a:spLocks noGrp="1"/>
          </p:cNvSpPr>
          <p:nvPr>
            <p:ph type="title"/>
          </p:nvPr>
        </p:nvSpPr>
        <p:spPr/>
        <p:txBody>
          <a:bodyPr>
            <a:normAutofit fontScale="90000"/>
          </a:bodyPr>
          <a:lstStyle/>
          <a:p>
            <a:r>
              <a:rPr lang="nl-BE" dirty="0"/>
              <a:t>Run SQL script
</a:t>
            </a:r>
          </a:p>
        </p:txBody>
      </p:sp>
      <p:sp>
        <p:nvSpPr>
          <p:cNvPr id="8" name="Tijdelijke aanduiding voor inhoud 7">
            <a:extLst>
              <a:ext uri="{FF2B5EF4-FFF2-40B4-BE49-F238E27FC236}">
                <a16:creationId xmlns:a16="http://schemas.microsoft.com/office/drawing/2014/main" id="{3DBE0C9B-6DFC-4A9C-B422-742AF7D56111}"/>
              </a:ext>
            </a:extLst>
          </p:cNvPr>
          <p:cNvSpPr>
            <a:spLocks noGrp="1"/>
          </p:cNvSpPr>
          <p:nvPr>
            <p:ph idx="1"/>
          </p:nvPr>
        </p:nvSpPr>
        <p:spPr/>
        <p:txBody>
          <a:bodyPr/>
          <a:lstStyle/>
          <a:p>
            <a:r>
              <a:rPr lang="en-US" dirty="0"/>
              <a:t>you can easily run the </a:t>
            </a:r>
            <a:r>
              <a:rPr lang="en-US" dirty="0" err="1"/>
              <a:t>sql</a:t>
            </a:r>
            <a:r>
              <a:rPr lang="en-US" dirty="0"/>
              <a:t> script via IntelliJ
right-click on the database "lesson" and choose "Run SQL Script..."</a:t>
            </a:r>
            <a:endParaRPr lang="nl-BE" dirty="0"/>
          </a:p>
          <a:p>
            <a:pPr lvl="1"/>
            <a:r>
              <a:rPr lang="en-US" dirty="0"/>
              <a:t>then click and run the downloaded script </a:t>
            </a:r>
            <a:r>
              <a:rPr lang="en-US" dirty="0" err="1"/>
              <a:t>lesson_bread.sql</a:t>
            </a:r>
            <a:endParaRPr lang="nl-BE" dirty="0"/>
          </a:p>
        </p:txBody>
      </p:sp>
      <p:sp>
        <p:nvSpPr>
          <p:cNvPr id="6" name="Tijdelijke aanduiding voor dianummer 5">
            <a:extLst>
              <a:ext uri="{FF2B5EF4-FFF2-40B4-BE49-F238E27FC236}">
                <a16:creationId xmlns:a16="http://schemas.microsoft.com/office/drawing/2014/main" id="{29BFC75C-6FB2-4442-90E8-64F499E903A9}"/>
              </a:ext>
            </a:extLst>
          </p:cNvPr>
          <p:cNvSpPr>
            <a:spLocks noGrp="1"/>
          </p:cNvSpPr>
          <p:nvPr>
            <p:ph type="sldNum" sz="quarter" idx="12"/>
          </p:nvPr>
        </p:nvSpPr>
        <p:spPr/>
        <p:txBody>
          <a:bodyPr/>
          <a:lstStyle/>
          <a:p>
            <a:fld id="{A48BBB69-78CC-4007-AD8B-593DE32245CC}" type="slidenum">
              <a:rPr lang="nl-BE" smtClean="0"/>
              <a:t>64</a:t>
            </a:fld>
            <a:endParaRPr lang="nl-BE"/>
          </a:p>
        </p:txBody>
      </p:sp>
      <p:pic>
        <p:nvPicPr>
          <p:cNvPr id="10" name="Afbeelding 9">
            <a:extLst>
              <a:ext uri="{FF2B5EF4-FFF2-40B4-BE49-F238E27FC236}">
                <a16:creationId xmlns:a16="http://schemas.microsoft.com/office/drawing/2014/main" id="{98AB4D81-86F1-493B-9D2A-0F6A5466A2CA}"/>
              </a:ext>
            </a:extLst>
          </p:cNvPr>
          <p:cNvPicPr>
            <a:picLocks noChangeAspect="1"/>
          </p:cNvPicPr>
          <p:nvPr/>
        </p:nvPicPr>
        <p:blipFill>
          <a:blip r:embed="rId2"/>
          <a:stretch>
            <a:fillRect/>
          </a:stretch>
        </p:blipFill>
        <p:spPr>
          <a:xfrm>
            <a:off x="7461904" y="2399553"/>
            <a:ext cx="2610948" cy="3956797"/>
          </a:xfrm>
          <a:prstGeom prst="rect">
            <a:avLst/>
          </a:prstGeom>
          <a:ln>
            <a:solidFill>
              <a:schemeClr val="tx1"/>
            </a:solidFill>
          </a:ln>
        </p:spPr>
      </p:pic>
    </p:spTree>
    <p:extLst>
      <p:ext uri="{BB962C8B-B14F-4D97-AF65-F5344CB8AC3E}">
        <p14:creationId xmlns:p14="http://schemas.microsoft.com/office/powerpoint/2010/main" val="534385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2E6B9B1-090D-46C6-89F3-C065FCDC834D}"/>
              </a:ext>
            </a:extLst>
          </p:cNvPr>
          <p:cNvSpPr>
            <a:spLocks noGrp="1"/>
          </p:cNvSpPr>
          <p:nvPr>
            <p:ph type="title"/>
          </p:nvPr>
        </p:nvSpPr>
        <p:spPr/>
        <p:txBody>
          <a:bodyPr>
            <a:normAutofit fontScale="90000"/>
          </a:bodyPr>
          <a:lstStyle/>
          <a:p>
            <a:r>
              <a:rPr lang="nl-BE" dirty="0"/>
              <a:t>@PostConstruct </a:t>
            </a:r>
            <a:r>
              <a:rPr lang="nl-BE" dirty="0" err="1"/>
              <a:t>method</a:t>
            </a:r>
            <a:r>
              <a:rPr lang="nl-BE" dirty="0"/>
              <a:t> </a:t>
            </a:r>
            <a:r>
              <a:rPr lang="nl-BE" dirty="0" err="1"/>
              <a:t>and</a:t>
            </a:r>
            <a:r>
              <a:rPr lang="nl-BE" dirty="0"/>
              <a:t> </a:t>
            </a:r>
            <a:r>
              <a:rPr lang="nl-BE" dirty="0" err="1"/>
              <a:t>properties</a:t>
            </a:r>
            <a:r>
              <a:rPr lang="nl-BE" dirty="0"/>
              <a:t>-file</a:t>
            </a:r>
          </a:p>
        </p:txBody>
      </p:sp>
      <p:sp>
        <p:nvSpPr>
          <p:cNvPr id="8" name="Tijdelijke aanduiding voor inhoud 7">
            <a:extLst>
              <a:ext uri="{FF2B5EF4-FFF2-40B4-BE49-F238E27FC236}">
                <a16:creationId xmlns:a16="http://schemas.microsoft.com/office/drawing/2014/main" id="{3DBE0C9B-6DFC-4A9C-B422-742AF7D56111}"/>
              </a:ext>
            </a:extLst>
          </p:cNvPr>
          <p:cNvSpPr>
            <a:spLocks noGrp="1"/>
          </p:cNvSpPr>
          <p:nvPr>
            <p:ph idx="1"/>
          </p:nvPr>
        </p:nvSpPr>
        <p:spPr/>
        <p:txBody>
          <a:bodyPr>
            <a:normAutofit lnSpcReduction="10000"/>
          </a:bodyPr>
          <a:lstStyle/>
          <a:p>
            <a:r>
              <a:rPr lang="nl-BE" dirty="0"/>
              <a:t>In @Controller-class:</a:t>
            </a:r>
          </a:p>
          <a:p>
            <a:endParaRPr lang="nl-BE" dirty="0"/>
          </a:p>
          <a:p>
            <a:endParaRPr lang="nl-BE" dirty="0"/>
          </a:p>
          <a:p>
            <a:endParaRPr lang="nl-BE" dirty="0"/>
          </a:p>
          <a:p>
            <a:endParaRPr lang="nl-BE" dirty="0"/>
          </a:p>
          <a:p>
            <a:endParaRPr lang="nl-BE" dirty="0"/>
          </a:p>
          <a:p>
            <a:endParaRPr lang="nl-BE" dirty="0"/>
          </a:p>
          <a:p>
            <a:r>
              <a:rPr lang="nl-BE" dirty="0"/>
              <a:t>In </a:t>
            </a:r>
            <a:r>
              <a:rPr lang="nl-BE" dirty="0" err="1"/>
              <a:t>application.properties</a:t>
            </a:r>
            <a:r>
              <a:rPr lang="nl-BE" dirty="0"/>
              <a:t>-file:</a:t>
            </a:r>
          </a:p>
          <a:p>
            <a:endParaRPr lang="nl-BE" dirty="0"/>
          </a:p>
          <a:p>
            <a:endParaRPr lang="nl-BE" dirty="0"/>
          </a:p>
          <a:p>
            <a:pPr lvl="1"/>
            <a:r>
              <a:rPr lang="en-US" dirty="0"/>
              <a:t>at the start of your application, nothing will be changed in the database</a:t>
            </a:r>
          </a:p>
          <a:p>
            <a:r>
              <a:rPr lang="en-US" b="1" dirty="0"/>
              <a:t>Now you run your project </a:t>
            </a:r>
            <a:endParaRPr lang="nl-BE" dirty="0"/>
          </a:p>
        </p:txBody>
      </p:sp>
      <p:sp>
        <p:nvSpPr>
          <p:cNvPr id="6" name="Tijdelijke aanduiding voor dianummer 5">
            <a:extLst>
              <a:ext uri="{FF2B5EF4-FFF2-40B4-BE49-F238E27FC236}">
                <a16:creationId xmlns:a16="http://schemas.microsoft.com/office/drawing/2014/main" id="{29BFC75C-6FB2-4442-90E8-64F499E903A9}"/>
              </a:ext>
            </a:extLst>
          </p:cNvPr>
          <p:cNvSpPr>
            <a:spLocks noGrp="1"/>
          </p:cNvSpPr>
          <p:nvPr>
            <p:ph type="sldNum" sz="quarter" idx="12"/>
          </p:nvPr>
        </p:nvSpPr>
        <p:spPr/>
        <p:txBody>
          <a:bodyPr/>
          <a:lstStyle/>
          <a:p>
            <a:fld id="{A48BBB69-78CC-4007-AD8B-593DE32245CC}" type="slidenum">
              <a:rPr lang="nl-BE" smtClean="0"/>
              <a:t>65</a:t>
            </a:fld>
            <a:endParaRPr lang="nl-BE"/>
          </a:p>
        </p:txBody>
      </p:sp>
      <p:pic>
        <p:nvPicPr>
          <p:cNvPr id="3" name="Afbeelding 2">
            <a:extLst>
              <a:ext uri="{FF2B5EF4-FFF2-40B4-BE49-F238E27FC236}">
                <a16:creationId xmlns:a16="http://schemas.microsoft.com/office/drawing/2014/main" id="{BF7BA316-CF93-43EE-9E94-70DD26973811}"/>
              </a:ext>
            </a:extLst>
          </p:cNvPr>
          <p:cNvPicPr>
            <a:picLocks noChangeAspect="1"/>
          </p:cNvPicPr>
          <p:nvPr/>
        </p:nvPicPr>
        <p:blipFill>
          <a:blip r:embed="rId2"/>
          <a:stretch>
            <a:fillRect/>
          </a:stretch>
        </p:blipFill>
        <p:spPr>
          <a:xfrm>
            <a:off x="4694621" y="1258420"/>
            <a:ext cx="5133975" cy="2457450"/>
          </a:xfrm>
          <a:prstGeom prst="rect">
            <a:avLst/>
          </a:prstGeom>
          <a:ln>
            <a:solidFill>
              <a:schemeClr val="tx1"/>
            </a:solidFill>
          </a:ln>
        </p:spPr>
      </p:pic>
      <p:pic>
        <p:nvPicPr>
          <p:cNvPr id="5" name="Afbeelding 4">
            <a:extLst>
              <a:ext uri="{FF2B5EF4-FFF2-40B4-BE49-F238E27FC236}">
                <a16:creationId xmlns:a16="http://schemas.microsoft.com/office/drawing/2014/main" id="{C970F381-8446-4CF5-9978-1737630FCBB8}"/>
              </a:ext>
            </a:extLst>
          </p:cNvPr>
          <p:cNvPicPr>
            <a:picLocks noChangeAspect="1"/>
          </p:cNvPicPr>
          <p:nvPr/>
        </p:nvPicPr>
        <p:blipFill>
          <a:blip r:embed="rId3"/>
          <a:stretch>
            <a:fillRect/>
          </a:stretch>
        </p:blipFill>
        <p:spPr>
          <a:xfrm>
            <a:off x="5074178" y="3957917"/>
            <a:ext cx="6209988" cy="1196056"/>
          </a:xfrm>
          <a:prstGeom prst="rect">
            <a:avLst/>
          </a:prstGeom>
          <a:ln>
            <a:solidFill>
              <a:schemeClr val="tx1"/>
            </a:solidFill>
          </a:ln>
        </p:spPr>
      </p:pic>
    </p:spTree>
    <p:extLst>
      <p:ext uri="{BB962C8B-B14F-4D97-AF65-F5344CB8AC3E}">
        <p14:creationId xmlns:p14="http://schemas.microsoft.com/office/powerpoint/2010/main" val="26278562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2E6B9B1-090D-46C6-89F3-C065FCDC834D}"/>
              </a:ext>
            </a:extLst>
          </p:cNvPr>
          <p:cNvSpPr>
            <a:spLocks noGrp="1"/>
          </p:cNvSpPr>
          <p:nvPr>
            <p:ph type="title"/>
          </p:nvPr>
        </p:nvSpPr>
        <p:spPr/>
        <p:txBody>
          <a:bodyPr>
            <a:normAutofit fontScale="90000"/>
          </a:bodyPr>
          <a:lstStyle/>
          <a:p>
            <a:r>
              <a:rPr lang="en-US" dirty="0"/>
              <a:t>Load and run the Postman test script
</a:t>
            </a:r>
            <a:endParaRPr lang="nl-BE" dirty="0"/>
          </a:p>
        </p:txBody>
      </p:sp>
      <p:sp>
        <p:nvSpPr>
          <p:cNvPr id="8" name="Tijdelijke aanduiding voor inhoud 7">
            <a:extLst>
              <a:ext uri="{FF2B5EF4-FFF2-40B4-BE49-F238E27FC236}">
                <a16:creationId xmlns:a16="http://schemas.microsoft.com/office/drawing/2014/main" id="{3DBE0C9B-6DFC-4A9C-B422-742AF7D56111}"/>
              </a:ext>
            </a:extLst>
          </p:cNvPr>
          <p:cNvSpPr>
            <a:spLocks noGrp="1"/>
          </p:cNvSpPr>
          <p:nvPr>
            <p:ph idx="1"/>
          </p:nvPr>
        </p:nvSpPr>
        <p:spPr/>
        <p:txBody>
          <a:bodyPr/>
          <a:lstStyle/>
          <a:p>
            <a:r>
              <a:rPr lang="nl-BE" dirty="0"/>
              <a:t>Download </a:t>
            </a:r>
            <a:r>
              <a:rPr lang="en-US" i="1" dirty="0"/>
              <a:t>Test </a:t>
            </a:r>
            <a:r>
              <a:rPr lang="en-US" i="1" dirty="0" err="1"/>
              <a:t>breads.postman_collection.json</a:t>
            </a:r>
            <a:r>
              <a:rPr lang="nl-BE" dirty="0"/>
              <a:t> </a:t>
            </a:r>
          </a:p>
          <a:p>
            <a:r>
              <a:rPr lang="en-US" dirty="0"/>
              <a:t>Start Postman and import this file via "import" </a:t>
            </a:r>
            <a:br>
              <a:rPr lang="en-US" dirty="0"/>
            </a:br>
            <a:r>
              <a:rPr lang="en-US" dirty="0"/>
              <a:t>(top left of your screen)</a:t>
            </a:r>
            <a:br>
              <a:rPr lang="en-US" dirty="0"/>
            </a:br>
            <a:endParaRPr lang="nl-BE" dirty="0"/>
          </a:p>
          <a:p>
            <a:r>
              <a:rPr lang="nl-BE" dirty="0" err="1"/>
              <a:t>Then</a:t>
            </a:r>
            <a:r>
              <a:rPr lang="nl-BE" dirty="0"/>
              <a:t> click "Run":</a:t>
            </a:r>
          </a:p>
          <a:p>
            <a:pPr marL="0" indent="0">
              <a:buNone/>
            </a:pPr>
            <a:endParaRPr lang="nl-BE" dirty="0"/>
          </a:p>
          <a:p>
            <a:endParaRPr lang="nl-BE" dirty="0"/>
          </a:p>
          <a:p>
            <a:endParaRPr lang="nl-BE" dirty="0"/>
          </a:p>
          <a:p>
            <a:endParaRPr lang="nl-BE" dirty="0"/>
          </a:p>
          <a:p>
            <a:r>
              <a:rPr lang="en-US" dirty="0"/>
              <a:t>And finally, once again on </a:t>
            </a:r>
            <a:endParaRPr lang="nl-BE" dirty="0"/>
          </a:p>
        </p:txBody>
      </p:sp>
      <p:sp>
        <p:nvSpPr>
          <p:cNvPr id="6" name="Tijdelijke aanduiding voor dianummer 5">
            <a:extLst>
              <a:ext uri="{FF2B5EF4-FFF2-40B4-BE49-F238E27FC236}">
                <a16:creationId xmlns:a16="http://schemas.microsoft.com/office/drawing/2014/main" id="{29BFC75C-6FB2-4442-90E8-64F499E903A9}"/>
              </a:ext>
            </a:extLst>
          </p:cNvPr>
          <p:cNvSpPr>
            <a:spLocks noGrp="1"/>
          </p:cNvSpPr>
          <p:nvPr>
            <p:ph type="sldNum" sz="quarter" idx="12"/>
          </p:nvPr>
        </p:nvSpPr>
        <p:spPr/>
        <p:txBody>
          <a:bodyPr/>
          <a:lstStyle/>
          <a:p>
            <a:fld id="{A48BBB69-78CC-4007-AD8B-593DE32245CC}" type="slidenum">
              <a:rPr lang="nl-BE" smtClean="0"/>
              <a:t>66</a:t>
            </a:fld>
            <a:endParaRPr lang="nl-BE"/>
          </a:p>
        </p:txBody>
      </p:sp>
      <p:pic>
        <p:nvPicPr>
          <p:cNvPr id="4" name="Afbeelding 3">
            <a:extLst>
              <a:ext uri="{FF2B5EF4-FFF2-40B4-BE49-F238E27FC236}">
                <a16:creationId xmlns:a16="http://schemas.microsoft.com/office/drawing/2014/main" id="{ED53F551-2A56-40C3-808F-045305122FBD}"/>
              </a:ext>
            </a:extLst>
          </p:cNvPr>
          <p:cNvPicPr>
            <a:picLocks noChangeAspect="1"/>
          </p:cNvPicPr>
          <p:nvPr/>
        </p:nvPicPr>
        <p:blipFill>
          <a:blip r:embed="rId2"/>
          <a:stretch>
            <a:fillRect/>
          </a:stretch>
        </p:blipFill>
        <p:spPr>
          <a:xfrm>
            <a:off x="7948966" y="1690392"/>
            <a:ext cx="2977024" cy="979700"/>
          </a:xfrm>
          <a:prstGeom prst="rect">
            <a:avLst/>
          </a:prstGeom>
          <a:ln>
            <a:solidFill>
              <a:schemeClr val="tx1"/>
            </a:solidFill>
          </a:ln>
        </p:spPr>
      </p:pic>
      <p:pic>
        <p:nvPicPr>
          <p:cNvPr id="10" name="Afbeelding 9">
            <a:extLst>
              <a:ext uri="{FF2B5EF4-FFF2-40B4-BE49-F238E27FC236}">
                <a16:creationId xmlns:a16="http://schemas.microsoft.com/office/drawing/2014/main" id="{313C23C5-D2AD-44C1-847C-BCCD75F31A51}"/>
              </a:ext>
            </a:extLst>
          </p:cNvPr>
          <p:cNvPicPr>
            <a:picLocks noChangeAspect="1"/>
          </p:cNvPicPr>
          <p:nvPr/>
        </p:nvPicPr>
        <p:blipFill>
          <a:blip r:embed="rId3"/>
          <a:stretch>
            <a:fillRect/>
          </a:stretch>
        </p:blipFill>
        <p:spPr>
          <a:xfrm>
            <a:off x="4732215" y="2912139"/>
            <a:ext cx="6588248" cy="1770250"/>
          </a:xfrm>
          <a:prstGeom prst="rect">
            <a:avLst/>
          </a:prstGeom>
          <a:ln>
            <a:solidFill>
              <a:schemeClr val="tx1"/>
            </a:solidFill>
          </a:ln>
        </p:spPr>
      </p:pic>
      <p:pic>
        <p:nvPicPr>
          <p:cNvPr id="12" name="Afbeelding 11">
            <a:extLst>
              <a:ext uri="{FF2B5EF4-FFF2-40B4-BE49-F238E27FC236}">
                <a16:creationId xmlns:a16="http://schemas.microsoft.com/office/drawing/2014/main" id="{2A23EAEA-5280-4260-A43C-3BA6B1227F45}"/>
              </a:ext>
            </a:extLst>
          </p:cNvPr>
          <p:cNvPicPr>
            <a:picLocks noChangeAspect="1"/>
          </p:cNvPicPr>
          <p:nvPr/>
        </p:nvPicPr>
        <p:blipFill>
          <a:blip r:embed="rId4"/>
          <a:stretch>
            <a:fillRect/>
          </a:stretch>
        </p:blipFill>
        <p:spPr>
          <a:xfrm>
            <a:off x="467477" y="5538853"/>
            <a:ext cx="1900238" cy="1160211"/>
          </a:xfrm>
          <a:prstGeom prst="rect">
            <a:avLst/>
          </a:prstGeom>
          <a:ln>
            <a:solidFill>
              <a:schemeClr val="tx1"/>
            </a:solidFill>
          </a:ln>
        </p:spPr>
      </p:pic>
    </p:spTree>
    <p:extLst>
      <p:ext uri="{BB962C8B-B14F-4D97-AF65-F5344CB8AC3E}">
        <p14:creationId xmlns:p14="http://schemas.microsoft.com/office/powerpoint/2010/main" val="27018379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3059B96-A6D5-4EEB-8893-363D1C4224F3}"/>
              </a:ext>
            </a:extLst>
          </p:cNvPr>
          <p:cNvSpPr>
            <a:spLocks noGrp="1"/>
          </p:cNvSpPr>
          <p:nvPr>
            <p:ph type="title"/>
          </p:nvPr>
        </p:nvSpPr>
        <p:spPr/>
        <p:txBody>
          <a:bodyPr/>
          <a:lstStyle/>
          <a:p>
            <a:r>
              <a:rPr lang="nl-BE" dirty="0" err="1"/>
              <a:t>Result</a:t>
            </a:r>
            <a:r>
              <a:rPr lang="nl-BE" dirty="0"/>
              <a:t>…</a:t>
            </a:r>
          </a:p>
        </p:txBody>
      </p:sp>
      <p:sp>
        <p:nvSpPr>
          <p:cNvPr id="8" name="Tijdelijke aanduiding voor inhoud 7">
            <a:extLst>
              <a:ext uri="{FF2B5EF4-FFF2-40B4-BE49-F238E27FC236}">
                <a16:creationId xmlns:a16="http://schemas.microsoft.com/office/drawing/2014/main" id="{C375ECED-BC81-4E14-A1F0-EDE47BB4CCC8}"/>
              </a:ext>
            </a:extLst>
          </p:cNvPr>
          <p:cNvSpPr>
            <a:spLocks noGrp="1"/>
          </p:cNvSpPr>
          <p:nvPr>
            <p:ph idx="1"/>
          </p:nvPr>
        </p:nvSpPr>
        <p:spPr/>
        <p:txBody>
          <a:bodyPr/>
          <a:lstStyle/>
          <a:p>
            <a:endParaRPr lang="nl-BE" dirty="0"/>
          </a:p>
          <a:p>
            <a:endParaRPr lang="nl-BE" dirty="0"/>
          </a:p>
          <a:p>
            <a:endParaRPr lang="nl-BE" dirty="0"/>
          </a:p>
          <a:p>
            <a:endParaRPr lang="nl-BE" dirty="0"/>
          </a:p>
          <a:p>
            <a:endParaRPr lang="nl-BE" dirty="0"/>
          </a:p>
          <a:p>
            <a:r>
              <a:rPr lang="en-US" dirty="0"/>
              <a:t>If you want to test the script again, you have to run the SQL script again...</a:t>
            </a:r>
            <a:endParaRPr lang="nl-BE" dirty="0"/>
          </a:p>
        </p:txBody>
      </p:sp>
      <p:sp>
        <p:nvSpPr>
          <p:cNvPr id="6" name="Tijdelijke aanduiding voor dianummer 5">
            <a:extLst>
              <a:ext uri="{FF2B5EF4-FFF2-40B4-BE49-F238E27FC236}">
                <a16:creationId xmlns:a16="http://schemas.microsoft.com/office/drawing/2014/main" id="{E9E20186-E7D3-458D-9AF0-0A19A0F61945}"/>
              </a:ext>
            </a:extLst>
          </p:cNvPr>
          <p:cNvSpPr>
            <a:spLocks noGrp="1"/>
          </p:cNvSpPr>
          <p:nvPr>
            <p:ph type="sldNum" sz="quarter" idx="12"/>
          </p:nvPr>
        </p:nvSpPr>
        <p:spPr/>
        <p:txBody>
          <a:bodyPr/>
          <a:lstStyle/>
          <a:p>
            <a:fld id="{A48BBB69-78CC-4007-AD8B-593DE32245CC}" type="slidenum">
              <a:rPr lang="nl-BE" smtClean="0"/>
              <a:t>67</a:t>
            </a:fld>
            <a:endParaRPr lang="nl-BE"/>
          </a:p>
        </p:txBody>
      </p:sp>
      <p:pic>
        <p:nvPicPr>
          <p:cNvPr id="10" name="Afbeelding 9">
            <a:extLst>
              <a:ext uri="{FF2B5EF4-FFF2-40B4-BE49-F238E27FC236}">
                <a16:creationId xmlns:a16="http://schemas.microsoft.com/office/drawing/2014/main" id="{36061C83-76AA-4EF1-8754-37F4F3F98B2F}"/>
              </a:ext>
            </a:extLst>
          </p:cNvPr>
          <p:cNvPicPr>
            <a:picLocks noChangeAspect="1"/>
          </p:cNvPicPr>
          <p:nvPr/>
        </p:nvPicPr>
        <p:blipFill>
          <a:blip r:embed="rId2"/>
          <a:stretch>
            <a:fillRect/>
          </a:stretch>
        </p:blipFill>
        <p:spPr>
          <a:xfrm>
            <a:off x="1643062" y="1138518"/>
            <a:ext cx="9686925" cy="1419225"/>
          </a:xfrm>
          <a:prstGeom prst="rect">
            <a:avLst/>
          </a:prstGeom>
          <a:ln>
            <a:solidFill>
              <a:schemeClr val="tx1"/>
            </a:solidFill>
          </a:ln>
        </p:spPr>
      </p:pic>
    </p:spTree>
    <p:extLst>
      <p:ext uri="{BB962C8B-B14F-4D97-AF65-F5344CB8AC3E}">
        <p14:creationId xmlns:p14="http://schemas.microsoft.com/office/powerpoint/2010/main" val="2937390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C4AEF-4096-4554-9ECB-5B93575F1131}"/>
              </a:ext>
            </a:extLst>
          </p:cNvPr>
          <p:cNvSpPr>
            <a:spLocks noGrp="1"/>
          </p:cNvSpPr>
          <p:nvPr>
            <p:ph type="title"/>
          </p:nvPr>
        </p:nvSpPr>
        <p:spPr>
          <a:xfrm>
            <a:off x="179295" y="158936"/>
            <a:ext cx="10345270" cy="737535"/>
          </a:xfrm>
        </p:spPr>
        <p:txBody>
          <a:bodyPr>
            <a:normAutofit fontScale="90000"/>
          </a:bodyPr>
          <a:lstStyle/>
          <a:p>
            <a:r>
              <a:rPr lang="en-US" dirty="0"/>
              <a:t>More about how the Spring framework works
</a:t>
            </a:r>
            <a:endParaRPr lang="nl-BE" dirty="0"/>
          </a:p>
        </p:txBody>
      </p:sp>
      <p:sp>
        <p:nvSpPr>
          <p:cNvPr id="3" name="Tijdelijke aanduiding voor inhoud 2">
            <a:extLst>
              <a:ext uri="{FF2B5EF4-FFF2-40B4-BE49-F238E27FC236}">
                <a16:creationId xmlns:a16="http://schemas.microsoft.com/office/drawing/2014/main" id="{697ED342-8897-4A4C-A794-A6F15D57A378}"/>
              </a:ext>
            </a:extLst>
          </p:cNvPr>
          <p:cNvSpPr>
            <a:spLocks noGrp="1"/>
          </p:cNvSpPr>
          <p:nvPr>
            <p:ph idx="1"/>
          </p:nvPr>
        </p:nvSpPr>
        <p:spPr/>
        <p:txBody>
          <a:bodyPr>
            <a:normAutofit/>
          </a:bodyPr>
          <a:lstStyle/>
          <a:p>
            <a:r>
              <a:rPr lang="nl-BE" dirty="0">
                <a:hlinkClick r:id="rId2" action="ppaction://hlinksldjump"/>
              </a:rPr>
              <a:t>Spring Component Scanning</a:t>
            </a:r>
            <a:endParaRPr lang="nl-BE" dirty="0"/>
          </a:p>
          <a:p>
            <a:r>
              <a:rPr lang="nl-BE" dirty="0" err="1">
                <a:hlinkClick r:id="rId3" action="ppaction://hlinksldjump"/>
              </a:rPr>
              <a:t>Inversion</a:t>
            </a:r>
            <a:r>
              <a:rPr lang="nl-BE" dirty="0">
                <a:hlinkClick r:id="rId3" action="ppaction://hlinksldjump"/>
              </a:rPr>
              <a:t> of Control </a:t>
            </a:r>
            <a:r>
              <a:rPr lang="nl-BE" dirty="0" err="1">
                <a:hlinkClick r:id="rId3" action="ppaction://hlinksldjump"/>
              </a:rPr>
              <a:t>IoC</a:t>
            </a:r>
            <a:endParaRPr lang="nl-BE" dirty="0"/>
          </a:p>
          <a:p>
            <a:r>
              <a:rPr lang="nl-BE" dirty="0" err="1">
                <a:hlinkClick r:id="rId4" action="ppaction://hlinksldjump"/>
              </a:rPr>
              <a:t>Dependency</a:t>
            </a:r>
            <a:r>
              <a:rPr lang="nl-BE" dirty="0">
                <a:hlinkClick r:id="rId4" action="ppaction://hlinksldjump"/>
              </a:rPr>
              <a:t> </a:t>
            </a:r>
            <a:r>
              <a:rPr lang="nl-BE" dirty="0" err="1">
                <a:hlinkClick r:id="rId4" action="ppaction://hlinksldjump"/>
              </a:rPr>
              <a:t>Injection</a:t>
            </a:r>
            <a:endParaRPr lang="nl-BE" dirty="0"/>
          </a:p>
          <a:p>
            <a:r>
              <a:rPr lang="en-US" dirty="0"/>
              <a:t>see also "Explanation Spring Component Scan IoC DI.pdf" on Canvas</a:t>
            </a:r>
            <a:endParaRPr lang="nl-BE" dirty="0"/>
          </a:p>
        </p:txBody>
      </p:sp>
      <p:sp>
        <p:nvSpPr>
          <p:cNvPr id="4" name="Tijdelijke aanduiding voor dianummer 3">
            <a:extLst>
              <a:ext uri="{FF2B5EF4-FFF2-40B4-BE49-F238E27FC236}">
                <a16:creationId xmlns:a16="http://schemas.microsoft.com/office/drawing/2014/main" id="{71B754A9-B5C8-45C6-A3E7-53CD63958588}"/>
              </a:ext>
            </a:extLst>
          </p:cNvPr>
          <p:cNvSpPr>
            <a:spLocks noGrp="1"/>
          </p:cNvSpPr>
          <p:nvPr>
            <p:ph type="sldNum" sz="quarter" idx="12"/>
          </p:nvPr>
        </p:nvSpPr>
        <p:spPr/>
        <p:txBody>
          <a:bodyPr/>
          <a:lstStyle/>
          <a:p>
            <a:fld id="{EFF0E678-5659-4256-A5F3-A2CF1765060C}" type="slidenum">
              <a:rPr lang="nl-BE" smtClean="0"/>
              <a:pPr/>
              <a:t>68</a:t>
            </a:fld>
            <a:endParaRPr lang="nl-BE" dirty="0"/>
          </a:p>
        </p:txBody>
      </p:sp>
    </p:spTree>
    <p:extLst>
      <p:ext uri="{BB962C8B-B14F-4D97-AF65-F5344CB8AC3E}">
        <p14:creationId xmlns:p14="http://schemas.microsoft.com/office/powerpoint/2010/main" val="15630118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C4AEF-4096-4554-9ECB-5B93575F1131}"/>
              </a:ext>
            </a:extLst>
          </p:cNvPr>
          <p:cNvSpPr>
            <a:spLocks noGrp="1"/>
          </p:cNvSpPr>
          <p:nvPr>
            <p:ph type="title"/>
          </p:nvPr>
        </p:nvSpPr>
        <p:spPr/>
        <p:txBody>
          <a:bodyPr/>
          <a:lstStyle/>
          <a:p>
            <a:r>
              <a:rPr lang="nl-BE" dirty="0"/>
              <a:t>Spring Component Scanning</a:t>
            </a:r>
          </a:p>
        </p:txBody>
      </p:sp>
      <p:sp>
        <p:nvSpPr>
          <p:cNvPr id="3" name="Tijdelijke aanduiding voor inhoud 2">
            <a:extLst>
              <a:ext uri="{FF2B5EF4-FFF2-40B4-BE49-F238E27FC236}">
                <a16:creationId xmlns:a16="http://schemas.microsoft.com/office/drawing/2014/main" id="{697ED342-8897-4A4C-A794-A6F15D57A378}"/>
              </a:ext>
            </a:extLst>
          </p:cNvPr>
          <p:cNvSpPr>
            <a:spLocks noGrp="1"/>
          </p:cNvSpPr>
          <p:nvPr>
            <p:ph idx="1"/>
          </p:nvPr>
        </p:nvSpPr>
        <p:spPr/>
        <p:txBody>
          <a:bodyPr>
            <a:normAutofit/>
          </a:bodyPr>
          <a:lstStyle/>
          <a:p>
            <a:r>
              <a:rPr lang="en-US" dirty="0"/>
              <a:t>At the start of the application, Spring framework scans your code for </a:t>
            </a:r>
            <a:br>
              <a:rPr lang="en-US" dirty="0"/>
            </a:br>
            <a:r>
              <a:rPr lang="en-US" dirty="0"/>
              <a:t>@-annotations and registers them. The @Component annotations and the annotations derived from them such as @Controller and @RestController and @Repository, will be detected.
In a @Controller or @RestController, the scan will also register which @... Mappings are all there, and then register them as connected to that particular controller they're in.
In the end, the framework has a complete register of all @Controller, @RestController, @Repository, ... classes etc. in your project.</a:t>
            </a:r>
            <a:endParaRPr lang="nl-BE" dirty="0"/>
          </a:p>
        </p:txBody>
      </p:sp>
      <p:sp>
        <p:nvSpPr>
          <p:cNvPr id="4" name="Tijdelijke aanduiding voor dianummer 3">
            <a:extLst>
              <a:ext uri="{FF2B5EF4-FFF2-40B4-BE49-F238E27FC236}">
                <a16:creationId xmlns:a16="http://schemas.microsoft.com/office/drawing/2014/main" id="{71B754A9-B5C8-45C6-A3E7-53CD63958588}"/>
              </a:ext>
            </a:extLst>
          </p:cNvPr>
          <p:cNvSpPr>
            <a:spLocks noGrp="1"/>
          </p:cNvSpPr>
          <p:nvPr>
            <p:ph type="sldNum" sz="quarter" idx="12"/>
          </p:nvPr>
        </p:nvSpPr>
        <p:spPr/>
        <p:txBody>
          <a:bodyPr/>
          <a:lstStyle/>
          <a:p>
            <a:fld id="{EFF0E678-5659-4256-A5F3-A2CF1765060C}" type="slidenum">
              <a:rPr lang="nl-BE" smtClean="0"/>
              <a:pPr/>
              <a:t>69</a:t>
            </a:fld>
            <a:endParaRPr lang="nl-BE" dirty="0"/>
          </a:p>
        </p:txBody>
      </p:sp>
    </p:spTree>
    <p:extLst>
      <p:ext uri="{BB962C8B-B14F-4D97-AF65-F5344CB8AC3E}">
        <p14:creationId xmlns:p14="http://schemas.microsoft.com/office/powerpoint/2010/main" val="114259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JPA</a:t>
            </a:r>
          </a:p>
        </p:txBody>
      </p:sp>
      <p:sp>
        <p:nvSpPr>
          <p:cNvPr id="3" name="Tijdelijke aanduiding voor inhoud 2"/>
          <p:cNvSpPr>
            <a:spLocks noGrp="1"/>
          </p:cNvSpPr>
          <p:nvPr>
            <p:ph idx="1"/>
          </p:nvPr>
        </p:nvSpPr>
        <p:spPr/>
        <p:txBody>
          <a:bodyPr>
            <a:normAutofit fontScale="92500" lnSpcReduction="20000"/>
          </a:bodyPr>
          <a:lstStyle/>
          <a:p>
            <a:r>
              <a:rPr lang="en-US" dirty="0"/>
              <a:t>Java Persistence API (JPA) is the </a:t>
            </a:r>
            <a:r>
              <a:rPr lang="en-US" dirty="0">
                <a:solidFill>
                  <a:srgbClr val="006EBA"/>
                </a:solidFill>
              </a:rPr>
              <a:t>standard object/relational mapping interface</a:t>
            </a:r>
            <a:r>
              <a:rPr lang="en-US" dirty="0"/>
              <a:t> that allows us to make Java objects persistent in a relational database. </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dirty="0"/>
              <a:t>In the remainder of this presentation we explain the above based on an example project</a:t>
            </a:r>
          </a:p>
        </p:txBody>
      </p:sp>
      <p:sp>
        <p:nvSpPr>
          <p:cNvPr id="4" name="Tijdelijke aanduiding voor dianummer 3"/>
          <p:cNvSpPr>
            <a:spLocks noGrp="1"/>
          </p:cNvSpPr>
          <p:nvPr>
            <p:ph type="sldNum" sz="quarter" idx="10"/>
          </p:nvPr>
        </p:nvSpPr>
        <p:spPr bwMode="auto">
          <a:xfrm>
            <a:off x="8461375" y="6408738"/>
            <a:ext cx="6477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nl-NL"/>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92E864-EC5F-43DA-931C-0D6412AC52B4}" type="slidenum">
              <a:rPr lang="nl-NL" smtClean="0"/>
              <a:pPr>
                <a:defRPr/>
              </a:pPr>
              <a:t>7</a:t>
            </a:fld>
            <a:endParaRPr lang="nl-NL"/>
          </a:p>
        </p:txBody>
      </p:sp>
      <p:pic>
        <p:nvPicPr>
          <p:cNvPr id="7" name="Picture 6">
            <a:extLst>
              <a:ext uri="{FF2B5EF4-FFF2-40B4-BE49-F238E27FC236}">
                <a16:creationId xmlns:a16="http://schemas.microsoft.com/office/drawing/2014/main" id="{FF77400A-E15F-49B7-9DB8-08437330AB45}"/>
              </a:ext>
            </a:extLst>
          </p:cNvPr>
          <p:cNvPicPr>
            <a:picLocks noChangeAspect="1"/>
          </p:cNvPicPr>
          <p:nvPr/>
        </p:nvPicPr>
        <p:blipFill>
          <a:blip r:embed="rId2"/>
          <a:stretch>
            <a:fillRect/>
          </a:stretch>
        </p:blipFill>
        <p:spPr>
          <a:xfrm>
            <a:off x="2083737" y="2277595"/>
            <a:ext cx="7715250" cy="287655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C4AEF-4096-4554-9ECB-5B93575F1131}"/>
              </a:ext>
            </a:extLst>
          </p:cNvPr>
          <p:cNvSpPr>
            <a:spLocks noGrp="1"/>
          </p:cNvSpPr>
          <p:nvPr>
            <p:ph type="title"/>
          </p:nvPr>
        </p:nvSpPr>
        <p:spPr/>
        <p:txBody>
          <a:bodyPr/>
          <a:lstStyle/>
          <a:p>
            <a:r>
              <a:rPr lang="nl-BE" dirty="0" err="1"/>
              <a:t>Inversion</a:t>
            </a:r>
            <a:r>
              <a:rPr lang="nl-BE" dirty="0"/>
              <a:t> of Control (</a:t>
            </a:r>
            <a:r>
              <a:rPr lang="nl-BE" dirty="0" err="1"/>
              <a:t>IoC</a:t>
            </a:r>
            <a:r>
              <a:rPr lang="nl-BE" dirty="0"/>
              <a:t>)</a:t>
            </a:r>
          </a:p>
        </p:txBody>
      </p:sp>
      <p:sp>
        <p:nvSpPr>
          <p:cNvPr id="3" name="Tijdelijke aanduiding voor inhoud 2">
            <a:extLst>
              <a:ext uri="{FF2B5EF4-FFF2-40B4-BE49-F238E27FC236}">
                <a16:creationId xmlns:a16="http://schemas.microsoft.com/office/drawing/2014/main" id="{697ED342-8897-4A4C-A794-A6F15D57A378}"/>
              </a:ext>
            </a:extLst>
          </p:cNvPr>
          <p:cNvSpPr>
            <a:spLocks noGrp="1"/>
          </p:cNvSpPr>
          <p:nvPr>
            <p:ph idx="1"/>
          </p:nvPr>
        </p:nvSpPr>
        <p:spPr/>
        <p:txBody>
          <a:bodyPr>
            <a:normAutofit lnSpcReduction="10000"/>
          </a:bodyPr>
          <a:lstStyle/>
          <a:p>
            <a:r>
              <a:rPr lang="en-US" dirty="0"/>
              <a:t>For all classes or interfaces with @Component or with annotations derived from them such as @Controller, @RestController and @Repository Spring will perform </a:t>
            </a:r>
            <a:r>
              <a:rPr lang="en-US" b="1" dirty="0"/>
              <a:t>Inversion of Control</a:t>
            </a:r>
            <a:r>
              <a:rPr lang="en-US" dirty="0"/>
              <a:t>.
In the past (without a framework) we always had control over the creation and management of instances of classes by creating instances/objects ourselves via </a:t>
            </a:r>
            <a:r>
              <a:rPr lang="en-US" b="1" dirty="0"/>
              <a:t>new</a:t>
            </a:r>
            <a:r>
              <a:rPr lang="en-US" dirty="0"/>
              <a:t> </a:t>
            </a:r>
            <a:r>
              <a:rPr lang="en-US" dirty="0" err="1"/>
              <a:t>RecordController</a:t>
            </a:r>
            <a:r>
              <a:rPr lang="en-US" dirty="0"/>
              <a:t>().
Spring will </a:t>
            </a:r>
            <a:r>
              <a:rPr lang="en-US" b="1" dirty="0"/>
              <a:t>take that control out of your hands </a:t>
            </a:r>
            <a:r>
              <a:rPr lang="en-US" dirty="0"/>
              <a:t>and create one instance for the classes or interfaces with the above annotations. In other words:</a:t>
            </a:r>
          </a:p>
          <a:p>
            <a:pPr lvl="1"/>
            <a:r>
              <a:rPr lang="en-US" dirty="0"/>
              <a:t>At the startup (in the background) of your program, Spring will create </a:t>
            </a:r>
            <a:r>
              <a:rPr lang="en-US" b="1" dirty="0"/>
              <a:t>one instance</a:t>
            </a:r>
            <a:r>
              <a:rPr lang="en-US" dirty="0"/>
              <a:t>/object of each Component, Controller, </a:t>
            </a:r>
            <a:r>
              <a:rPr lang="en-US" dirty="0" err="1"/>
              <a:t>RestController</a:t>
            </a:r>
            <a:r>
              <a:rPr lang="en-US" dirty="0"/>
              <a:t>, Repository-, ...-class and put it </a:t>
            </a:r>
            <a:r>
              <a:rPr lang="en-US" b="1" dirty="0"/>
              <a:t>in the Spring Container</a:t>
            </a:r>
            <a:r>
              <a:rPr lang="en-US" dirty="0"/>
              <a:t>. While running the application, at any time the application needs the item, it will offer it</a:t>
            </a:r>
          </a:p>
          <a:p>
            <a:r>
              <a:rPr lang="en-US" dirty="0"/>
              <a:t>Because only one instance of Components, Controllers and Repositories is created each time, these are </a:t>
            </a:r>
            <a:r>
              <a:rPr lang="en-US" b="1" dirty="0"/>
              <a:t>Singletons</a:t>
            </a:r>
            <a:r>
              <a:rPr lang="en-US" dirty="0"/>
              <a:t>.</a:t>
            </a:r>
            <a:endParaRPr lang="nl-NL" b="1" dirty="0"/>
          </a:p>
        </p:txBody>
      </p:sp>
      <p:sp>
        <p:nvSpPr>
          <p:cNvPr id="4" name="Tijdelijke aanduiding voor dianummer 3">
            <a:extLst>
              <a:ext uri="{FF2B5EF4-FFF2-40B4-BE49-F238E27FC236}">
                <a16:creationId xmlns:a16="http://schemas.microsoft.com/office/drawing/2014/main" id="{71B754A9-B5C8-45C6-A3E7-53CD63958588}"/>
              </a:ext>
            </a:extLst>
          </p:cNvPr>
          <p:cNvSpPr>
            <a:spLocks noGrp="1"/>
          </p:cNvSpPr>
          <p:nvPr>
            <p:ph type="sldNum" sz="quarter" idx="12"/>
          </p:nvPr>
        </p:nvSpPr>
        <p:spPr/>
        <p:txBody>
          <a:bodyPr/>
          <a:lstStyle/>
          <a:p>
            <a:fld id="{EFF0E678-5659-4256-A5F3-A2CF1765060C}" type="slidenum">
              <a:rPr lang="nl-BE" smtClean="0"/>
              <a:pPr/>
              <a:t>70</a:t>
            </a:fld>
            <a:endParaRPr lang="nl-BE" dirty="0"/>
          </a:p>
        </p:txBody>
      </p:sp>
    </p:spTree>
    <p:extLst>
      <p:ext uri="{BB962C8B-B14F-4D97-AF65-F5344CB8AC3E}">
        <p14:creationId xmlns:p14="http://schemas.microsoft.com/office/powerpoint/2010/main" val="16377317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2B2916CE-A632-4475-9DED-F0C2355DBD11}"/>
              </a:ext>
            </a:extLst>
          </p:cNvPr>
          <p:cNvSpPr>
            <a:spLocks noGrp="1"/>
          </p:cNvSpPr>
          <p:nvPr>
            <p:ph type="title"/>
          </p:nvPr>
        </p:nvSpPr>
        <p:spPr/>
        <p:txBody>
          <a:bodyPr/>
          <a:lstStyle/>
          <a:p>
            <a:r>
              <a:rPr lang="nl-BE" dirty="0" err="1"/>
              <a:t>Dependency</a:t>
            </a:r>
            <a:r>
              <a:rPr lang="nl-BE" dirty="0"/>
              <a:t> </a:t>
            </a:r>
            <a:r>
              <a:rPr lang="nl-BE" dirty="0" err="1"/>
              <a:t>Injection</a:t>
            </a:r>
            <a:r>
              <a:rPr lang="nl-BE" dirty="0"/>
              <a:t> (DI)</a:t>
            </a:r>
          </a:p>
        </p:txBody>
      </p:sp>
      <p:sp>
        <p:nvSpPr>
          <p:cNvPr id="8" name="Tijdelijke aanduiding voor inhoud 7">
            <a:extLst>
              <a:ext uri="{FF2B5EF4-FFF2-40B4-BE49-F238E27FC236}">
                <a16:creationId xmlns:a16="http://schemas.microsoft.com/office/drawing/2014/main" id="{10881F1F-8BC3-4F5A-8079-238BAFF4B283}"/>
              </a:ext>
            </a:extLst>
          </p:cNvPr>
          <p:cNvSpPr>
            <a:spLocks noGrp="1"/>
          </p:cNvSpPr>
          <p:nvPr>
            <p:ph idx="1"/>
          </p:nvPr>
        </p:nvSpPr>
        <p:spPr/>
        <p:txBody>
          <a:bodyPr>
            <a:normAutofit/>
          </a:bodyPr>
          <a:lstStyle/>
          <a:p>
            <a:r>
              <a:rPr lang="en-US" dirty="0"/>
              <a:t>In a Controller class that needs a Repository class, we do not create an object of this Repository class ourselves (e.g. with </a:t>
            </a:r>
            <a:r>
              <a:rPr lang="en-US" b="1" dirty="0"/>
              <a:t>new</a:t>
            </a:r>
            <a:r>
              <a:rPr lang="en-US" dirty="0"/>
              <a:t> </a:t>
            </a:r>
            <a:r>
              <a:rPr lang="en-US" dirty="0" err="1"/>
              <a:t>RecordRepository</a:t>
            </a:r>
            <a:r>
              <a:rPr lang="en-US" dirty="0"/>
              <a:t>().) It is much more efficient to use the one instance of </a:t>
            </a:r>
            <a:r>
              <a:rPr lang="en-US" dirty="0" err="1"/>
              <a:t>RecordRepository</a:t>
            </a:r>
            <a:r>
              <a:rPr lang="en-US" dirty="0"/>
              <a:t> that is in the Spring Container when your application is loaded... 
We can do this in several ways</a:t>
            </a:r>
          </a:p>
          <a:p>
            <a:pPr lvl="1"/>
            <a:r>
              <a:rPr lang="en-US" dirty="0"/>
              <a:t>1 way is by using the Constructor to specify an instance of a Repository Class via a parameter
an other way is by putting the annotation @Autowired above the attribute (that of a class that contains the annotation @Component or one of the derived annotations such as @Controller and @Repository)</a:t>
            </a:r>
          </a:p>
          <a:p>
            <a:r>
              <a:rPr lang="en-US" dirty="0"/>
              <a:t>In other words, we do not handle this </a:t>
            </a:r>
            <a:r>
              <a:rPr lang="en-US" b="1" dirty="0"/>
              <a:t>dependency</a:t>
            </a:r>
            <a:r>
              <a:rPr lang="en-US" dirty="0"/>
              <a:t> (= association between Controller class and </a:t>
            </a:r>
            <a:r>
              <a:rPr lang="en-US" dirty="0" err="1"/>
              <a:t>RepositoryClass</a:t>
            </a:r>
            <a:r>
              <a:rPr lang="en-US" dirty="0"/>
              <a:t>) by creating an instance in the class itself, but by </a:t>
            </a:r>
            <a:r>
              <a:rPr lang="en-US" b="1" dirty="0"/>
              <a:t>injecting</a:t>
            </a:r>
            <a:r>
              <a:rPr lang="en-US" dirty="0"/>
              <a:t> an instance into the class from the outside. Hence the name </a:t>
            </a:r>
            <a:r>
              <a:rPr lang="en-US" b="1" dirty="0">
                <a:solidFill>
                  <a:srgbClr val="FF0000"/>
                </a:solidFill>
              </a:rPr>
              <a:t>Dependency Injection</a:t>
            </a:r>
            <a:endParaRPr lang="nl-BE" b="1" dirty="0">
              <a:solidFill>
                <a:srgbClr val="FF0000"/>
              </a:solidFill>
            </a:endParaRPr>
          </a:p>
        </p:txBody>
      </p:sp>
      <p:sp>
        <p:nvSpPr>
          <p:cNvPr id="6" name="Tijdelijke aanduiding voor dianummer 5">
            <a:extLst>
              <a:ext uri="{FF2B5EF4-FFF2-40B4-BE49-F238E27FC236}">
                <a16:creationId xmlns:a16="http://schemas.microsoft.com/office/drawing/2014/main" id="{A5B1E202-A07E-4B04-9BC9-254837C03888}"/>
              </a:ext>
            </a:extLst>
          </p:cNvPr>
          <p:cNvSpPr>
            <a:spLocks noGrp="1"/>
          </p:cNvSpPr>
          <p:nvPr>
            <p:ph type="sldNum" sz="quarter" idx="12"/>
          </p:nvPr>
        </p:nvSpPr>
        <p:spPr/>
        <p:txBody>
          <a:bodyPr/>
          <a:lstStyle/>
          <a:p>
            <a:fld id="{A48BBB69-78CC-4007-AD8B-593DE32245CC}" type="slidenum">
              <a:rPr lang="nl-BE" smtClean="0"/>
              <a:t>71</a:t>
            </a:fld>
            <a:endParaRPr lang="nl-BE"/>
          </a:p>
        </p:txBody>
      </p:sp>
    </p:spTree>
    <p:extLst>
      <p:ext uri="{BB962C8B-B14F-4D97-AF65-F5344CB8AC3E}">
        <p14:creationId xmlns:p14="http://schemas.microsoft.com/office/powerpoint/2010/main" val="1566384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28BD6D-E879-43C5-B39E-D9BD612FD383}"/>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55337C35-B60C-41C9-BEA3-EB1BA69588A7}"/>
              </a:ext>
            </a:extLst>
          </p:cNvPr>
          <p:cNvSpPr>
            <a:spLocks noGrp="1"/>
          </p:cNvSpPr>
          <p:nvPr>
            <p:ph idx="1"/>
          </p:nvPr>
        </p:nvSpPr>
        <p:spPr/>
        <p:txBody>
          <a:bodyPr/>
          <a:lstStyle/>
          <a:p>
            <a:r>
              <a:rPr lang="en-US" dirty="0"/>
              <a:t>The video below explains very clearly what the term "Dependency injection" means in general outside the context of Spring Boot</a:t>
            </a:r>
          </a:p>
          <a:p>
            <a:pPr lvl="1"/>
            <a:r>
              <a:rPr lang="nl-BE" dirty="0" err="1">
                <a:hlinkClick r:id="rId2"/>
              </a:rPr>
              <a:t>Dependency</a:t>
            </a:r>
            <a:r>
              <a:rPr lang="nl-BE" dirty="0">
                <a:hlinkClick r:id="rId2"/>
              </a:rPr>
              <a:t> </a:t>
            </a:r>
            <a:r>
              <a:rPr lang="nl-BE" dirty="0" err="1">
                <a:hlinkClick r:id="rId2"/>
              </a:rPr>
              <a:t>injection</a:t>
            </a:r>
            <a:r>
              <a:rPr lang="nl-BE" dirty="0">
                <a:hlinkClick r:id="rId2"/>
              </a:rPr>
              <a:t> - in </a:t>
            </a:r>
            <a:r>
              <a:rPr lang="nl-BE" dirty="0" err="1">
                <a:hlinkClick r:id="rId2"/>
              </a:rPr>
              <a:t>general</a:t>
            </a:r>
            <a:endParaRPr lang="nl-BE" dirty="0"/>
          </a:p>
          <a:p>
            <a:r>
              <a:rPr lang="en-US" dirty="0"/>
              <a:t>The video below explains how to do dependency injection in Spring Boot</a:t>
            </a:r>
          </a:p>
          <a:p>
            <a:pPr lvl="1"/>
            <a:r>
              <a:rPr lang="nl-BE" dirty="0" err="1">
                <a:hlinkClick r:id="rId3"/>
              </a:rPr>
              <a:t>Dependency</a:t>
            </a:r>
            <a:r>
              <a:rPr lang="nl-BE" dirty="0">
                <a:hlinkClick r:id="rId3"/>
              </a:rPr>
              <a:t> </a:t>
            </a:r>
            <a:r>
              <a:rPr lang="nl-BE" dirty="0" err="1">
                <a:hlinkClick r:id="rId3"/>
              </a:rPr>
              <a:t>injection</a:t>
            </a:r>
            <a:r>
              <a:rPr lang="nl-BE" dirty="0">
                <a:hlinkClick r:id="rId3"/>
              </a:rPr>
              <a:t> – in spring boot</a:t>
            </a:r>
            <a:endParaRPr lang="nl-BE" dirty="0"/>
          </a:p>
        </p:txBody>
      </p:sp>
      <p:sp>
        <p:nvSpPr>
          <p:cNvPr id="4" name="Tijdelijke aanduiding voor dianummer 3">
            <a:extLst>
              <a:ext uri="{FF2B5EF4-FFF2-40B4-BE49-F238E27FC236}">
                <a16:creationId xmlns:a16="http://schemas.microsoft.com/office/drawing/2014/main" id="{6331AA87-46EE-43D3-91FB-1FBCC79ED8BD}"/>
              </a:ext>
            </a:extLst>
          </p:cNvPr>
          <p:cNvSpPr>
            <a:spLocks noGrp="1"/>
          </p:cNvSpPr>
          <p:nvPr>
            <p:ph type="sldNum" sz="quarter" idx="12"/>
          </p:nvPr>
        </p:nvSpPr>
        <p:spPr/>
        <p:txBody>
          <a:bodyPr/>
          <a:lstStyle/>
          <a:p>
            <a:fld id="{EFF0E678-5659-4256-A5F3-A2CF1765060C}" type="slidenum">
              <a:rPr lang="nl-BE" smtClean="0"/>
              <a:pPr/>
              <a:t>72</a:t>
            </a:fld>
            <a:endParaRPr lang="nl-BE" dirty="0"/>
          </a:p>
        </p:txBody>
      </p:sp>
    </p:spTree>
    <p:extLst>
      <p:ext uri="{BB962C8B-B14F-4D97-AF65-F5344CB8AC3E}">
        <p14:creationId xmlns:p14="http://schemas.microsoft.com/office/powerpoint/2010/main" val="1134244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54CB792-1AAF-4CDC-BCC1-80BD1C266B65}"/>
              </a:ext>
            </a:extLst>
          </p:cNvPr>
          <p:cNvSpPr>
            <a:spLocks noGrp="1"/>
          </p:cNvSpPr>
          <p:nvPr>
            <p:ph type="title"/>
          </p:nvPr>
        </p:nvSpPr>
        <p:spPr/>
        <p:txBody>
          <a:bodyPr>
            <a:normAutofit/>
          </a:bodyPr>
          <a:lstStyle/>
          <a:p>
            <a:r>
              <a:rPr lang="nl-BE" dirty="0" err="1"/>
              <a:t>Documentation</a:t>
            </a:r>
            <a:endParaRPr lang="nl-BE" dirty="0"/>
          </a:p>
        </p:txBody>
      </p:sp>
      <p:sp>
        <p:nvSpPr>
          <p:cNvPr id="8" name="Tijdelijke aanduiding voor inhoud 7">
            <a:extLst>
              <a:ext uri="{FF2B5EF4-FFF2-40B4-BE49-F238E27FC236}">
                <a16:creationId xmlns:a16="http://schemas.microsoft.com/office/drawing/2014/main" id="{93F28186-AF21-42E0-BABE-70BB848E8712}"/>
              </a:ext>
            </a:extLst>
          </p:cNvPr>
          <p:cNvSpPr>
            <a:spLocks noGrp="1"/>
          </p:cNvSpPr>
          <p:nvPr>
            <p:ph idx="1"/>
          </p:nvPr>
        </p:nvSpPr>
        <p:spPr/>
        <p:txBody>
          <a:bodyPr/>
          <a:lstStyle/>
          <a:p>
            <a:r>
              <a:rPr lang="nl-BE" dirty="0"/>
              <a:t>See HELP.md in </a:t>
            </a:r>
            <a:r>
              <a:rPr lang="nl-BE" dirty="0" err="1"/>
              <a:t>your</a:t>
            </a:r>
            <a:r>
              <a:rPr lang="nl-BE" dirty="0"/>
              <a:t> project:</a:t>
            </a:r>
          </a:p>
          <a:p>
            <a:endParaRPr lang="nl-BE" dirty="0"/>
          </a:p>
        </p:txBody>
      </p:sp>
      <p:sp>
        <p:nvSpPr>
          <p:cNvPr id="6" name="Tijdelijke aanduiding voor dianummer 5">
            <a:extLst>
              <a:ext uri="{FF2B5EF4-FFF2-40B4-BE49-F238E27FC236}">
                <a16:creationId xmlns:a16="http://schemas.microsoft.com/office/drawing/2014/main" id="{0655C9B9-EDD6-48B5-B128-7DCD33DB6833}"/>
              </a:ext>
            </a:extLst>
          </p:cNvPr>
          <p:cNvSpPr>
            <a:spLocks noGrp="1"/>
          </p:cNvSpPr>
          <p:nvPr>
            <p:ph type="sldNum" sz="quarter" idx="12"/>
          </p:nvPr>
        </p:nvSpPr>
        <p:spPr/>
        <p:txBody>
          <a:bodyPr/>
          <a:lstStyle/>
          <a:p>
            <a:fld id="{A48BBB69-78CC-4007-AD8B-593DE32245CC}" type="slidenum">
              <a:rPr lang="nl-BE" smtClean="0"/>
              <a:t>73</a:t>
            </a:fld>
            <a:endParaRPr lang="nl-BE"/>
          </a:p>
        </p:txBody>
      </p:sp>
      <p:pic>
        <p:nvPicPr>
          <p:cNvPr id="3" name="Afbeelding 2">
            <a:extLst>
              <a:ext uri="{FF2B5EF4-FFF2-40B4-BE49-F238E27FC236}">
                <a16:creationId xmlns:a16="http://schemas.microsoft.com/office/drawing/2014/main" id="{424166A9-76D8-4F0A-8D0A-ED8960566D17}"/>
              </a:ext>
            </a:extLst>
          </p:cNvPr>
          <p:cNvPicPr>
            <a:picLocks noChangeAspect="1"/>
          </p:cNvPicPr>
          <p:nvPr/>
        </p:nvPicPr>
        <p:blipFill>
          <a:blip r:embed="rId2"/>
          <a:stretch>
            <a:fillRect/>
          </a:stretch>
        </p:blipFill>
        <p:spPr>
          <a:xfrm>
            <a:off x="5217460" y="564777"/>
            <a:ext cx="4880736" cy="5829043"/>
          </a:xfrm>
          <a:prstGeom prst="rect">
            <a:avLst/>
          </a:prstGeom>
          <a:ln>
            <a:solidFill>
              <a:schemeClr val="tx1"/>
            </a:solidFill>
          </a:ln>
        </p:spPr>
      </p:pic>
    </p:spTree>
    <p:extLst>
      <p:ext uri="{BB962C8B-B14F-4D97-AF65-F5344CB8AC3E}">
        <p14:creationId xmlns:p14="http://schemas.microsoft.com/office/powerpoint/2010/main" val="131401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9"/>
          <p:cNvSpPr>
            <a:spLocks noChangeArrowheads="1"/>
          </p:cNvSpPr>
          <p:nvPr/>
        </p:nvSpPr>
        <p:spPr bwMode="auto">
          <a:xfrm>
            <a:off x="216000" y="2636838"/>
            <a:ext cx="11976000" cy="1439862"/>
          </a:xfrm>
          <a:prstGeom prst="rect">
            <a:avLst/>
          </a:prstGeom>
          <a:noFill/>
          <a:ln w="9525">
            <a:noFill/>
            <a:miter lim="800000"/>
            <a:headEnd/>
            <a:tailEnd/>
          </a:ln>
        </p:spPr>
        <p:txBody>
          <a:bodyPr wrap="none" anchor="ctr"/>
          <a:lstStyle/>
          <a:p>
            <a:pPr algn="ctr"/>
            <a:r>
              <a:rPr lang="nl-BE" sz="6600" dirty="0" err="1">
                <a:solidFill>
                  <a:srgbClr val="D02023"/>
                </a:solidFill>
                <a:latin typeface="Verdana" panose="020B0604030504040204" pitchFamily="34" charset="0"/>
                <a:ea typeface="Verdana" panose="020B0604030504040204" pitchFamily="34" charset="0"/>
                <a:cs typeface="Verdana" panose="020B0604030504040204" pitchFamily="34" charset="0"/>
              </a:rPr>
              <a:t>Creating</a:t>
            </a:r>
            <a:r>
              <a:rPr lang="nl-BE" sz="6600" dirty="0">
                <a:solidFill>
                  <a:srgbClr val="D02023"/>
                </a:solidFill>
                <a:latin typeface="Verdana" panose="020B0604030504040204" pitchFamily="34" charset="0"/>
                <a:ea typeface="Verdana" panose="020B0604030504040204" pitchFamily="34" charset="0"/>
                <a:cs typeface="Verdana" panose="020B0604030504040204" pitchFamily="34" charset="0"/>
              </a:rPr>
              <a:t> a JPA </a:t>
            </a:r>
            <a:br>
              <a:rPr lang="nl-BE" sz="6600" dirty="0">
                <a:solidFill>
                  <a:srgbClr val="D02023"/>
                </a:solidFill>
                <a:latin typeface="Verdana" panose="020B0604030504040204" pitchFamily="34" charset="0"/>
                <a:ea typeface="Verdana" panose="020B0604030504040204" pitchFamily="34" charset="0"/>
                <a:cs typeface="Verdana" panose="020B0604030504040204" pitchFamily="34" charset="0"/>
              </a:rPr>
            </a:br>
            <a:r>
              <a:rPr lang="nl-BE" sz="6600" dirty="0" err="1">
                <a:solidFill>
                  <a:srgbClr val="D02023"/>
                </a:solidFill>
                <a:latin typeface="Verdana" panose="020B0604030504040204" pitchFamily="34" charset="0"/>
                <a:ea typeface="Verdana" panose="020B0604030504040204" pitchFamily="34" charset="0"/>
                <a:cs typeface="Verdana" panose="020B0604030504040204" pitchFamily="34" charset="0"/>
              </a:rPr>
              <a:t>example</a:t>
            </a:r>
            <a:r>
              <a:rPr lang="nl-BE" sz="6600" dirty="0">
                <a:solidFill>
                  <a:srgbClr val="D02023"/>
                </a:solidFill>
                <a:latin typeface="Verdana" panose="020B0604030504040204" pitchFamily="34" charset="0"/>
                <a:ea typeface="Verdana" panose="020B0604030504040204" pitchFamily="34" charset="0"/>
                <a:cs typeface="Verdana" panose="020B0604030504040204" pitchFamily="34" charset="0"/>
              </a:rPr>
              <a:t> project</a:t>
            </a:r>
            <a:endParaRPr lang="nl-NL" sz="6600" dirty="0">
              <a:solidFill>
                <a:srgbClr val="D02023"/>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793" y="4187613"/>
            <a:ext cx="1569229" cy="2353843"/>
          </a:xfrm>
          <a:prstGeom prst="rect">
            <a:avLst/>
          </a:prstGeom>
        </p:spPr>
      </p:pic>
      <p:sp>
        <p:nvSpPr>
          <p:cNvPr id="6" name="Rechthoek 5"/>
          <p:cNvSpPr/>
          <p:nvPr/>
        </p:nvSpPr>
        <p:spPr>
          <a:xfrm flipH="1">
            <a:off x="0" y="-3175"/>
            <a:ext cx="108000" cy="6858000"/>
          </a:xfrm>
          <a:prstGeom prst="rect">
            <a:avLst/>
          </a:prstGeom>
          <a:solidFill>
            <a:srgbClr val="0074BD"/>
          </a:solidFill>
          <a:ln>
            <a:solidFill>
              <a:srgbClr val="0074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p>
        </p:txBody>
      </p:sp>
      <p:sp>
        <p:nvSpPr>
          <p:cNvPr id="11" name="Rechthoek 10"/>
          <p:cNvSpPr/>
          <p:nvPr/>
        </p:nvSpPr>
        <p:spPr>
          <a:xfrm flipH="1">
            <a:off x="108000" y="-3175"/>
            <a:ext cx="108000" cy="6858000"/>
          </a:xfrm>
          <a:prstGeom prst="rect">
            <a:avLst/>
          </a:prstGeom>
          <a:solidFill>
            <a:srgbClr val="EC2427"/>
          </a:solidFill>
          <a:ln>
            <a:solidFill>
              <a:srgbClr val="EC242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dirty="0"/>
          </a:p>
        </p:txBody>
      </p:sp>
      <p:pic>
        <p:nvPicPr>
          <p:cNvPr id="3" name="Afbeelding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71179" y="243840"/>
            <a:ext cx="3401187" cy="1722120"/>
          </a:xfrm>
          <a:prstGeom prst="rect">
            <a:avLst/>
          </a:prstGeom>
        </p:spPr>
      </p:pic>
    </p:spTree>
    <p:extLst>
      <p:ext uri="{BB962C8B-B14F-4D97-AF65-F5344CB8AC3E}">
        <p14:creationId xmlns:p14="http://schemas.microsoft.com/office/powerpoint/2010/main" val="20128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BAA2149-A504-46BB-81B7-494B2E715B62}"/>
              </a:ext>
            </a:extLst>
          </p:cNvPr>
          <p:cNvSpPr>
            <a:spLocks noGrp="1"/>
          </p:cNvSpPr>
          <p:nvPr>
            <p:ph type="title"/>
          </p:nvPr>
        </p:nvSpPr>
        <p:spPr/>
        <p:txBody>
          <a:bodyPr/>
          <a:lstStyle/>
          <a:p>
            <a:r>
              <a:rPr lang="nl-BE" dirty="0"/>
              <a:t>Contents</a:t>
            </a:r>
          </a:p>
        </p:txBody>
      </p:sp>
      <p:sp>
        <p:nvSpPr>
          <p:cNvPr id="4" name="Tijdelijke aanduiding voor inhoud 3">
            <a:extLst>
              <a:ext uri="{FF2B5EF4-FFF2-40B4-BE49-F238E27FC236}">
                <a16:creationId xmlns:a16="http://schemas.microsoft.com/office/drawing/2014/main" id="{F726C325-EE34-4043-AA76-D13351DE82AD}"/>
              </a:ext>
            </a:extLst>
          </p:cNvPr>
          <p:cNvSpPr>
            <a:spLocks noGrp="1"/>
          </p:cNvSpPr>
          <p:nvPr>
            <p:ph idx="1"/>
          </p:nvPr>
        </p:nvSpPr>
        <p:spPr/>
        <p:txBody>
          <a:bodyPr>
            <a:normAutofit lnSpcReduction="10000"/>
          </a:bodyPr>
          <a:lstStyle/>
          <a:p>
            <a:r>
              <a:rPr lang="en-US" dirty="0"/>
              <a:t>This presentation will guide you through the process of creating a JPA project in IntelliJ starting from the empty project “startingproject.zip”
Follow these instructions carefully and you will learn what to do and how to do it. </a:t>
            </a:r>
            <a:r>
              <a:rPr lang="en-US" u="sng" dirty="0"/>
              <a:t>You must also be able to do this for the exam.</a:t>
            </a:r>
            <a:r>
              <a:rPr lang="en-US" dirty="0"/>
              <a:t>
Note: this example </a:t>
            </a:r>
            <a:r>
              <a:rPr lang="en-US" u="sng" dirty="0"/>
              <a:t>will not work if you have not installed the database correctly </a:t>
            </a:r>
            <a:r>
              <a:rPr lang="en-US" dirty="0"/>
              <a:t>with the settings we use in these lessons. So go through the steps </a:t>
            </a:r>
            <a:r>
              <a:rPr lang="en-US" b="1" dirty="0"/>
              <a:t>in advance </a:t>
            </a:r>
            <a:r>
              <a:rPr lang="en-US" dirty="0"/>
              <a:t>in the document "Installation of MySQL 2023" + "Configuring MySQL for JPA 2023" on Canvas
The project that came with this item only serves in case you fail to make it yourself. It is best to use the (tele)coaching if you fail to make the project...
Important tip: in the construction of the project it is possible that you have to (re)compile and (re)run several times: run File &gt; Invalidate Caches/Restart... 
Good luck!</a:t>
            </a:r>
            <a:endParaRPr lang="nl-BE" dirty="0"/>
          </a:p>
        </p:txBody>
      </p:sp>
    </p:spTree>
    <p:extLst>
      <p:ext uri="{BB962C8B-B14F-4D97-AF65-F5344CB8AC3E}">
        <p14:creationId xmlns:p14="http://schemas.microsoft.com/office/powerpoint/2010/main" val="2181451596"/>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3738</TotalTime>
  <Words>6595</Words>
  <Application>Microsoft Office PowerPoint</Application>
  <PresentationFormat>Breedbeeld</PresentationFormat>
  <Paragraphs>588</Paragraphs>
  <Slides>73</Slides>
  <Notes>3</Notes>
  <HiddenSlides>0</HiddenSlides>
  <MMClips>0</MMClips>
  <ScaleCrop>false</ScaleCrop>
  <HeadingPairs>
    <vt:vector size="6" baseType="variant">
      <vt:variant>
        <vt:lpstr>Gebruikte lettertypen</vt:lpstr>
      </vt:variant>
      <vt:variant>
        <vt:i4>10</vt:i4>
      </vt:variant>
      <vt:variant>
        <vt:lpstr>Thema</vt:lpstr>
      </vt:variant>
      <vt:variant>
        <vt:i4>1</vt:i4>
      </vt:variant>
      <vt:variant>
        <vt:lpstr>Diatitels</vt:lpstr>
      </vt:variant>
      <vt:variant>
        <vt:i4>73</vt:i4>
      </vt:variant>
    </vt:vector>
  </HeadingPairs>
  <TitlesOfParts>
    <vt:vector size="84" baseType="lpstr">
      <vt:lpstr>Arial</vt:lpstr>
      <vt:lpstr>Arial Unicode MS</vt:lpstr>
      <vt:lpstr>Calibri</vt:lpstr>
      <vt:lpstr>Calibri Light</vt:lpstr>
      <vt:lpstr>Consolas</vt:lpstr>
      <vt:lpstr>Courier New</vt:lpstr>
      <vt:lpstr>JetBrains Mono</vt:lpstr>
      <vt:lpstr>Source Code Pro</vt:lpstr>
      <vt:lpstr>Verdana</vt:lpstr>
      <vt:lpstr>Wingdings</vt:lpstr>
      <vt:lpstr>Kantoorthema</vt:lpstr>
      <vt:lpstr>PowerPoint-presentatie</vt:lpstr>
      <vt:lpstr>Inhoud</vt:lpstr>
      <vt:lpstr>What is "Persistence"
</vt:lpstr>
      <vt:lpstr>Persistence: problems
</vt:lpstr>
      <vt:lpstr>Persistence: problems</vt:lpstr>
      <vt:lpstr>Persistence</vt:lpstr>
      <vt:lpstr>JPA</vt:lpstr>
      <vt:lpstr>PowerPoint-presentatie</vt:lpstr>
      <vt:lpstr>Contents</vt:lpstr>
      <vt:lpstr>JPA example project</vt:lpstr>
      <vt:lpstr>Creating a JPA example project in IntelliJ</vt:lpstr>
      <vt:lpstr>Step 1: Open the startproject</vt:lpstr>
      <vt:lpstr>Step 2: Creating an Entity 'Bread'</vt:lpstr>
      <vt:lpstr>Step 2: Creating an Entity 'Bread'</vt:lpstr>
      <vt:lpstr>Step 2: Creating an Entity 'Bread'</vt:lpstr>
      <vt:lpstr>Step 2: Creating an Entity 'Bread'</vt:lpstr>
      <vt:lpstr>Step 3: Creating BreadRepository</vt:lpstr>
      <vt:lpstr>Step 3: Creating BreadRepository</vt:lpstr>
      <vt:lpstr>Step 3: Creating BreadRepository</vt:lpstr>
      <vt:lpstr>Step 3: Creating BreadRepository</vt:lpstr>
      <vt:lpstr>Step 3: Creating BreadRepository</vt:lpstr>
      <vt:lpstr>Step 3: Creating BreadRepository</vt:lpstr>
      <vt:lpstr>Step 4: Creating BreadController
</vt:lpstr>
      <vt:lpstr>Step 5: Creating the Userinterface</vt:lpstr>
      <vt:lpstr>Step 5: Creating the Userinterface</vt:lpstr>
      <vt:lpstr>Linking the database…</vt:lpstr>
      <vt:lpstr>Linking the database…</vt:lpstr>
      <vt:lpstr>Linking the database…</vt:lpstr>
      <vt:lpstr>Linking the database…</vt:lpstr>
      <vt:lpstr>Linking the database…</vt:lpstr>
      <vt:lpstr>Linking the database…</vt:lpstr>
      <vt:lpstr>Linking the database…</vt:lpstr>
      <vt:lpstr>Completing the BreadController and user interface</vt:lpstr>
      <vt:lpstr>Completing the BreadController and user interface</vt:lpstr>
      <vt:lpstr>Completing the BreadController and user interface</vt:lpstr>
      <vt:lpstr>Completing the BreadController and user interface</vt:lpstr>
      <vt:lpstr>Create Keyword query method for searching
</vt:lpstr>
      <vt:lpstr>Keyword query methods</vt:lpstr>
      <vt:lpstr>Keyword query methods</vt:lpstr>
      <vt:lpstr>Create Keyword query method for searching
</vt:lpstr>
      <vt:lpstr>Test your project
</vt:lpstr>
      <vt:lpstr>JPQL</vt:lpstr>
      <vt:lpstr>Simple query
 </vt:lpstr>
      <vt:lpstr>Operators for WHERE
</vt:lpstr>
      <vt:lpstr>Operators for WHERE
</vt:lpstr>
      <vt:lpstr>JPQL functions</vt:lpstr>
      <vt:lpstr>Aggregations</vt:lpstr>
      <vt:lpstr>Even more
</vt:lpstr>
      <vt:lpstr>Use JPQL in the example project
</vt:lpstr>
      <vt:lpstr>Use JPQL in the example project
</vt:lpstr>
      <vt:lpstr>Use JPQL in the example project</vt:lpstr>
      <vt:lpstr>Use JPQL in the example project</vt:lpstr>
      <vt:lpstr>Use JPQL in the example project</vt:lpstr>
      <vt:lpstr>Use JPQL in the example project</vt:lpstr>
      <vt:lpstr>Exposing the API</vt:lpstr>
      <vt:lpstr>Exposing API</vt:lpstr>
      <vt:lpstr>Exposing API: BreadRestController</vt:lpstr>
      <vt:lpstr>Exposing API: BreadRestController</vt:lpstr>
      <vt:lpstr>Exposing API: BreadRestController</vt:lpstr>
      <vt:lpstr>Exposing API: Test the API</vt:lpstr>
      <vt:lpstr>Exposing API: Test the API</vt:lpstr>
      <vt:lpstr>Summarized</vt:lpstr>
      <vt:lpstr>Testing the API via Postman testing script
</vt:lpstr>
      <vt:lpstr>Run SQL script
</vt:lpstr>
      <vt:lpstr>@PostConstruct method and properties-file</vt:lpstr>
      <vt:lpstr>Load and run the Postman test script
</vt:lpstr>
      <vt:lpstr>Result…</vt:lpstr>
      <vt:lpstr>More about how the Spring framework works
</vt:lpstr>
      <vt:lpstr>Spring Component Scanning</vt:lpstr>
      <vt:lpstr>Inversion of Control (IoC)</vt:lpstr>
      <vt:lpstr>Dependency Injection (DI)</vt:lpstr>
      <vt:lpstr>Dependency injection</vt:lpstr>
      <vt:lpstr>Documentation</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Christel Maes</dc:creator>
  <cp:lastModifiedBy>Christine Smeets</cp:lastModifiedBy>
  <cp:revision>324</cp:revision>
  <dcterms:created xsi:type="dcterms:W3CDTF">2018-01-10T10:58:29Z</dcterms:created>
  <dcterms:modified xsi:type="dcterms:W3CDTF">2023-04-24T13:05:16Z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2023-04-24T13:05:16Z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6bd478f2-8b59-4c8b-a9cc-f0c9af6ce6a8</vt:lpwstr>
  </property>
  <property fmtid="{D5CDD505-2E9C-101B-9397-08002B2CF9AE}" pid="8" name="MSIP_Label_c337be75-dfbb-4261-9834-ac247c7dde13_ContentBits">
    <vt:lpwstr>0</vt:lpwstr>
  </property>
</Properties>
</file>