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9" r:id="rId2"/>
    <p:sldId id="470" r:id="rId3"/>
    <p:sldId id="472" r:id="rId4"/>
    <p:sldId id="471" r:id="rId5"/>
    <p:sldId id="469" r:id="rId6"/>
    <p:sldId id="551" r:id="rId7"/>
    <p:sldId id="552" r:id="rId8"/>
    <p:sldId id="393" r:id="rId9"/>
    <p:sldId id="414" r:id="rId10"/>
    <p:sldId id="415" r:id="rId11"/>
    <p:sldId id="416" r:id="rId12"/>
    <p:sldId id="481" r:id="rId13"/>
    <p:sldId id="417" r:id="rId14"/>
    <p:sldId id="418" r:id="rId15"/>
    <p:sldId id="422" r:id="rId16"/>
    <p:sldId id="491" r:id="rId17"/>
    <p:sldId id="434" r:id="rId18"/>
    <p:sldId id="435" r:id="rId19"/>
    <p:sldId id="437" r:id="rId20"/>
    <p:sldId id="492" r:id="rId21"/>
    <p:sldId id="493" r:id="rId22"/>
    <p:sldId id="447" r:id="rId23"/>
    <p:sldId id="448" r:id="rId24"/>
    <p:sldId id="494" r:id="rId25"/>
    <p:sldId id="495" r:id="rId26"/>
    <p:sldId id="456" r:id="rId27"/>
    <p:sldId id="457" r:id="rId28"/>
    <p:sldId id="496" r:id="rId29"/>
    <p:sldId id="480" r:id="rId3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EE56605F-784D-4C38-A5FD-60A73DC9AC06}">
          <p14:sldIdLst>
            <p14:sldId id="259"/>
            <p14:sldId id="470"/>
            <p14:sldId id="472"/>
            <p14:sldId id="471"/>
            <p14:sldId id="469"/>
            <p14:sldId id="551"/>
          </p14:sldIdLst>
        </p14:section>
        <p14:section name="Design patterns theorie" id="{8374B6F5-AEC5-4C35-B240-9A276F205014}">
          <p14:sldIdLst>
            <p14:sldId id="552"/>
            <p14:sldId id="393"/>
            <p14:sldId id="414"/>
            <p14:sldId id="415"/>
            <p14:sldId id="416"/>
            <p14:sldId id="481"/>
            <p14:sldId id="417"/>
            <p14:sldId id="418"/>
            <p14:sldId id="422"/>
            <p14:sldId id="491"/>
            <p14:sldId id="434"/>
            <p14:sldId id="435"/>
            <p14:sldId id="437"/>
            <p14:sldId id="492"/>
            <p14:sldId id="493"/>
            <p14:sldId id="447"/>
            <p14:sldId id="448"/>
            <p14:sldId id="494"/>
            <p14:sldId id="495"/>
            <p14:sldId id="456"/>
            <p14:sldId id="457"/>
            <p14:sldId id="496"/>
          </p14:sldIdLst>
        </p14:section>
        <p14:section name="Opdracht" id="{622F32BC-643D-4347-B0EA-9042AC8BD171}">
          <p14:sldIdLst>
            <p14:sldId id="4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2023"/>
    <a:srgbClr val="006E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75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ne Smeets" userId="38d7c675-8b60-463a-888f-f2c44a750a19" providerId="ADAL" clId="{6B651ECE-1E61-4C96-BDFA-78F3AAD8066F}"/>
    <pc:docChg chg="modSld">
      <pc:chgData name="Christine Smeets" userId="38d7c675-8b60-463a-888f-f2c44a750a19" providerId="ADAL" clId="{6B651ECE-1E61-4C96-BDFA-78F3AAD8066F}" dt="2022-04-25T08:12:21.504" v="12" actId="20577"/>
      <pc:docMkLst>
        <pc:docMk/>
      </pc:docMkLst>
      <pc:sldChg chg="modSp mod">
        <pc:chgData name="Christine Smeets" userId="38d7c675-8b60-463a-888f-f2c44a750a19" providerId="ADAL" clId="{6B651ECE-1E61-4C96-BDFA-78F3AAD8066F}" dt="2022-04-25T08:12:21.504" v="12" actId="20577"/>
        <pc:sldMkLst>
          <pc:docMk/>
          <pc:sldMk cId="3840365363" sldId="480"/>
        </pc:sldMkLst>
        <pc:spChg chg="mod">
          <ac:chgData name="Christine Smeets" userId="38d7c675-8b60-463a-888f-f2c44a750a19" providerId="ADAL" clId="{6B651ECE-1E61-4C96-BDFA-78F3AAD8066F}" dt="2022-04-25T08:12:21.504" v="12" actId="20577"/>
          <ac:spMkLst>
            <pc:docMk/>
            <pc:sldMk cId="3840365363" sldId="480"/>
            <ac:spMk id="3" creationId="{00000000-0000-0000-0000-000000000000}"/>
          </ac:spMkLst>
        </pc:spChg>
      </pc:sldChg>
      <pc:sldChg chg="modSp mod">
        <pc:chgData name="Christine Smeets" userId="38d7c675-8b60-463a-888f-f2c44a750a19" providerId="ADAL" clId="{6B651ECE-1E61-4C96-BDFA-78F3AAD8066F}" dt="2022-04-21T13:42:50.416" v="8" actId="20577"/>
        <pc:sldMkLst>
          <pc:docMk/>
          <pc:sldMk cId="2145054402" sldId="491"/>
        </pc:sldMkLst>
        <pc:spChg chg="mod">
          <ac:chgData name="Christine Smeets" userId="38d7c675-8b60-463a-888f-f2c44a750a19" providerId="ADAL" clId="{6B651ECE-1E61-4C96-BDFA-78F3AAD8066F}" dt="2022-04-21T13:42:50.416" v="8" actId="20577"/>
          <ac:spMkLst>
            <pc:docMk/>
            <pc:sldMk cId="2145054402" sldId="491"/>
            <ac:spMk id="1331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8F0D1-0503-424B-8069-83B0C43658A1}" type="datetimeFigureOut">
              <a:rPr lang="nl-BE" smtClean="0"/>
              <a:t>21/04/2022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D66D5-7075-4CE9-847F-A630737DF2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2005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27BB8-0871-4F81-B3D3-C0B42C575893}" type="datetimeFigureOut">
              <a:rPr lang="nl-BE" smtClean="0"/>
              <a:t>21/04/2022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Editing the text style of the model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E0657-9498-487F-880F-14CD6C675AA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4400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nl-BE">
                <a:latin typeface="Arial" pitchFamily="34" charset="0"/>
              </a:rPr>
              <a:t>KHK 1st year Applied Computer Science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nl-BE">
                <a:latin typeface="Arial" pitchFamily="34" charset="0"/>
              </a:rPr>
              <a:t>Introduction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73A27E-AD9C-4DE1-BC5D-B3E7D5BCAAB2}" type="slidenum">
              <a:rPr lang="nl-BE"/>
              <a:t>1</a:t>
            </a:fld>
            <a:endParaRPr lang="nl-BE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510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nl-BE"/>
          </a:p>
        </p:txBody>
      </p:sp>
      <p:sp>
        <p:nvSpPr>
          <p:cNvPr id="32772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83887" indent="-301495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205979" indent="-241196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88371" indent="-241196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170763" indent="-241196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653154" indent="-2411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3135546" indent="-2411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617938" indent="-2411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4100330" indent="-2411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1DE37AA9-C79D-440E-916E-0496537270F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4289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nl-BE" dirty="0"/>
          </a:p>
        </p:txBody>
      </p:sp>
      <p:sp>
        <p:nvSpPr>
          <p:cNvPr id="30724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83887" indent="-301495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205979" indent="-241196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88371" indent="-241196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170763" indent="-241196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653154" indent="-2411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3135546" indent="-2411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617938" indent="-2411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4100330" indent="-2411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5025D85D-A4DA-49DA-8B7C-FCB5D4F2B481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1036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nl-BE"/>
          </a:p>
        </p:txBody>
      </p:sp>
      <p:sp>
        <p:nvSpPr>
          <p:cNvPr id="30724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83887" indent="-301495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205979" indent="-241196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88371" indent="-241196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170763" indent="-241196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653154" indent="-2411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3135546" indent="-2411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617938" indent="-2411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4100330" indent="-2411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5025D85D-A4DA-49DA-8B7C-FCB5D4F2B481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0369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nl-BE"/>
          </a:p>
        </p:txBody>
      </p:sp>
      <p:sp>
        <p:nvSpPr>
          <p:cNvPr id="30724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83887" indent="-301495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205979" indent="-241196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88371" indent="-241196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170763" indent="-241196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653154" indent="-2411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3135546" indent="-2411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617938" indent="-2411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4100330" indent="-2411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5025D85D-A4DA-49DA-8B7C-FCB5D4F2B481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2403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nl-BE"/>
          </a:p>
        </p:txBody>
      </p:sp>
      <p:sp>
        <p:nvSpPr>
          <p:cNvPr id="30724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83887" indent="-301495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205979" indent="-241196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88371" indent="-241196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170763" indent="-241196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653154" indent="-2411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3135546" indent="-2411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617938" indent="-2411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4100330" indent="-2411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5025D85D-A4DA-49DA-8B7C-FCB5D4F2B481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4387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nl-BE"/>
          </a:p>
        </p:txBody>
      </p:sp>
      <p:sp>
        <p:nvSpPr>
          <p:cNvPr id="23556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8E9C25C8-8339-466E-ADF5-B7C3BE156BDF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3335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nl-BE"/>
          </a:p>
        </p:txBody>
      </p:sp>
      <p:sp>
        <p:nvSpPr>
          <p:cNvPr id="25604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F9D7601E-0374-48F4-955D-7A3A3ABF5933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8098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nl-BE"/>
          </a:p>
        </p:txBody>
      </p:sp>
      <p:sp>
        <p:nvSpPr>
          <p:cNvPr id="24580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D34860CA-5285-4A22-9696-383F23E9E4FF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5429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nl-BE"/>
          </a:p>
        </p:txBody>
      </p:sp>
      <p:sp>
        <p:nvSpPr>
          <p:cNvPr id="22532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C017550C-92EB-4848-800D-38FA6A83003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5054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nl-BE">
                <a:latin typeface="Arial" pitchFamily="34" charset="0"/>
              </a:rPr>
              <a:t>KHK 1st year Applied Computer Science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nl-BE">
                <a:latin typeface="Arial" pitchFamily="34" charset="0"/>
              </a:rPr>
              <a:t>Introduction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73A27E-AD9C-4DE1-BC5D-B3E7D5BCAAB2}" type="slidenum">
              <a:rPr lang="nl-BE"/>
              <a:t>7</a:t>
            </a:fld>
            <a:endParaRPr lang="nl-BE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510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BE"/>
              <a:t>Thomas More 2nd year Applied Computer Science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BE"/>
              <a:t>Inheritance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FDFED7-A516-459C-AA4E-3E8B7ADDD399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2318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nl-BE"/>
          </a:p>
        </p:txBody>
      </p:sp>
      <p:sp>
        <p:nvSpPr>
          <p:cNvPr id="30724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83887" indent="-301495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205979" indent="-241196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88371" indent="-241196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170763" indent="-241196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653154" indent="-2411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3135546" indent="-2411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617938" indent="-2411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4100330" indent="-2411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5025D85D-A4DA-49DA-8B7C-FCB5D4F2B481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3967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nl-BE"/>
          </a:p>
        </p:txBody>
      </p:sp>
      <p:sp>
        <p:nvSpPr>
          <p:cNvPr id="31748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83887" indent="-301495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205979" indent="-241196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88371" indent="-241196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170763" indent="-241196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653154" indent="-2411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3135546" indent="-2411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617938" indent="-2411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4100330" indent="-2411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824E3ADA-2D08-49E0-92DB-49B6D6D476A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4165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95" y="158936"/>
            <a:ext cx="10076330" cy="7375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006EB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79295" y="1138518"/>
            <a:ext cx="11842376" cy="5154705"/>
          </a:xfrm>
        </p:spPr>
        <p:txBody>
          <a:bodyPr/>
          <a:lstStyle>
            <a:lvl1pPr>
              <a:buClr>
                <a:srgbClr val="D02023"/>
              </a:buCl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8163" indent="-269875">
              <a:buClr>
                <a:srgbClr val="006EBA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564471" y="6356350"/>
            <a:ext cx="560294" cy="365125"/>
          </a:xfrm>
        </p:spPr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48BBB69-78CC-4007-AD8B-593DE32245CC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4446" y="109056"/>
            <a:ext cx="1997776" cy="1011532"/>
          </a:xfrm>
          <a:prstGeom prst="rect">
            <a:avLst/>
          </a:prstGeom>
        </p:spPr>
      </p:pic>
      <p:cxnSp>
        <p:nvCxnSpPr>
          <p:cNvPr id="8" name="Rechte verbindingslijn 7"/>
          <p:cNvCxnSpPr/>
          <p:nvPr userDrawn="1"/>
        </p:nvCxnSpPr>
        <p:spPr>
          <a:xfrm flipV="1">
            <a:off x="179295" y="896471"/>
            <a:ext cx="9975151" cy="1"/>
          </a:xfrm>
          <a:prstGeom prst="line">
            <a:avLst/>
          </a:prstGeom>
          <a:ln w="15875">
            <a:solidFill>
              <a:srgbClr val="D02023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88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62739" y="1095236"/>
            <a:ext cx="58095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262739" y="2085835"/>
            <a:ext cx="5809587" cy="432212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095236"/>
            <a:ext cx="576911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085835"/>
            <a:ext cx="5769114" cy="432212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BB69-78CC-4007-AD8B-593DE32245C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78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133600"/>
            <a:ext cx="83312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600"/>
            </a:lvl1pPr>
          </a:lstStyle>
          <a:p>
            <a:r>
              <a:rPr lang="nl-NL" altLang="en-US"/>
              <a:t>Klik om het opmaakprofiel van de modelondertitel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15800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85" y="115889"/>
            <a:ext cx="10274300" cy="720725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334433" y="1052514"/>
            <a:ext cx="5657851" cy="5616575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5485" y="1052514"/>
            <a:ext cx="5659967" cy="5616575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5FB4BD-0E0B-4FA9-8C5C-02122080A26A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368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el, tekst en illustra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85" y="115889"/>
            <a:ext cx="10274300" cy="720725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334433" y="1052514"/>
            <a:ext cx="5657851" cy="5616575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llustratie 3"/>
          <p:cNvSpPr>
            <a:spLocks noGrp="1"/>
          </p:cNvSpPr>
          <p:nvPr>
            <p:ph type="clipArt" sz="half" idx="2"/>
          </p:nvPr>
        </p:nvSpPr>
        <p:spPr>
          <a:xfrm>
            <a:off x="6195485" y="1052514"/>
            <a:ext cx="5659967" cy="5616575"/>
          </a:xfrm>
        </p:spPr>
        <p:txBody>
          <a:bodyPr/>
          <a:lstStyle/>
          <a:p>
            <a:pPr lvl="0"/>
            <a:endParaRPr lang="nl-BE" noProof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A58EED-E485-4EC2-8B4D-8A0552D803DF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083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84085" y="1127464"/>
            <a:ext cx="11576482" cy="5495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Editing the text style of the model</a:t>
            </a:r>
          </a:p>
          <a:p>
            <a:pPr lvl="1"/>
            <a:r>
              <a:rPr lang="nl-NL" dirty="0"/>
              <a:t>Second level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1505459" y="6407955"/>
            <a:ext cx="5141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BBB69-78CC-4007-AD8B-593DE32245CC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2580" y="78920"/>
            <a:ext cx="1772808" cy="897624"/>
          </a:xfrm>
          <a:prstGeom prst="rect">
            <a:avLst/>
          </a:prstGeom>
        </p:spPr>
      </p:pic>
      <p:sp>
        <p:nvSpPr>
          <p:cNvPr id="7" name="Titel 1"/>
          <p:cNvSpPr txBox="1">
            <a:spLocks/>
          </p:cNvSpPr>
          <p:nvPr userDrawn="1"/>
        </p:nvSpPr>
        <p:spPr>
          <a:xfrm>
            <a:off x="179295" y="158936"/>
            <a:ext cx="10076330" cy="7375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006EB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nl-BE" dirty="0"/>
          </a:p>
        </p:txBody>
      </p:sp>
      <p:cxnSp>
        <p:nvCxnSpPr>
          <p:cNvPr id="8" name="Rechte verbindingslijn 7"/>
          <p:cNvCxnSpPr/>
          <p:nvPr userDrawn="1"/>
        </p:nvCxnSpPr>
        <p:spPr>
          <a:xfrm flipV="1">
            <a:off x="179295" y="896471"/>
            <a:ext cx="9975151" cy="1"/>
          </a:xfrm>
          <a:prstGeom prst="line">
            <a:avLst/>
          </a:prstGeom>
          <a:ln w="15875">
            <a:solidFill>
              <a:srgbClr val="D02023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3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60" r:id="rId3"/>
    <p:sldLayoutId id="2147483661" r:id="rId4"/>
    <p:sldLayoutId id="214748366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D02023"/>
        </a:buClr>
        <a:buSzPct val="12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41338" indent="-274638" algn="l" defTabSz="914400" rtl="0" eaLnBrk="1" latinLnBrk="0" hangingPunct="1">
        <a:lnSpc>
          <a:spcPct val="90000"/>
        </a:lnSpc>
        <a:spcBef>
          <a:spcPts val="500"/>
        </a:spcBef>
        <a:buClr>
          <a:srgbClr val="006EBA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UE_j6q0LTQ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wiQdrH2YpT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wthinktank.com/2012/08/observer-design-pattern-tutorial/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-NCgRD9-C6o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wthinktank.com/2012/08/strategy-design-pattern-tutorial/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40kRwSm4V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wthinktank.com/2012/09/decorator-design-pattern-tutorial/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sign_Patterns_(book)" TargetMode="External"/><Relationship Id="rId7" Type="http://schemas.openxmlformats.org/officeDocument/2006/relationships/hyperlink" Target="http://en.wikipedia.org/wiki/John_Vlissid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n.wikipedia.org/wiki/Ralph_Johnson" TargetMode="External"/><Relationship Id="rId5" Type="http://schemas.openxmlformats.org/officeDocument/2006/relationships/hyperlink" Target="http://en.wikipedia.org/wiki/Richard_Helm" TargetMode="External"/><Relationship Id="rId4" Type="http://schemas.openxmlformats.org/officeDocument/2006/relationships/hyperlink" Target="http://en.wikipedia.org/wiki/Erich_Gamm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5.xml"/><Relationship Id="rId5" Type="http://schemas.openxmlformats.org/officeDocument/2006/relationships/slide" Target="slide21.xml"/><Relationship Id="rId4" Type="http://schemas.openxmlformats.org/officeDocument/2006/relationships/slide" Target="slide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9"/>
          <p:cNvSpPr>
            <a:spLocks noChangeArrowheads="1"/>
          </p:cNvSpPr>
          <p:nvPr/>
        </p:nvSpPr>
        <p:spPr bwMode="auto">
          <a:xfrm>
            <a:off x="216000" y="2636838"/>
            <a:ext cx="119760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nl-BE" sz="6600" dirty="0">
                <a:solidFill>
                  <a:srgbClr val="D0202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 </a:t>
            </a:r>
            <a:r>
              <a:rPr lang="nl-BE" sz="6600" dirty="0" err="1">
                <a:solidFill>
                  <a:srgbClr val="D0202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patterns</a:t>
            </a:r>
            <a:endParaRPr lang="nl-BE" sz="6600" dirty="0">
              <a:solidFill>
                <a:srgbClr val="D0202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793" y="4187613"/>
            <a:ext cx="1569229" cy="2353843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 flipH="1">
            <a:off x="0" y="-3175"/>
            <a:ext cx="108000" cy="6858000"/>
          </a:xfrm>
          <a:prstGeom prst="rect">
            <a:avLst/>
          </a:prstGeom>
          <a:solidFill>
            <a:srgbClr val="0074BD"/>
          </a:solidFill>
          <a:ln>
            <a:solidFill>
              <a:srgbClr val="0074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11" name="Rechthoek 10"/>
          <p:cNvSpPr/>
          <p:nvPr/>
        </p:nvSpPr>
        <p:spPr>
          <a:xfrm flipH="1">
            <a:off x="108000" y="-3175"/>
            <a:ext cx="108000" cy="6858000"/>
          </a:xfrm>
          <a:prstGeom prst="rect">
            <a:avLst/>
          </a:prstGeom>
          <a:solidFill>
            <a:srgbClr val="EC2427"/>
          </a:solidFill>
          <a:ln>
            <a:solidFill>
              <a:srgbClr val="EC2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1179" y="243840"/>
            <a:ext cx="3401187" cy="172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2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GOF Design </a:t>
            </a:r>
            <a:r>
              <a:rPr lang="nl-BE" dirty="0" err="1"/>
              <a:t>patterns</a:t>
            </a:r>
            <a:endParaRPr lang="nl-BE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5E08392-6B4F-457D-8C0A-0A5619FE3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 the figure below you find an overview of all GOF design </a:t>
            </a:r>
            <a:r>
              <a:rPr lang="nl-BE" dirty="0" err="1"/>
              <a:t>patterns</a:t>
            </a:r>
            <a:r>
              <a:rPr lang="nl-BE" dirty="0"/>
              <a:t>.  In this lesson we will concentrate on 4 of these </a:t>
            </a:r>
            <a:r>
              <a:rPr lang="nl-BE" dirty="0" err="1"/>
              <a:t>patterns</a:t>
            </a:r>
            <a:r>
              <a:rPr lang="nl-BE" dirty="0"/>
              <a:t>:</a:t>
            </a:r>
          </a:p>
          <a:p>
            <a:pPr marL="742950" lvl="1" indent="-285750"/>
            <a:r>
              <a:rPr lang="nl-BE" dirty="0"/>
              <a:t>Singleton</a:t>
            </a:r>
          </a:p>
          <a:p>
            <a:pPr marL="742950" lvl="1" indent="-285750"/>
            <a:r>
              <a:rPr lang="nl-BE" dirty="0" err="1"/>
              <a:t>Observer</a:t>
            </a:r>
            <a:endParaRPr lang="nl-BE" dirty="0"/>
          </a:p>
          <a:p>
            <a:pPr marL="742950" lvl="1" indent="-285750"/>
            <a:r>
              <a:rPr lang="nl-BE" dirty="0" err="1"/>
              <a:t>Strategy</a:t>
            </a:r>
            <a:endParaRPr lang="nl-BE" dirty="0"/>
          </a:p>
          <a:p>
            <a:pPr marL="742950" lvl="1" indent="-285750"/>
            <a:r>
              <a:rPr lang="nl-BE" dirty="0" err="1"/>
              <a:t>Decorator</a:t>
            </a:r>
            <a:endParaRPr lang="nl-BE" dirty="0"/>
          </a:p>
        </p:txBody>
      </p:sp>
      <p:pic>
        <p:nvPicPr>
          <p:cNvPr id="1026" name="Picture 2" descr="Afbeeldingsresultaat voor gof design patterns overview">
            <a:extLst>
              <a:ext uri="{FF2B5EF4-FFF2-40B4-BE49-F238E27FC236}">
                <a16:creationId xmlns:a16="http://schemas.microsoft.com/office/drawing/2014/main" id="{E5B246DA-4E2E-466B-85BC-9235ABD03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364" y="2409796"/>
            <a:ext cx="6538327" cy="360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F5B2CC5C-EB05-4022-A70E-ACCE8B4157FC}"/>
              </a:ext>
            </a:extLst>
          </p:cNvPr>
          <p:cNvSpPr txBox="1"/>
          <p:nvPr/>
        </p:nvSpPr>
        <p:spPr>
          <a:xfrm>
            <a:off x="1703388" y="1268760"/>
            <a:ext cx="8425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ter: 5 punten 3">
            <a:extLst>
              <a:ext uri="{FF2B5EF4-FFF2-40B4-BE49-F238E27FC236}">
                <a16:creationId xmlns:a16="http://schemas.microsoft.com/office/drawing/2014/main" id="{FC6DEFF7-2B14-4F6A-A422-684135FB16FC}"/>
              </a:ext>
            </a:extLst>
          </p:cNvPr>
          <p:cNvSpPr/>
          <p:nvPr/>
        </p:nvSpPr>
        <p:spPr>
          <a:xfrm>
            <a:off x="8123243" y="5030635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Ster: 5 punten 6">
            <a:extLst>
              <a:ext uri="{FF2B5EF4-FFF2-40B4-BE49-F238E27FC236}">
                <a16:creationId xmlns:a16="http://schemas.microsoft.com/office/drawing/2014/main" id="{5EA6EC60-2532-4697-A36B-DC5738593815}"/>
              </a:ext>
            </a:extLst>
          </p:cNvPr>
          <p:cNvSpPr/>
          <p:nvPr/>
        </p:nvSpPr>
        <p:spPr>
          <a:xfrm>
            <a:off x="8110158" y="5392357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ter: 5 punten 7">
            <a:extLst>
              <a:ext uri="{FF2B5EF4-FFF2-40B4-BE49-F238E27FC236}">
                <a16:creationId xmlns:a16="http://schemas.microsoft.com/office/drawing/2014/main" id="{FC24798B-82C0-4A29-8110-50D1FB86FC18}"/>
              </a:ext>
            </a:extLst>
          </p:cNvPr>
          <p:cNvSpPr/>
          <p:nvPr/>
        </p:nvSpPr>
        <p:spPr>
          <a:xfrm>
            <a:off x="6768288" y="4855450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Ster: 5 punten 8">
            <a:extLst>
              <a:ext uri="{FF2B5EF4-FFF2-40B4-BE49-F238E27FC236}">
                <a16:creationId xmlns:a16="http://schemas.microsoft.com/office/drawing/2014/main" id="{D691FA26-BA8C-44DD-9318-9DA0001C0CD8}"/>
              </a:ext>
            </a:extLst>
          </p:cNvPr>
          <p:cNvSpPr/>
          <p:nvPr/>
        </p:nvSpPr>
        <p:spPr>
          <a:xfrm>
            <a:off x="5217460" y="5039871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4907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Singleton (object - </a:t>
            </a:r>
            <a:r>
              <a:rPr lang="nl-NL" dirty="0" err="1"/>
              <a:t>creational</a:t>
            </a:r>
            <a:r>
              <a:rPr lang="nl-NL" dirty="0"/>
              <a:t>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3200" dirty="0">
                <a:hlinkClick r:id="rId3"/>
              </a:rPr>
              <a:t>Movie</a:t>
            </a:r>
            <a:endParaRPr lang="nl-NL" sz="3200" dirty="0"/>
          </a:p>
          <a:p>
            <a:endParaRPr lang="nl-NL" sz="3200" dirty="0"/>
          </a:p>
          <a:p>
            <a:r>
              <a:rPr lang="nl-NL" sz="3200" dirty="0"/>
              <a:t>Singleton </a:t>
            </a:r>
            <a:r>
              <a:rPr lang="nl-NL" sz="3200" dirty="0" err="1"/>
              <a:t>Pattern</a:t>
            </a:r>
            <a:r>
              <a:rPr lang="nl-NL" sz="3200" dirty="0"/>
              <a:t>:</a:t>
            </a:r>
          </a:p>
          <a:p>
            <a:pPr lvl="1"/>
            <a:r>
              <a:rPr lang="nl-NL" sz="2800" b="1" dirty="0"/>
              <a:t>Issue</a:t>
            </a:r>
            <a:r>
              <a:rPr lang="nl-NL" sz="2800" dirty="0"/>
              <a:t>: How can you ensure that only one instance of a class is created?</a:t>
            </a:r>
          </a:p>
          <a:p>
            <a:pPr lvl="1"/>
            <a:r>
              <a:rPr lang="nl-NL" sz="2800" b="1" dirty="0"/>
              <a:t>Solution</a:t>
            </a:r>
            <a:r>
              <a:rPr lang="nl-NL" sz="2800" dirty="0"/>
              <a:t>: Give the class a private instance of itself and a private </a:t>
            </a:r>
            <a:r>
              <a:rPr lang="nl-NL" sz="2800" dirty="0" err="1"/>
              <a:t>constructor</a:t>
            </a:r>
            <a:r>
              <a:rPr lang="nl-NL" sz="2800" dirty="0"/>
              <a:t>. You can only access the private instance through a public method. This method creates the instance if it is </a:t>
            </a:r>
            <a:r>
              <a:rPr lang="nl-NL" sz="2800" dirty="0" err="1"/>
              <a:t>null</a:t>
            </a:r>
            <a:r>
              <a:rPr lang="nl-NL" sz="2800" dirty="0"/>
              <a:t>, and then passes this single instance.</a:t>
            </a:r>
          </a:p>
          <a:p>
            <a:pPr lvl="1"/>
            <a:r>
              <a:rPr lang="nl-NL" sz="2800" b="1" dirty="0"/>
              <a:t>Note</a:t>
            </a:r>
            <a:r>
              <a:rPr lang="nl-NL" sz="2800" dirty="0"/>
              <a:t>: only use this </a:t>
            </a:r>
            <a:r>
              <a:rPr lang="nl-NL" sz="2800" dirty="0" err="1"/>
              <a:t>pattern </a:t>
            </a:r>
            <a:r>
              <a:rPr lang="nl-NL" sz="2800" dirty="0"/>
              <a:t>if you are 100% sure that only one object of your (singleton) class is needed at any time.</a:t>
            </a:r>
          </a:p>
        </p:txBody>
      </p:sp>
    </p:spTree>
    <p:extLst>
      <p:ext uri="{BB962C8B-B14F-4D97-AF65-F5344CB8AC3E}">
        <p14:creationId xmlns:p14="http://schemas.microsoft.com/office/powerpoint/2010/main" val="1563874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472DC-FFF9-4F72-A312-3B78220B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95" y="158936"/>
            <a:ext cx="10076330" cy="737535"/>
          </a:xfrm>
        </p:spPr>
        <p:txBody>
          <a:bodyPr/>
          <a:lstStyle/>
          <a:p>
            <a:r>
              <a:rPr lang="nl-BE" dirty="0"/>
              <a:t>Singleton - code example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08D80C2-3C29-4AFA-8915-D6A50FAB17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461375" y="6408738"/>
            <a:ext cx="647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nl-N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4492E864-EC5F-43DA-931C-0D6412AC52B4}" type="slidenum">
              <a:rPr lang="nl-NL" smtClean="0"/>
              <a:t>12</a:t>
            </a:fld>
            <a:endParaRPr lang="nl-NL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887E93C-74D3-49B2-B33D-B33DB12C5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77ABB9D-9ED9-4F82-A08C-AC4290A6A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769" y="2029196"/>
            <a:ext cx="4344089" cy="29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86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7"/>
          <p:cNvSpPr>
            <a:spLocks noChangeArrowheads="1"/>
          </p:cNvSpPr>
          <p:nvPr/>
        </p:nvSpPr>
        <p:spPr bwMode="auto">
          <a:xfrm>
            <a:off x="1524000" y="1217684"/>
            <a:ext cx="9396536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en-GB" sz="2400" dirty="0"/>
              <a:t>public final class President {</a:t>
            </a:r>
          </a:p>
          <a:p>
            <a:endParaRPr lang="nl-NL" sz="2400" dirty="0"/>
          </a:p>
          <a:p>
            <a:r>
              <a:rPr lang="en-GB" sz="2400" dirty="0"/>
              <a:t>    private static </a:t>
            </a:r>
            <a:r>
              <a:rPr lang="en-GB" sz="2400" dirty="0" err="1"/>
              <a:t>President</a:t>
            </a:r>
          </a:p>
          <a:p>
            <a:endParaRPr lang="nl-NL" sz="2400" dirty="0"/>
          </a:p>
          <a:p>
            <a:r>
              <a:rPr lang="nl-NL" sz="2400" dirty="0"/>
              <a:t>    private President() {</a:t>
            </a:r>
          </a:p>
          <a:p>
            <a:r>
              <a:rPr lang="nl-NL" sz="2000" dirty="0" err="1"/>
              <a:t>        System.out.println</a:t>
            </a:r>
            <a:r>
              <a:rPr lang="nl-NL" sz="2000" dirty="0"/>
              <a:t>("A singleton object is created.");</a:t>
            </a:r>
          </a:p>
          <a:p>
            <a:r>
              <a:rPr lang="en-GB" sz="2400" dirty="0"/>
              <a:t>    }</a:t>
            </a:r>
          </a:p>
          <a:p>
            <a:endParaRPr lang="nl-NL" sz="2400" dirty="0"/>
          </a:p>
          <a:p>
            <a:r>
              <a:rPr lang="en-GB" sz="2400" dirty="0"/>
              <a:t>    public static President </a:t>
            </a:r>
            <a:r>
              <a:rPr lang="en-GB" sz="2400" dirty="0" err="1"/>
              <a:t>getInstance</a:t>
            </a:r>
            <a:r>
              <a:rPr lang="en-GB" sz="2400" dirty="0"/>
              <a:t>() {</a:t>
            </a:r>
            <a:endParaRPr lang="nl-NL" sz="2400" dirty="0"/>
          </a:p>
          <a:p>
            <a:r>
              <a:rPr lang="en-GB" sz="2400" dirty="0"/>
              <a:t>        if (president == null) {</a:t>
            </a:r>
            <a:endParaRPr lang="nl-NL" sz="2400" dirty="0"/>
          </a:p>
          <a:p>
            <a:r>
              <a:rPr lang="en-GB" sz="2400" dirty="0"/>
              <a:t>            president = new President();</a:t>
            </a:r>
            <a:endParaRPr lang="nl-NL" sz="2400" dirty="0"/>
          </a:p>
          <a:p>
            <a:r>
              <a:rPr lang="en-GB" sz="2400" dirty="0"/>
              <a:t>        }</a:t>
            </a:r>
            <a:endParaRPr lang="nl-NL" sz="2400" dirty="0"/>
          </a:p>
          <a:p>
            <a:r>
              <a:rPr lang="en-GB" sz="2400" dirty="0"/>
              <a:t>        return president;</a:t>
            </a:r>
            <a:endParaRPr lang="nl-NL" sz="2400" dirty="0"/>
          </a:p>
          <a:p>
            <a:r>
              <a:rPr lang="nl-NL" sz="2400" dirty="0"/>
              <a:t>    }</a:t>
            </a:r>
          </a:p>
          <a:p>
            <a:r>
              <a:rPr lang="nl-NL" sz="2400" dirty="0"/>
              <a:t>}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0365F41-9A05-4CBF-BFA4-DA8D9AD1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Singleton - code example</a:t>
            </a:r>
          </a:p>
        </p:txBody>
      </p:sp>
    </p:spTree>
    <p:extLst>
      <p:ext uri="{BB962C8B-B14F-4D97-AF65-F5344CB8AC3E}">
        <p14:creationId xmlns:p14="http://schemas.microsoft.com/office/powerpoint/2010/main" val="3180148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/>
              <a:t>Singleton - </a:t>
            </a:r>
            <a:r>
              <a:rPr lang="fr-FR" dirty="0" err="1"/>
              <a:t>code example</a:t>
            </a:r>
            <a:endParaRPr lang="nl-NL" dirty="0"/>
          </a:p>
        </p:txBody>
      </p:sp>
      <p:sp>
        <p:nvSpPr>
          <p:cNvPr id="15363" name="Rectangle 6"/>
          <p:cNvSpPr>
            <a:spLocks noChangeArrowheads="1"/>
          </p:cNvSpPr>
          <p:nvPr/>
        </p:nvSpPr>
        <p:spPr bwMode="auto">
          <a:xfrm>
            <a:off x="2063750" y="1700808"/>
            <a:ext cx="80645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nl-NL" sz="2400" dirty="0"/>
              <a:t>President first, second;</a:t>
            </a:r>
          </a:p>
          <a:p>
            <a:r>
              <a:rPr lang="nl-NL" sz="2400" dirty="0"/>
              <a:t>first = </a:t>
            </a:r>
            <a:r>
              <a:rPr lang="nl-NL" sz="2400" dirty="0" err="1"/>
              <a:t>President.getInstance</a:t>
            </a:r>
            <a:r>
              <a:rPr lang="nl-NL" sz="2400" dirty="0"/>
              <a:t>();</a:t>
            </a:r>
          </a:p>
          <a:p>
            <a:r>
              <a:rPr lang="nl-NL" sz="2400" dirty="0"/>
              <a:t>second = </a:t>
            </a:r>
            <a:r>
              <a:rPr lang="nl-NL" sz="2400" dirty="0" err="1"/>
              <a:t>President.getInstance</a:t>
            </a:r>
            <a:r>
              <a:rPr lang="nl-NL" sz="2400" dirty="0"/>
              <a:t>();</a:t>
            </a:r>
          </a:p>
          <a:p>
            <a:endParaRPr lang="nl-NL" sz="2400" dirty="0"/>
          </a:p>
          <a:p>
            <a:r>
              <a:rPr lang="nl-NL" sz="2400" dirty="0" err="1"/>
              <a:t>If </a:t>
            </a:r>
            <a:r>
              <a:rPr lang="nl-NL" sz="2400" dirty="0"/>
              <a:t>(first==second){</a:t>
            </a:r>
          </a:p>
          <a:p>
            <a:r>
              <a:rPr lang="nl-NL" sz="2000" dirty="0" err="1"/>
              <a:t>        System.out.println</a:t>
            </a:r>
            <a:r>
              <a:rPr lang="nl-NL" sz="2000" dirty="0"/>
              <a:t>("The two singleton variables refer to the same object.");</a:t>
            </a:r>
          </a:p>
          <a:p>
            <a:r>
              <a:rPr lang="nl-NL" sz="2400" dirty="0"/>
              <a:t>}</a:t>
            </a:r>
          </a:p>
          <a:p>
            <a:r>
              <a:rPr lang="nl-NL" sz="2400" dirty="0" err="1"/>
              <a:t>else </a:t>
            </a:r>
            <a:r>
              <a:rPr lang="nl-NL" sz="2400" dirty="0"/>
              <a:t>{</a:t>
            </a:r>
          </a:p>
          <a:p>
            <a:r>
              <a:rPr lang="nl-NL" sz="2000" dirty="0" err="1"/>
              <a:t>        System.out.println</a:t>
            </a:r>
            <a:r>
              <a:rPr lang="nl-NL" sz="2000" dirty="0"/>
              <a:t>("This is not possible in principle.");</a:t>
            </a:r>
          </a:p>
          <a:p>
            <a:r>
              <a:rPr lang="nl-NL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2470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dirty="0">
                <a:latin typeface="Verdana" pitchFamily="34" charset="0"/>
              </a:rPr>
              <a:t>Design </a:t>
            </a:r>
            <a:r>
              <a:rPr lang="nl-NL" dirty="0" err="1">
                <a:latin typeface="Verdana" pitchFamily="34" charset="0"/>
              </a:rPr>
              <a:t>patterns </a:t>
            </a:r>
            <a:r>
              <a:rPr lang="nl-NL" dirty="0">
                <a:latin typeface="Verdana" pitchFamily="34" charset="0"/>
              </a:rPr>
              <a:t>- other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Singleton is the simplest design </a:t>
            </a:r>
            <a:r>
              <a:rPr lang="nl-BE" dirty="0" err="1"/>
              <a:t>pattern</a:t>
            </a:r>
            <a:r>
              <a:rPr lang="nl-BE" dirty="0"/>
              <a:t>, but not the only one...</a:t>
            </a:r>
          </a:p>
          <a:p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1720974" y="2492897"/>
            <a:ext cx="8748464" cy="313932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Me: </a:t>
            </a:r>
            <a:r>
              <a:rPr lang="en-US" dirty="0"/>
              <a:t>So! Have you ever heard of a book called Design Patterns? </a:t>
            </a:r>
          </a:p>
          <a:p>
            <a:r>
              <a:rPr lang="en-US" b="1" dirty="0"/>
              <a:t>Them: </a:t>
            </a:r>
            <a:r>
              <a:rPr lang="en-US" dirty="0"/>
              <a:t>Oh, yeah, um, we had to, uh, study that back in my software engineering class. I use them all the time. </a:t>
            </a:r>
          </a:p>
          <a:p>
            <a:r>
              <a:rPr lang="en-US" b="1" dirty="0"/>
              <a:t>Me: </a:t>
            </a:r>
            <a:r>
              <a:rPr lang="en-US" dirty="0"/>
              <a:t>Can you name any of the patterns they covered? </a:t>
            </a:r>
          </a:p>
          <a:p>
            <a:r>
              <a:rPr lang="en-US" b="1" dirty="0"/>
              <a:t>Them: </a:t>
            </a:r>
            <a:r>
              <a:rPr lang="en-US" dirty="0"/>
              <a:t>I loved the Singleton pattern! </a:t>
            </a:r>
          </a:p>
          <a:p>
            <a:r>
              <a:rPr lang="en-US" b="1" dirty="0"/>
              <a:t>Me: </a:t>
            </a:r>
            <a:r>
              <a:rPr lang="en-US" dirty="0"/>
              <a:t>OK. Were there any others? </a:t>
            </a:r>
          </a:p>
          <a:p>
            <a:r>
              <a:rPr lang="en-US" b="1" dirty="0"/>
              <a:t>Them: </a:t>
            </a:r>
            <a:r>
              <a:rPr lang="en-US" dirty="0"/>
              <a:t>Uh, I think there was one called the </a:t>
            </a:r>
            <a:r>
              <a:rPr lang="en-US" dirty="0" err="1"/>
              <a:t>Visitater</a:t>
            </a:r>
            <a:r>
              <a:rPr lang="en-US" dirty="0"/>
              <a:t>. </a:t>
            </a:r>
          </a:p>
          <a:p>
            <a:r>
              <a:rPr lang="en-US" b="1" dirty="0"/>
              <a:t>Me: </a:t>
            </a:r>
            <a:r>
              <a:rPr lang="en-US" dirty="0" err="1"/>
              <a:t>Oooh</a:t>
            </a:r>
            <a:r>
              <a:rPr lang="en-US" dirty="0"/>
              <a:t>, that's right! The one that visits potatoes. I use it all the time. Next!!! </a:t>
            </a:r>
          </a:p>
          <a:p>
            <a:endParaRPr lang="en-US" dirty="0"/>
          </a:p>
          <a:p>
            <a:r>
              <a:rPr lang="en-US" dirty="0"/>
              <a:t>I actually use this as a question now. If they claim expertise at Design Patterns, and they can ONLY name the Singleton pattern, then they will ONLY work at some other company. </a:t>
            </a:r>
          </a:p>
        </p:txBody>
      </p:sp>
    </p:spTree>
    <p:extLst>
      <p:ext uri="{BB962C8B-B14F-4D97-AF65-F5344CB8AC3E}">
        <p14:creationId xmlns:p14="http://schemas.microsoft.com/office/powerpoint/2010/main" val="1504306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Observer </a:t>
            </a:r>
            <a:r>
              <a:rPr lang="nl-NL" dirty="0"/>
              <a:t>(</a:t>
            </a:r>
            <a:r>
              <a:rPr lang="nl-NL" dirty="0" err="1"/>
              <a:t>behavioural</a:t>
            </a:r>
            <a:r>
              <a:rPr lang="nl-NL" dirty="0"/>
              <a:t>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hlinkClick r:id="rId3"/>
              </a:rPr>
              <a:t>Video </a:t>
            </a:r>
            <a:r>
              <a:rPr lang="nl-NL" sz="1800" b="1" dirty="0"/>
              <a:t>(up to </a:t>
            </a:r>
            <a:r>
              <a:rPr lang="nl-NL" sz="1800" b="1" dirty="0">
                <a:solidFill>
                  <a:srgbClr val="FF0000"/>
                </a:solidFill>
              </a:rPr>
              <a:t>minute 14</a:t>
            </a:r>
            <a:r>
              <a:rPr lang="nl-NL" sz="1800" b="1" dirty="0"/>
              <a:t>, you may skip the part that </a:t>
            </a:r>
            <a:r>
              <a:rPr lang="nl-NL" sz="1800" b="1" dirty="0" err="1"/>
              <a:t>follows</a:t>
            </a:r>
            <a:r>
              <a:rPr lang="nl-NL" sz="1800" b="1" dirty="0"/>
              <a:t> </a:t>
            </a:r>
            <a:r>
              <a:rPr lang="nl-NL" sz="1800" b="1" dirty="0" err="1"/>
              <a:t>about</a:t>
            </a:r>
            <a:r>
              <a:rPr lang="nl-NL" sz="1800" b="1" dirty="0"/>
              <a:t> </a:t>
            </a:r>
            <a:r>
              <a:rPr lang="nl-NL" sz="1800" b="1" dirty="0" err="1"/>
              <a:t>threats</a:t>
            </a:r>
            <a:r>
              <a:rPr lang="nl-NL" sz="1800" b="1" dirty="0"/>
              <a:t>)</a:t>
            </a:r>
          </a:p>
          <a:p>
            <a:endParaRPr lang="nl-NL" dirty="0"/>
          </a:p>
          <a:p>
            <a:r>
              <a:rPr lang="nl-NL" dirty="0" err="1"/>
              <a:t>Observer Pattern</a:t>
            </a:r>
            <a:r>
              <a:rPr lang="nl-NL" dirty="0"/>
              <a:t>:</a:t>
            </a:r>
          </a:p>
          <a:p>
            <a:pPr lvl="1"/>
            <a:r>
              <a:rPr lang="nl-NL" b="1" dirty="0"/>
              <a:t>Customer's dilemma</a:t>
            </a:r>
            <a:r>
              <a:rPr lang="nl-NL" dirty="0"/>
              <a:t>: How can multiple objects be kept informed about the state of one particular object?</a:t>
            </a:r>
          </a:p>
          <a:p>
            <a:pPr lvl="1"/>
            <a:r>
              <a:rPr lang="nl-NL" b="1" dirty="0"/>
              <a:t>Solution</a:t>
            </a:r>
            <a:r>
              <a:rPr lang="nl-NL" dirty="0"/>
              <a:t>: We call the object in which the other objects are interested "subject". This "subject" keeps a list of all interested objects, which we call "</a:t>
            </a:r>
            <a:r>
              <a:rPr lang="nl-NL" dirty="0" err="1"/>
              <a:t>observers</a:t>
            </a:r>
            <a:r>
              <a:rPr lang="nl-NL" dirty="0"/>
              <a:t>".  The "subject" notifies the "</a:t>
            </a:r>
            <a:r>
              <a:rPr lang="nl-NL" dirty="0" err="1"/>
              <a:t>observers" </a:t>
            </a:r>
            <a:r>
              <a:rPr lang="nl-NL" dirty="0"/>
              <a:t>automatically about every </a:t>
            </a:r>
            <a:r>
              <a:rPr lang="nl-NL" dirty="0" err="1"/>
              <a:t>state change </a:t>
            </a:r>
            <a:r>
              <a:rPr lang="nl-NL" dirty="0"/>
              <a:t>with a method call (in our example update()) </a:t>
            </a:r>
          </a:p>
        </p:txBody>
      </p:sp>
    </p:spTree>
    <p:extLst>
      <p:ext uri="{BB962C8B-B14F-4D97-AF65-F5344CB8AC3E}">
        <p14:creationId xmlns:p14="http://schemas.microsoft.com/office/powerpoint/2010/main" val="2145054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Observer pattern </a:t>
            </a:r>
            <a:r>
              <a:rPr lang="nl-BE" dirty="0"/>
              <a:t>- general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4079776" y="6448700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i="1" dirty="0"/>
              <a:t>Class diagram </a:t>
            </a:r>
            <a:r>
              <a:rPr lang="nl-BE" sz="2000" i="1" dirty="0" err="1"/>
              <a:t>observer pattern</a:t>
            </a:r>
            <a:endParaRPr lang="nl-BE" sz="2000" i="1" dirty="0"/>
          </a:p>
        </p:txBody>
      </p:sp>
      <p:pic>
        <p:nvPicPr>
          <p:cNvPr id="7" name="Picture 2" descr="http://www.codeproject.com/KB/architecture/applyingpatterns/observer.gif">
            <a:extLst>
              <a:ext uri="{FF2B5EF4-FFF2-40B4-BE49-F238E27FC236}">
                <a16:creationId xmlns:a16="http://schemas.microsoft.com/office/drawing/2014/main" id="{2F53F13E-F452-4CF2-AE52-CAD6DD2B7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185947"/>
            <a:ext cx="7056784" cy="524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8107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Details </a:t>
            </a:r>
            <a:r>
              <a:rPr lang="nl-BE" dirty="0" err="1"/>
              <a:t>observer pattern</a:t>
            </a:r>
            <a:r>
              <a:rPr lang="nl-BE" dirty="0"/>
              <a:t>:</a:t>
            </a:r>
          </a:p>
          <a:p>
            <a:r>
              <a:rPr lang="en-US" b="1" dirty="0"/>
              <a:t>Subject</a:t>
            </a:r>
            <a:r>
              <a:rPr lang="en-US" dirty="0"/>
              <a:t>: </a:t>
            </a:r>
            <a:r>
              <a:rPr lang="en-US" dirty="0" err="1"/>
              <a:t>abstract class </a:t>
            </a:r>
            <a:r>
              <a:rPr lang="en-US" dirty="0"/>
              <a:t>or interface to maintain </a:t>
            </a:r>
            <a:r>
              <a:rPr lang="en-US" dirty="0" err="1"/>
              <a:t>list </a:t>
            </a:r>
            <a:r>
              <a:rPr lang="en-US" dirty="0"/>
              <a:t>of observers, </a:t>
            </a:r>
            <a:r>
              <a:rPr lang="en-US" dirty="0" err="1"/>
              <a:t>can add </a:t>
            </a:r>
            <a:r>
              <a:rPr lang="en-US" dirty="0"/>
              <a:t>and </a:t>
            </a:r>
            <a:r>
              <a:rPr lang="en-US" dirty="0" err="1"/>
              <a:t>remove </a:t>
            </a:r>
            <a:r>
              <a:rPr lang="en-US" dirty="0"/>
              <a:t>observers</a:t>
            </a:r>
          </a:p>
          <a:p>
            <a:pPr lvl="1"/>
            <a:r>
              <a:rPr lang="en-US" b="1" i="1" dirty="0"/>
              <a:t>Attach </a:t>
            </a:r>
            <a:r>
              <a:rPr lang="en-US" i="1" dirty="0"/>
              <a:t>- </a:t>
            </a:r>
            <a:r>
              <a:rPr lang="en-US" i="1" dirty="0" err="1"/>
              <a:t>add </a:t>
            </a:r>
            <a:r>
              <a:rPr lang="en-US" i="1" dirty="0"/>
              <a:t>the observer (in the parameter) </a:t>
            </a:r>
            <a:r>
              <a:rPr lang="en-US" i="1" dirty="0" err="1"/>
              <a:t>to </a:t>
            </a:r>
            <a:r>
              <a:rPr lang="en-US" i="1" dirty="0"/>
              <a:t>the </a:t>
            </a:r>
            <a:r>
              <a:rPr lang="en-US" i="1" dirty="0" err="1"/>
              <a:t>ArrayList </a:t>
            </a:r>
            <a:r>
              <a:rPr lang="en-US" i="1" dirty="0"/>
              <a:t>of observers</a:t>
            </a:r>
            <a:endParaRPr lang="en-US" dirty="0"/>
          </a:p>
          <a:p>
            <a:pPr lvl="1"/>
            <a:r>
              <a:rPr lang="en-US" b="1" i="1" dirty="0"/>
              <a:t>Detach </a:t>
            </a:r>
            <a:r>
              <a:rPr lang="en-US" i="1" dirty="0"/>
              <a:t>- </a:t>
            </a:r>
            <a:r>
              <a:rPr lang="en-US" i="1" dirty="0" err="1"/>
              <a:t>remove </a:t>
            </a:r>
            <a:r>
              <a:rPr lang="en-US" i="1" dirty="0"/>
              <a:t>observer (in the parameter) </a:t>
            </a:r>
            <a:r>
              <a:rPr lang="en-US" i="1" dirty="0" err="1"/>
              <a:t>from </a:t>
            </a:r>
            <a:r>
              <a:rPr lang="en-US" i="1" dirty="0"/>
              <a:t>the observers </a:t>
            </a:r>
            <a:r>
              <a:rPr lang="en-US" i="1" dirty="0" err="1"/>
              <a:t>ArrayList</a:t>
            </a:r>
            <a:endParaRPr lang="en-US" dirty="0"/>
          </a:p>
          <a:p>
            <a:pPr lvl="1"/>
            <a:r>
              <a:rPr lang="en-US" b="1" i="1" dirty="0"/>
              <a:t>Notify </a:t>
            </a:r>
            <a:r>
              <a:rPr lang="en-US" i="1" dirty="0"/>
              <a:t>- </a:t>
            </a:r>
            <a:r>
              <a:rPr lang="en-US" i="1" dirty="0" err="1"/>
              <a:t>notify all </a:t>
            </a:r>
            <a:r>
              <a:rPr lang="en-US" i="1" dirty="0"/>
              <a:t>observers in the </a:t>
            </a:r>
            <a:r>
              <a:rPr lang="en-US" i="1" dirty="0" err="1"/>
              <a:t>ArrayList </a:t>
            </a:r>
            <a:r>
              <a:rPr lang="en-US" i="1" dirty="0"/>
              <a:t>of </a:t>
            </a:r>
            <a:r>
              <a:rPr lang="en-US" i="1" dirty="0" err="1"/>
              <a:t>a change </a:t>
            </a:r>
            <a:r>
              <a:rPr lang="en-US" i="1" dirty="0"/>
              <a:t>by </a:t>
            </a:r>
            <a:r>
              <a:rPr lang="en-US" i="1" dirty="0" err="1"/>
              <a:t>looping through all </a:t>
            </a:r>
            <a:r>
              <a:rPr lang="en-US" i="1" dirty="0"/>
              <a:t>observers in the </a:t>
            </a:r>
            <a:r>
              <a:rPr lang="en-US" i="1" dirty="0" err="1"/>
              <a:t>ArrayList and </a:t>
            </a:r>
            <a:r>
              <a:rPr lang="en-US" dirty="0"/>
              <a:t>calling </a:t>
            </a:r>
            <a:r>
              <a:rPr lang="en-US" i="1" dirty="0"/>
              <a:t>the update </a:t>
            </a:r>
            <a:r>
              <a:rPr lang="en-US" i="1" dirty="0" err="1"/>
              <a:t>function </a:t>
            </a:r>
            <a:r>
              <a:rPr lang="en-US" i="1" dirty="0"/>
              <a:t>of each object in the </a:t>
            </a:r>
            <a:r>
              <a:rPr lang="en-US" i="1" dirty="0" err="1"/>
              <a:t>ArrayList   </a:t>
            </a:r>
          </a:p>
          <a:p>
            <a:r>
              <a:rPr lang="en-US" b="1" dirty="0" err="1"/>
              <a:t>ConcreteSubject </a:t>
            </a:r>
            <a:r>
              <a:rPr lang="en-US" dirty="0"/>
              <a:t>inherits/implements subject </a:t>
            </a:r>
            <a:r>
              <a:rPr lang="en-US" dirty="0" err="1"/>
              <a:t>and contains </a:t>
            </a:r>
            <a:r>
              <a:rPr lang="en-US" dirty="0"/>
              <a:t>the </a:t>
            </a:r>
            <a:r>
              <a:rPr lang="en-US" dirty="0" err="1"/>
              <a:t>state that </a:t>
            </a:r>
            <a:r>
              <a:rPr lang="en-US" dirty="0"/>
              <a:t>the observers </a:t>
            </a:r>
            <a:r>
              <a:rPr lang="en-US" dirty="0" err="1"/>
              <a:t>are interested in</a:t>
            </a:r>
            <a:r>
              <a:rPr lang="en-US" dirty="0"/>
              <a:t>.  </a:t>
            </a:r>
            <a:r>
              <a:rPr lang="en-US" dirty="0" err="1"/>
              <a:t>Sends notification to </a:t>
            </a:r>
            <a:r>
              <a:rPr lang="en-US" dirty="0"/>
              <a:t>all observers by </a:t>
            </a:r>
            <a:r>
              <a:rPr lang="en-US" dirty="0" err="1"/>
              <a:t>calling</a:t>
            </a:r>
            <a:r>
              <a:rPr lang="en-US" dirty="0"/>
              <a:t> the notify </a:t>
            </a:r>
            <a:r>
              <a:rPr lang="en-US" dirty="0" err="1"/>
              <a:t>function </a:t>
            </a:r>
            <a:r>
              <a:rPr lang="en-US" dirty="0"/>
              <a:t>(</a:t>
            </a:r>
            <a:r>
              <a:rPr lang="en-US" dirty="0" err="1"/>
              <a:t>see </a:t>
            </a:r>
            <a:r>
              <a:rPr lang="en-US" dirty="0"/>
              <a:t>Subject </a:t>
            </a:r>
            <a:r>
              <a:rPr lang="en-US" dirty="0" err="1"/>
              <a:t>class</a:t>
            </a:r>
            <a:r>
              <a:rPr lang="en-US" dirty="0"/>
              <a:t>) </a:t>
            </a:r>
            <a:r>
              <a:rPr lang="en-US" dirty="0" err="1"/>
              <a:t>when </a:t>
            </a:r>
            <a:r>
              <a:rPr lang="en-US" dirty="0"/>
              <a:t>the </a:t>
            </a:r>
            <a:r>
              <a:rPr lang="en-US" dirty="0" err="1"/>
              <a:t>state changes </a:t>
            </a:r>
            <a:r>
              <a:rPr lang="en-US" dirty="0"/>
              <a:t>(</a:t>
            </a:r>
            <a:r>
              <a:rPr lang="en-US" dirty="0" err="1"/>
              <a:t>setState</a:t>
            </a:r>
            <a:r>
              <a:rPr lang="en-US" dirty="0"/>
              <a:t>).</a:t>
            </a:r>
          </a:p>
          <a:p>
            <a:pPr lvl="1"/>
            <a:r>
              <a:rPr lang="en-US" b="1" i="1" dirty="0" err="1"/>
              <a:t>getState </a:t>
            </a:r>
            <a:r>
              <a:rPr lang="en-US" i="1" dirty="0"/>
              <a:t>- </a:t>
            </a:r>
            <a:r>
              <a:rPr lang="en-US" i="1" dirty="0" err="1"/>
              <a:t>Returns state </a:t>
            </a:r>
            <a:r>
              <a:rPr lang="en-US" i="1" dirty="0"/>
              <a:t>of subject</a:t>
            </a:r>
            <a:endParaRPr lang="en-US" dirty="0"/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Observer pattern </a:t>
            </a:r>
            <a:r>
              <a:rPr lang="nl-BE" dirty="0"/>
              <a:t>- general</a:t>
            </a:r>
          </a:p>
        </p:txBody>
      </p:sp>
    </p:spTree>
    <p:extLst>
      <p:ext uri="{BB962C8B-B14F-4D97-AF65-F5344CB8AC3E}">
        <p14:creationId xmlns:p14="http://schemas.microsoft.com/office/powerpoint/2010/main" val="820290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Details </a:t>
            </a:r>
            <a:r>
              <a:rPr lang="nl-BE" dirty="0" err="1"/>
              <a:t>observer pattern </a:t>
            </a:r>
            <a:r>
              <a:rPr lang="nl-BE" dirty="0"/>
              <a:t>(continued):</a:t>
            </a:r>
            <a:endParaRPr lang="en-US" dirty="0"/>
          </a:p>
          <a:p>
            <a:r>
              <a:rPr lang="en-US" b="1" dirty="0"/>
              <a:t>Observer </a:t>
            </a:r>
            <a:r>
              <a:rPr lang="en-US" dirty="0" err="1"/>
              <a:t>abstract class </a:t>
            </a:r>
            <a:r>
              <a:rPr lang="en-US" dirty="0"/>
              <a:t>or interface, </a:t>
            </a:r>
            <a:r>
              <a:rPr lang="en-US" dirty="0" err="1"/>
              <a:t>defines an </a:t>
            </a:r>
            <a:r>
              <a:rPr lang="en-US" dirty="0"/>
              <a:t>updating </a:t>
            </a:r>
            <a:r>
              <a:rPr lang="en-US" dirty="0" err="1"/>
              <a:t>method for </a:t>
            </a:r>
            <a:r>
              <a:rPr lang="en-US" dirty="0"/>
              <a:t>all observers </a:t>
            </a:r>
            <a:r>
              <a:rPr lang="en-US" dirty="0" err="1"/>
              <a:t>so that they can receive an </a:t>
            </a:r>
            <a:r>
              <a:rPr lang="en-US" dirty="0"/>
              <a:t>update </a:t>
            </a:r>
            <a:r>
              <a:rPr lang="en-US" dirty="0" err="1"/>
              <a:t>notification </a:t>
            </a:r>
            <a:r>
              <a:rPr lang="en-US" dirty="0"/>
              <a:t>from subject. </a:t>
            </a:r>
          </a:p>
          <a:p>
            <a:pPr lvl="1"/>
            <a:r>
              <a:rPr lang="en-US" b="1" i="1" dirty="0"/>
              <a:t>update </a:t>
            </a:r>
            <a:r>
              <a:rPr lang="en-US" i="1" dirty="0"/>
              <a:t>- </a:t>
            </a:r>
            <a:r>
              <a:rPr lang="en-US" i="1" dirty="0" err="1"/>
              <a:t>abstract function</a:t>
            </a:r>
            <a:r>
              <a:rPr lang="en-US" i="1" dirty="0"/>
              <a:t>, </a:t>
            </a:r>
            <a:r>
              <a:rPr lang="en-US" i="1" dirty="0" err="1"/>
              <a:t>will be </a:t>
            </a:r>
            <a:r>
              <a:rPr lang="en-US" i="1" dirty="0"/>
              <a:t>overridden by concrete observers  </a:t>
            </a:r>
          </a:p>
          <a:p>
            <a:r>
              <a:rPr lang="en-US" b="1" dirty="0" err="1"/>
              <a:t>ConcreteObserver </a:t>
            </a:r>
            <a:r>
              <a:rPr lang="en-US" dirty="0" err="1"/>
              <a:t>keeps a reference to </a:t>
            </a:r>
            <a:r>
              <a:rPr lang="en-US" dirty="0"/>
              <a:t>subject in order to </a:t>
            </a:r>
            <a:r>
              <a:rPr lang="en-US" dirty="0" err="1"/>
              <a:t>be able to retrieve </a:t>
            </a:r>
            <a:r>
              <a:rPr lang="en-US" dirty="0"/>
              <a:t>the </a:t>
            </a:r>
            <a:r>
              <a:rPr lang="en-US" dirty="0" err="1"/>
              <a:t>state of </a:t>
            </a:r>
            <a:r>
              <a:rPr lang="en-US" dirty="0"/>
              <a:t>subject </a:t>
            </a:r>
            <a:r>
              <a:rPr lang="en-US" dirty="0" err="1"/>
              <a:t>when he receives a notification</a:t>
            </a:r>
            <a:endParaRPr lang="en-US" dirty="0"/>
          </a:p>
          <a:p>
            <a:pPr lvl="1"/>
            <a:r>
              <a:rPr lang="en-US" b="1" i="1" dirty="0"/>
              <a:t>update </a:t>
            </a:r>
            <a:r>
              <a:rPr lang="en-US" i="1" dirty="0"/>
              <a:t>- (</a:t>
            </a:r>
            <a:r>
              <a:rPr lang="en-US" i="1" dirty="0" err="1"/>
              <a:t>overriding</a:t>
            </a:r>
            <a:r>
              <a:rPr lang="en-US" i="1" dirty="0"/>
              <a:t>) </a:t>
            </a:r>
            <a:r>
              <a:rPr lang="en-US" i="1" dirty="0" err="1"/>
              <a:t>When </a:t>
            </a:r>
            <a:r>
              <a:rPr lang="en-US" i="1" dirty="0"/>
              <a:t>the subject </a:t>
            </a:r>
            <a:r>
              <a:rPr lang="en-US" i="1" dirty="0" err="1"/>
              <a:t>calls this function</a:t>
            </a:r>
            <a:r>
              <a:rPr lang="en-US" i="1" dirty="0"/>
              <a:t>, the </a:t>
            </a:r>
            <a:r>
              <a:rPr lang="en-US" i="1" dirty="0" err="1"/>
              <a:t>concreteObserver calls </a:t>
            </a:r>
            <a:r>
              <a:rPr lang="en-US" i="1" dirty="0"/>
              <a:t>the </a:t>
            </a:r>
            <a:r>
              <a:rPr lang="en-US" i="1" dirty="0" err="1"/>
              <a:t>getState operation </a:t>
            </a:r>
            <a:r>
              <a:rPr lang="en-US" i="1" dirty="0"/>
              <a:t>of the subject in order to </a:t>
            </a:r>
            <a:r>
              <a:rPr lang="en-US" i="1" dirty="0" err="1"/>
              <a:t>obtain information </a:t>
            </a:r>
            <a:r>
              <a:rPr lang="en-US" i="1" dirty="0"/>
              <a:t>about </a:t>
            </a:r>
            <a:r>
              <a:rPr lang="en-US" i="1" dirty="0" err="1"/>
              <a:t>its state</a:t>
            </a:r>
            <a:r>
              <a:rPr lang="en-US" i="1" dirty="0"/>
              <a:t>.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Observer pattern </a:t>
            </a:r>
            <a:r>
              <a:rPr lang="nl-BE" dirty="0"/>
              <a:t>- general</a:t>
            </a:r>
          </a:p>
        </p:txBody>
      </p:sp>
    </p:spTree>
    <p:extLst>
      <p:ext uri="{BB962C8B-B14F-4D97-AF65-F5344CB8AC3E}">
        <p14:creationId xmlns:p14="http://schemas.microsoft.com/office/powerpoint/2010/main" val="424102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What are "patterns"?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For a software design problem, there is not always one right solution, but sometimes several possibilities.</a:t>
            </a:r>
          </a:p>
          <a:p>
            <a:r>
              <a:rPr lang="nl-NL" dirty="0"/>
              <a:t>For common problems, '</a:t>
            </a:r>
            <a:r>
              <a:rPr lang="nl-NL" dirty="0" err="1"/>
              <a:t>patterns</a:t>
            </a:r>
            <a:r>
              <a:rPr lang="nl-NL" dirty="0"/>
              <a:t>' offer a good solution; they are </a:t>
            </a:r>
            <a:r>
              <a:rPr lang="nl-NL" b="1" dirty="0"/>
              <a:t>best </a:t>
            </a:r>
            <a:r>
              <a:rPr lang="nl-NL" b="1" dirty="0" err="1"/>
              <a:t>practices</a:t>
            </a:r>
            <a:endParaRPr lang="nl-NL" b="1" dirty="0"/>
          </a:p>
          <a:p>
            <a:r>
              <a:rPr lang="nl-NL" dirty="0" err="1"/>
              <a:t>Patterns </a:t>
            </a:r>
            <a:r>
              <a:rPr lang="nl-NL" dirty="0"/>
              <a:t>are a </a:t>
            </a:r>
            <a:r>
              <a:rPr lang="nl-NL" b="1" dirty="0"/>
              <a:t>means of communication</a:t>
            </a:r>
            <a:r>
              <a:rPr lang="nl-NL" dirty="0"/>
              <a:t>: between designers and programmers: easy to know what you are talking about.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768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EA6C3-73DD-44A3-90C3-D8F300EC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Observer pattern </a:t>
            </a:r>
            <a:r>
              <a:rPr lang="nl-BE" dirty="0"/>
              <a:t>- example 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C92978-8537-43D3-A362-E6FE33C5E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You can check the example code from the video here: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>
                <a:hlinkClick r:id="rId2"/>
              </a:rPr>
              <a:t>http://www.newthinktank.com/2012/08/observer-design-pattern-tutorial/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2E5EDEA-CD0C-4F27-AD85-DB0F02F6F5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461375" y="6408738"/>
            <a:ext cx="647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nl-N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4492E864-EC5F-43DA-931C-0D6412AC52B4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4480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Strategy </a:t>
            </a:r>
            <a:r>
              <a:rPr lang="nl-NL" dirty="0"/>
              <a:t>(</a:t>
            </a:r>
            <a:r>
              <a:rPr lang="nl-NL" dirty="0" err="1"/>
              <a:t>behavioural</a:t>
            </a:r>
            <a:r>
              <a:rPr lang="nl-NL" dirty="0"/>
              <a:t>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hlinkClick r:id="rId3"/>
              </a:rPr>
              <a:t>Movie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Strategy Pattern</a:t>
            </a:r>
            <a:r>
              <a:rPr lang="nl-NL" dirty="0"/>
              <a:t>:</a:t>
            </a:r>
          </a:p>
          <a:p>
            <a:pPr lvl="1"/>
            <a:r>
              <a:rPr lang="nl-NL" b="1" dirty="0"/>
              <a:t>Customer's dilemma</a:t>
            </a:r>
            <a:r>
              <a:rPr lang="nl-NL" dirty="0"/>
              <a:t>: How can you ensure that at </a:t>
            </a:r>
            <a:r>
              <a:rPr lang="nl-NL" dirty="0" err="1"/>
              <a:t>runtime it </a:t>
            </a:r>
            <a:r>
              <a:rPr lang="nl-NL" dirty="0"/>
              <a:t>can be decided which algorithm should be used to determine the output of a particular method?</a:t>
            </a:r>
          </a:p>
          <a:p>
            <a:pPr lvl="1"/>
            <a:r>
              <a:rPr lang="nl-NL" b="1" dirty="0"/>
              <a:t>Solution</a:t>
            </a:r>
            <a:r>
              <a:rPr lang="nl-NL" dirty="0"/>
              <a:t>: Define, using an interface, a family of algorithms that each give a different implementation to one particular method. 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19577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/>
          <p:cNvSpPr txBox="1"/>
          <p:nvPr/>
        </p:nvSpPr>
        <p:spPr>
          <a:xfrm>
            <a:off x="4079776" y="6448700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i="1" dirty="0"/>
              <a:t>Class diagram </a:t>
            </a:r>
            <a:r>
              <a:rPr lang="nl-BE" sz="2000" i="1" dirty="0" err="1"/>
              <a:t>strategy pattern</a:t>
            </a:r>
            <a:endParaRPr lang="nl-BE" sz="2000" i="1" dirty="0"/>
          </a:p>
        </p:txBody>
      </p:sp>
      <p:sp>
        <p:nvSpPr>
          <p:cNvPr id="7" name="Titel 3"/>
          <p:cNvSpPr>
            <a:spLocks noGrp="1"/>
          </p:cNvSpPr>
          <p:nvPr>
            <p:ph type="title"/>
          </p:nvPr>
        </p:nvSpPr>
        <p:spPr>
          <a:xfrm>
            <a:off x="171450" y="158937"/>
            <a:ext cx="10084175" cy="732604"/>
          </a:xfrm>
        </p:spPr>
        <p:txBody>
          <a:bodyPr/>
          <a:lstStyle/>
          <a:p>
            <a:r>
              <a:rPr lang="nl-BE" dirty="0" err="1"/>
              <a:t>Strategy pattern </a:t>
            </a:r>
            <a:r>
              <a:rPr lang="nl-BE" dirty="0"/>
              <a:t>- general</a:t>
            </a:r>
          </a:p>
        </p:txBody>
      </p:sp>
      <p:pic>
        <p:nvPicPr>
          <p:cNvPr id="5" name="Picture 2" descr="http://www.codeproject.com/KB/architecture/applyingpatterns2/strategy.gif">
            <a:extLst>
              <a:ext uri="{FF2B5EF4-FFF2-40B4-BE49-F238E27FC236}">
                <a16:creationId xmlns:a16="http://schemas.microsoft.com/office/drawing/2014/main" id="{8962E3CC-6062-41DE-99B6-78C68E186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2132856"/>
            <a:ext cx="8442499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191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2A5CC-D91F-420B-B407-35A382F8D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Strategy pattern </a:t>
            </a:r>
            <a:r>
              <a:rPr lang="nl-BE" dirty="0"/>
              <a:t>- general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Strategy </a:t>
            </a:r>
            <a:r>
              <a:rPr lang="en-US" dirty="0" err="1"/>
              <a:t>abstract class </a:t>
            </a:r>
            <a:r>
              <a:rPr lang="en-US" dirty="0"/>
              <a:t>or interface </a:t>
            </a:r>
            <a:r>
              <a:rPr lang="en-US" dirty="0" err="1"/>
              <a:t>for </a:t>
            </a:r>
            <a:r>
              <a:rPr lang="en-US" dirty="0"/>
              <a:t>the </a:t>
            </a:r>
            <a:r>
              <a:rPr lang="en-US" dirty="0" err="1"/>
              <a:t>algorithm/strategy of which </a:t>
            </a:r>
            <a:r>
              <a:rPr lang="en-US" dirty="0"/>
              <a:t>all concrete </a:t>
            </a:r>
            <a:r>
              <a:rPr lang="en-US" dirty="0" err="1"/>
              <a:t>algorithms inherit</a:t>
            </a:r>
            <a:r>
              <a:rPr lang="en-US" dirty="0"/>
              <a:t>. It </a:t>
            </a:r>
            <a:r>
              <a:rPr lang="en-US" dirty="0" err="1"/>
              <a:t>provides a common </a:t>
            </a:r>
            <a:r>
              <a:rPr lang="en-US" dirty="0"/>
              <a:t>interface </a:t>
            </a:r>
            <a:r>
              <a:rPr lang="en-US" dirty="0" err="1"/>
              <a:t>for all </a:t>
            </a:r>
            <a:r>
              <a:rPr lang="en-US" dirty="0"/>
              <a:t>the concrete </a:t>
            </a:r>
            <a:r>
              <a:rPr lang="en-US" dirty="0" err="1"/>
              <a:t>algorithms/strategies</a:t>
            </a:r>
            <a:r>
              <a:rPr lang="en-US" dirty="0"/>
              <a:t>.  All the </a:t>
            </a:r>
            <a:r>
              <a:rPr lang="en-US" dirty="0" err="1"/>
              <a:t>abstract functions of </a:t>
            </a:r>
            <a:r>
              <a:rPr lang="en-US" dirty="0"/>
              <a:t>the Strategy </a:t>
            </a:r>
            <a:r>
              <a:rPr lang="en-US" dirty="0" err="1"/>
              <a:t>class must be </a:t>
            </a:r>
            <a:r>
              <a:rPr lang="en-US" dirty="0"/>
              <a:t>overridden by the </a:t>
            </a:r>
            <a:r>
              <a:rPr lang="en-US" dirty="0" err="1"/>
              <a:t>ConcreteStrategy classes</a:t>
            </a:r>
            <a:r>
              <a:rPr lang="en-US" dirty="0"/>
              <a:t>.</a:t>
            </a:r>
          </a:p>
          <a:p>
            <a:r>
              <a:rPr lang="en-US" b="1" dirty="0" err="1"/>
              <a:t>ConcreteStrategy </a:t>
            </a:r>
            <a:r>
              <a:rPr lang="en-US" dirty="0"/>
              <a:t>In </a:t>
            </a:r>
            <a:r>
              <a:rPr lang="en-US" dirty="0" err="1"/>
              <a:t>this class </a:t>
            </a:r>
            <a:r>
              <a:rPr lang="en-US" dirty="0"/>
              <a:t>we </a:t>
            </a:r>
            <a:r>
              <a:rPr lang="en-US" dirty="0" err="1"/>
              <a:t>implement </a:t>
            </a:r>
            <a:r>
              <a:rPr lang="en-US" dirty="0"/>
              <a:t>the </a:t>
            </a:r>
            <a:r>
              <a:rPr lang="en-US" dirty="0" err="1"/>
              <a:t>algorithm</a:t>
            </a:r>
            <a:r>
              <a:rPr lang="en-US" dirty="0"/>
              <a:t>.</a:t>
            </a:r>
            <a:endParaRPr lang="en-US" b="1" dirty="0"/>
          </a:p>
          <a:p>
            <a:r>
              <a:rPr lang="en-US" b="1" dirty="0"/>
              <a:t>Context </a:t>
            </a:r>
            <a:r>
              <a:rPr lang="en-US" dirty="0" err="1"/>
              <a:t>can be configured </a:t>
            </a:r>
            <a:r>
              <a:rPr lang="en-US" dirty="0"/>
              <a:t>with one or </a:t>
            </a:r>
            <a:r>
              <a:rPr lang="en-US" dirty="0" err="1"/>
              <a:t>more ConcreteStrategies</a:t>
            </a:r>
            <a:r>
              <a:rPr lang="en-US" dirty="0"/>
              <a:t>.  It </a:t>
            </a:r>
            <a:r>
              <a:rPr lang="en-US" dirty="0" err="1"/>
              <a:t>uses this ConcreteStrategy </a:t>
            </a:r>
            <a:r>
              <a:rPr lang="en-US" dirty="0"/>
              <a:t>via the interface </a:t>
            </a:r>
            <a:r>
              <a:rPr lang="en-US" dirty="0" err="1"/>
              <a:t>defined </a:t>
            </a:r>
            <a:r>
              <a:rPr lang="en-US" dirty="0"/>
              <a:t>in Strategy.</a:t>
            </a:r>
          </a:p>
        </p:txBody>
      </p:sp>
    </p:spTree>
    <p:extLst>
      <p:ext uri="{BB962C8B-B14F-4D97-AF65-F5344CB8AC3E}">
        <p14:creationId xmlns:p14="http://schemas.microsoft.com/office/powerpoint/2010/main" val="1298485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80013-183E-4310-8BF3-608961F51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Strategy pattern </a:t>
            </a:r>
            <a:r>
              <a:rPr lang="nl-BE" dirty="0"/>
              <a:t>- example code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DD976F-04C7-4FA0-9F0D-EDCAF2AB1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You can check the example code from the video here: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>
                <a:hlinkClick r:id="rId2"/>
              </a:rPr>
              <a:t>http://www.newthinktank.com/2012/08/strategy-design-pattern-tutorial/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8A4A258-48C7-4397-9025-954540B996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461375" y="6408738"/>
            <a:ext cx="647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nl-N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4492E864-EC5F-43DA-931C-0D6412AC52B4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4566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Decorator </a:t>
            </a:r>
            <a:r>
              <a:rPr lang="nl-NL" dirty="0"/>
              <a:t>(</a:t>
            </a:r>
            <a:r>
              <a:rPr lang="nl-NL" dirty="0" err="1"/>
              <a:t>strutural</a:t>
            </a:r>
            <a:r>
              <a:rPr lang="nl-NL" dirty="0"/>
              <a:t>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hlinkClick r:id="rId3"/>
              </a:rPr>
              <a:t>Movie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Decorator Pattern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Problem definition: You want the functionality of inheritance but you want to be able to change this @runtime. You want to dynamically assign responsibilities (methods) to an </a:t>
            </a:r>
            <a:r>
              <a:rPr lang="nl-NL"/>
              <a:t>object.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59993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/>
          <p:cNvSpPr txBox="1"/>
          <p:nvPr/>
        </p:nvSpPr>
        <p:spPr>
          <a:xfrm>
            <a:off x="3575720" y="6265014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i="1" dirty="0"/>
              <a:t>Class diagram </a:t>
            </a:r>
            <a:r>
              <a:rPr lang="nl-BE" sz="2000" i="1" dirty="0" err="1"/>
              <a:t>decorator pattern</a:t>
            </a:r>
            <a:endParaRPr lang="nl-BE" sz="2000" i="1" dirty="0"/>
          </a:p>
        </p:txBody>
      </p:sp>
      <p:pic>
        <p:nvPicPr>
          <p:cNvPr id="8194" name="Picture 2" descr="http://www.codeproject.com/KB/architecture/applyingpatterns2/decorat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3" y="1196748"/>
            <a:ext cx="6136019" cy="506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Decorator pattern </a:t>
            </a:r>
            <a:r>
              <a:rPr lang="nl-BE" dirty="0"/>
              <a:t>- general</a:t>
            </a:r>
          </a:p>
        </p:txBody>
      </p:sp>
    </p:spTree>
    <p:extLst>
      <p:ext uri="{BB962C8B-B14F-4D97-AF65-F5344CB8AC3E}">
        <p14:creationId xmlns:p14="http://schemas.microsoft.com/office/powerpoint/2010/main" val="1671988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32DCB-1A1E-4508-AB1B-E2D123582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Decorator pattern </a:t>
            </a:r>
            <a:r>
              <a:rPr lang="nl-BE" dirty="0"/>
              <a:t>- general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Component </a:t>
            </a:r>
            <a:r>
              <a:rPr lang="en-US" dirty="0" err="1"/>
              <a:t>abstract class </a:t>
            </a:r>
            <a:r>
              <a:rPr lang="en-US" dirty="0"/>
              <a:t>or interface that </a:t>
            </a:r>
            <a:r>
              <a:rPr lang="en-US" dirty="0" err="1"/>
              <a:t>defines an </a:t>
            </a:r>
            <a:r>
              <a:rPr lang="en-US" dirty="0"/>
              <a:t>interface </a:t>
            </a:r>
            <a:r>
              <a:rPr lang="en-US" dirty="0" err="1"/>
              <a:t>for components</a:t>
            </a:r>
            <a:r>
              <a:rPr lang="en-US" dirty="0"/>
              <a:t>.</a:t>
            </a:r>
          </a:p>
          <a:p>
            <a:r>
              <a:rPr lang="en-US" b="1" dirty="0" err="1"/>
              <a:t>ConcreteComponent </a:t>
            </a:r>
            <a:r>
              <a:rPr lang="en-US" dirty="0"/>
              <a:t>concrete </a:t>
            </a:r>
            <a:r>
              <a:rPr lang="en-US" dirty="0" err="1"/>
              <a:t>implementation </a:t>
            </a:r>
            <a:r>
              <a:rPr lang="en-US" dirty="0"/>
              <a:t>of the component </a:t>
            </a:r>
            <a:r>
              <a:rPr lang="en-US" dirty="0" err="1"/>
              <a:t>class</a:t>
            </a:r>
            <a:r>
              <a:rPr lang="en-US" dirty="0"/>
              <a:t>.  </a:t>
            </a:r>
            <a:r>
              <a:rPr lang="en-US" dirty="0" err="1"/>
              <a:t>Defines an </a:t>
            </a:r>
            <a:r>
              <a:rPr lang="en-US" dirty="0"/>
              <a:t>object </a:t>
            </a:r>
            <a:r>
              <a:rPr lang="en-US" dirty="0" err="1"/>
              <a:t>to which </a:t>
            </a:r>
            <a:r>
              <a:rPr lang="en-US" b="1" dirty="0" err="1"/>
              <a:t>additional </a:t>
            </a:r>
            <a:r>
              <a:rPr lang="en-US" dirty="0" err="1"/>
              <a:t>responsibilities </a:t>
            </a:r>
            <a:r>
              <a:rPr lang="en-US" dirty="0"/>
              <a:t>/ </a:t>
            </a:r>
            <a:r>
              <a:rPr lang="en-US" dirty="0" err="1"/>
              <a:t>properties can be assigned</a:t>
            </a:r>
            <a:r>
              <a:rPr lang="en-US" dirty="0"/>
              <a:t>.</a:t>
            </a:r>
          </a:p>
          <a:p>
            <a:r>
              <a:rPr lang="en-US" b="1" dirty="0"/>
              <a:t>Decorator </a:t>
            </a:r>
            <a:r>
              <a:rPr lang="en-US" dirty="0" err="1"/>
              <a:t>inherits attributes and operations </a:t>
            </a:r>
            <a:r>
              <a:rPr lang="en-US" dirty="0"/>
              <a:t>from </a:t>
            </a:r>
            <a:r>
              <a:rPr lang="en-US" dirty="0" err="1"/>
              <a:t>a </a:t>
            </a:r>
            <a:r>
              <a:rPr lang="en-US" dirty="0"/>
              <a:t>Component </a:t>
            </a:r>
            <a:r>
              <a:rPr lang="en-US" dirty="0" err="1"/>
              <a:t>and maintains a reference to an </a:t>
            </a:r>
            <a:r>
              <a:rPr lang="en-US" dirty="0"/>
              <a:t>object of the </a:t>
            </a:r>
            <a:r>
              <a:rPr lang="en-US" dirty="0" err="1"/>
              <a:t>class</a:t>
            </a:r>
            <a:endParaRPr lang="en-US" dirty="0"/>
          </a:p>
          <a:p>
            <a:r>
              <a:rPr lang="en-US" b="1" dirty="0" err="1"/>
              <a:t>ConcreteDecorator </a:t>
            </a:r>
            <a:r>
              <a:rPr lang="en-US" dirty="0" err="1"/>
              <a:t>This </a:t>
            </a:r>
            <a:r>
              <a:rPr lang="en-US" dirty="0"/>
              <a:t>is the </a:t>
            </a:r>
            <a:r>
              <a:rPr lang="en-US" dirty="0" err="1"/>
              <a:t>class that </a:t>
            </a:r>
            <a:r>
              <a:rPr lang="en-US" dirty="0"/>
              <a:t>we </a:t>
            </a:r>
            <a:r>
              <a:rPr lang="en-US" dirty="0" err="1"/>
              <a:t>use to assign </a:t>
            </a:r>
            <a:r>
              <a:rPr lang="en-US" dirty="0"/>
              <a:t>additional </a:t>
            </a:r>
            <a:r>
              <a:rPr lang="en-US" dirty="0" err="1"/>
              <a:t>responsibilities</a:t>
            </a:r>
            <a:r>
              <a:rPr lang="en-US" dirty="0"/>
              <a:t>, additional </a:t>
            </a:r>
            <a:r>
              <a:rPr lang="en-US" dirty="0" err="1"/>
              <a:t>properties </a:t>
            </a:r>
            <a:r>
              <a:rPr lang="en-US" dirty="0"/>
              <a:t>and/or </a:t>
            </a:r>
            <a:r>
              <a:rPr lang="en-US" dirty="0" err="1"/>
              <a:t>other versions </a:t>
            </a:r>
            <a:r>
              <a:rPr lang="en-US" dirty="0"/>
              <a:t>of </a:t>
            </a:r>
            <a:r>
              <a:rPr lang="en-US" dirty="0" err="1"/>
              <a:t>existing responsibilities to a </a:t>
            </a:r>
            <a:r>
              <a:rPr lang="en-US" dirty="0"/>
              <a:t>component.</a:t>
            </a:r>
          </a:p>
        </p:txBody>
      </p:sp>
    </p:spTree>
    <p:extLst>
      <p:ext uri="{BB962C8B-B14F-4D97-AF65-F5344CB8AC3E}">
        <p14:creationId xmlns:p14="http://schemas.microsoft.com/office/powerpoint/2010/main" val="939500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80013-183E-4310-8BF3-608961F51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Decorator pattern </a:t>
            </a:r>
            <a:r>
              <a:rPr lang="nl-BE" dirty="0"/>
              <a:t>- example code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DD976F-04C7-4FA0-9F0D-EDCAF2AB1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You can check the example code from the video here: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>
                <a:hlinkClick r:id="rId2"/>
              </a:rPr>
              <a:t>http://www.newthinktank.com/2012/09/decorator-design-pattern-tutorial/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8A4A258-48C7-4397-9025-954540B996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461375" y="6408738"/>
            <a:ext cx="647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nl-N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4492E864-EC5F-43DA-931C-0D6412AC52B4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2577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Assignments on Canvas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Assignment design </a:t>
            </a:r>
            <a:r>
              <a:rPr lang="nl-BE" dirty="0" err="1"/>
              <a:t>patterns</a:t>
            </a:r>
            <a:r>
              <a:rPr lang="nl-BE" dirty="0"/>
              <a:t> 2021-2022</a:t>
            </a:r>
          </a:p>
          <a:p>
            <a:pPr lvl="1"/>
            <a:r>
              <a:rPr lang="nl-BE" dirty="0"/>
              <a:t>Goal = get design </a:t>
            </a:r>
            <a:r>
              <a:rPr lang="nl-BE" dirty="0" err="1"/>
              <a:t>patterns </a:t>
            </a:r>
            <a:r>
              <a:rPr lang="nl-BE" dirty="0"/>
              <a:t>working in a restaurant application</a:t>
            </a:r>
          </a:p>
          <a:p>
            <a:pPr lvl="1"/>
            <a:r>
              <a:rPr lang="nl-BE" dirty="0"/>
              <a:t>In the start folder you will also find in Canvas, the tests that should all pass if you have implemented the design </a:t>
            </a:r>
            <a:r>
              <a:rPr lang="nl-BE" dirty="0" err="1"/>
              <a:t>patterns </a:t>
            </a:r>
            <a:r>
              <a:rPr lang="nl-BE" dirty="0"/>
              <a:t>correctly</a:t>
            </a:r>
          </a:p>
          <a:p>
            <a:r>
              <a:rPr lang="nl-BE" dirty="0"/>
              <a:t>Assignment web application</a:t>
            </a:r>
          </a:p>
          <a:p>
            <a:pPr lvl="1"/>
            <a:r>
              <a:rPr lang="fr-BE" dirty="0"/>
              <a:t>Objective = to </a:t>
            </a:r>
            <a:r>
              <a:rPr lang="fr-BE" dirty="0" err="1"/>
              <a:t>create a web application </a:t>
            </a:r>
            <a:r>
              <a:rPr lang="fr-BE" dirty="0"/>
              <a:t>with the technology you </a:t>
            </a:r>
            <a:r>
              <a:rPr lang="fr-BE" dirty="0" err="1"/>
              <a:t>have learned </a:t>
            </a:r>
            <a:r>
              <a:rPr lang="fr-BE" dirty="0"/>
              <a:t>in the </a:t>
            </a:r>
            <a:r>
              <a:rPr lang="fr-BE" dirty="0" err="1"/>
              <a:t>lessons</a:t>
            </a:r>
            <a:endParaRPr lang="fr-BE" dirty="0"/>
          </a:p>
          <a:p>
            <a:pPr lvl="1"/>
            <a:r>
              <a:rPr lang="fr-BE" dirty="0"/>
              <a:t>Start = the </a:t>
            </a:r>
            <a:r>
              <a:rPr lang="fr-BE" dirty="0" err="1"/>
              <a:t>project in which </a:t>
            </a:r>
            <a:r>
              <a:rPr lang="fr-BE" dirty="0"/>
              <a:t>you </a:t>
            </a:r>
            <a:r>
              <a:rPr lang="fr-BE" dirty="0" err="1"/>
              <a:t>got</a:t>
            </a:r>
            <a:r>
              <a:rPr lang="fr-BE" dirty="0"/>
              <a:t> the design patterns </a:t>
            </a:r>
            <a:r>
              <a:rPr lang="fr-BE" dirty="0" err="1"/>
              <a:t>working</a:t>
            </a:r>
            <a:endParaRPr lang="fr-BE" dirty="0"/>
          </a:p>
          <a:p>
            <a:r>
              <a:rPr lang="fr-BE" dirty="0"/>
              <a:t>Tips</a:t>
            </a:r>
          </a:p>
          <a:p>
            <a:pPr lvl="1"/>
            <a:r>
              <a:rPr lang="fr-BE" dirty="0" err="1"/>
              <a:t>Make regular </a:t>
            </a:r>
            <a:r>
              <a:rPr lang="fr-BE" dirty="0"/>
              <a:t>backups and </a:t>
            </a:r>
            <a:r>
              <a:rPr lang="fr-BE" dirty="0" err="1"/>
              <a:t>new versions as soon as </a:t>
            </a:r>
            <a:r>
              <a:rPr lang="fr-BE" dirty="0"/>
              <a:t>you </a:t>
            </a:r>
            <a:r>
              <a:rPr lang="fr-BE" dirty="0" err="1"/>
              <a:t>have updated a functionality</a:t>
            </a:r>
            <a:r>
              <a:rPr lang="fr-BE" dirty="0"/>
              <a:t>, </a:t>
            </a:r>
            <a:r>
              <a:rPr lang="fr-BE" dirty="0" err="1"/>
              <a:t>so that </a:t>
            </a:r>
            <a:r>
              <a:rPr lang="fr-BE" dirty="0"/>
              <a:t>you can </a:t>
            </a:r>
            <a:r>
              <a:rPr lang="fr-BE" dirty="0" err="1"/>
              <a:t>always fall back </a:t>
            </a:r>
            <a:r>
              <a:rPr lang="fr-BE" dirty="0"/>
              <a:t>on </a:t>
            </a:r>
            <a:r>
              <a:rPr lang="fr-BE" dirty="0" err="1"/>
              <a:t>a working project</a:t>
            </a:r>
            <a:r>
              <a:rPr lang="fr-BE" dirty="0"/>
              <a:t>.</a:t>
            </a:r>
          </a:p>
          <a:p>
            <a:r>
              <a:rPr lang="fr-BE" dirty="0"/>
              <a:t>GOOD LUCK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xfrm>
            <a:off x="8461375" y="6408738"/>
            <a:ext cx="647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nl-N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4492E864-EC5F-43DA-931C-0D6412AC52B4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036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dirty="0" err="1">
                <a:latin typeface="Verdana" pitchFamily="34" charset="0"/>
              </a:rPr>
              <a:t>Patterns </a:t>
            </a:r>
            <a:r>
              <a:rPr lang="nl-NL" dirty="0">
                <a:latin typeface="Verdana" pitchFamily="34" charset="0"/>
              </a:rPr>
              <a:t>- advantages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b="1" dirty="0">
                <a:latin typeface="Verdana" pitchFamily="34" charset="0"/>
              </a:rPr>
              <a:t>Better </a:t>
            </a:r>
            <a:r>
              <a:rPr lang="nl-NL" b="1" dirty="0" err="1">
                <a:latin typeface="Verdana" pitchFamily="34" charset="0"/>
              </a:rPr>
              <a:t>Maintainability/Faster </a:t>
            </a:r>
            <a:r>
              <a:rPr lang="nl-NL" b="1" dirty="0">
                <a:latin typeface="Verdana" pitchFamily="34" charset="0"/>
              </a:rPr>
              <a:t>Development Time</a:t>
            </a:r>
            <a:r>
              <a:rPr lang="nl-NL" dirty="0">
                <a:latin typeface="Verdana" pitchFamily="34" charset="0"/>
              </a:rPr>
              <a:t>: Standard pattern known immediately</a:t>
            </a:r>
          </a:p>
          <a:p>
            <a:pPr eaLnBrk="1" hangingPunct="1"/>
            <a:r>
              <a:rPr lang="nl-NL" b="1" dirty="0">
                <a:latin typeface="Verdana" pitchFamily="34" charset="0"/>
              </a:rPr>
              <a:t>Reusability</a:t>
            </a:r>
            <a:r>
              <a:rPr lang="nl-NL" dirty="0">
                <a:latin typeface="Verdana" pitchFamily="34" charset="0"/>
              </a:rPr>
              <a:t>: an entire solution is </a:t>
            </a:r>
            <a:r>
              <a:rPr lang="nl-NL" dirty="0" err="1">
                <a:latin typeface="Verdana" pitchFamily="34" charset="0"/>
              </a:rPr>
              <a:t>reused</a:t>
            </a:r>
            <a:endParaRPr lang="nl-NL" dirty="0">
              <a:latin typeface="Verdana" pitchFamily="34" charset="0"/>
            </a:endParaRPr>
          </a:p>
          <a:p>
            <a:pPr eaLnBrk="1" hangingPunct="1"/>
            <a:r>
              <a:rPr lang="nl-NL" b="1" dirty="0">
                <a:latin typeface="Verdana" pitchFamily="34" charset="0"/>
              </a:rPr>
              <a:t>Language-independent</a:t>
            </a:r>
            <a:r>
              <a:rPr lang="nl-NL" dirty="0">
                <a:latin typeface="Verdana" pitchFamily="34" charset="0"/>
              </a:rPr>
              <a:t>: widely applicable, independent of any programming language</a:t>
            </a:r>
          </a:p>
          <a:p>
            <a:pPr eaLnBrk="1" hangingPunct="1"/>
            <a:endParaRPr lang="nl-NL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010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b="1">
                <a:latin typeface="Verdana" pitchFamily="34" charset="0"/>
              </a:rPr>
              <a:t>Name</a:t>
            </a:r>
            <a:r>
              <a:rPr lang="nl-NL">
                <a:latin typeface="Verdana" pitchFamily="34" charset="0"/>
              </a:rPr>
              <a:t>: means of communication</a:t>
            </a:r>
          </a:p>
          <a:p>
            <a:pPr eaLnBrk="1" hangingPunct="1"/>
            <a:r>
              <a:rPr lang="nl-NL" b="1">
                <a:latin typeface="Verdana" pitchFamily="34" charset="0"/>
              </a:rPr>
              <a:t>Problem</a:t>
            </a:r>
            <a:r>
              <a:rPr lang="nl-NL">
                <a:latin typeface="Verdana" pitchFamily="34" charset="0"/>
              </a:rPr>
              <a:t>: description of the problem it solves</a:t>
            </a:r>
          </a:p>
          <a:p>
            <a:pPr eaLnBrk="1" hangingPunct="1"/>
            <a:r>
              <a:rPr lang="nl-NL" b="1">
                <a:latin typeface="Verdana" pitchFamily="34" charset="0"/>
              </a:rPr>
              <a:t>Solution</a:t>
            </a:r>
            <a:r>
              <a:rPr lang="nl-NL">
                <a:latin typeface="Verdana" pitchFamily="34" charset="0"/>
              </a:rPr>
              <a:t>: description of how the problem is solved</a:t>
            </a:r>
          </a:p>
          <a:p>
            <a:pPr eaLnBrk="1" hangingPunct="1"/>
            <a:r>
              <a:rPr lang="nl-NL" b="1">
                <a:latin typeface="Verdana" pitchFamily="34" charset="0"/>
              </a:rPr>
              <a:t>Consequences</a:t>
            </a:r>
            <a:r>
              <a:rPr lang="nl-NL">
                <a:latin typeface="Verdana" pitchFamily="34" charset="0"/>
              </a:rPr>
              <a:t>: consequences of applying the pattern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Patterns</a:t>
            </a:r>
            <a:r>
              <a:rPr lang="nl-BE" dirty="0"/>
              <a:t>: properties</a:t>
            </a:r>
          </a:p>
        </p:txBody>
      </p:sp>
    </p:spTree>
    <p:extLst>
      <p:ext uri="{BB962C8B-B14F-4D97-AF65-F5344CB8AC3E}">
        <p14:creationId xmlns:p14="http://schemas.microsoft.com/office/powerpoint/2010/main" val="96131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are </a:t>
            </a:r>
            <a:r>
              <a:rPr lang="nl-BE" dirty="0" err="1"/>
              <a:t>patterns</a:t>
            </a:r>
            <a:r>
              <a:rPr lang="nl-BE" dirty="0"/>
              <a:t>?</a:t>
            </a:r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We already saw in UML:</a:t>
            </a:r>
          </a:p>
          <a:p>
            <a:pPr lvl="1"/>
            <a:r>
              <a:rPr lang="nl-BE" b="1" dirty="0" err="1"/>
              <a:t>GRASPatterns</a:t>
            </a:r>
            <a:endParaRPr lang="nl-BE" dirty="0"/>
          </a:p>
          <a:p>
            <a:pPr lvl="2"/>
            <a:r>
              <a:rPr lang="nl-BE" dirty="0"/>
              <a:t>General </a:t>
            </a:r>
            <a:r>
              <a:rPr lang="nl-BE" dirty="0" err="1"/>
              <a:t>Responsibility Assignment </a:t>
            </a:r>
            <a:r>
              <a:rPr lang="nl-BE" dirty="0"/>
              <a:t>Software </a:t>
            </a:r>
            <a:r>
              <a:rPr lang="nl-BE" dirty="0" err="1"/>
              <a:t>Patterns</a:t>
            </a:r>
            <a:endParaRPr lang="nl-BE" dirty="0"/>
          </a:p>
          <a:p>
            <a:r>
              <a:rPr lang="nl-BE" dirty="0"/>
              <a:t>In this lesson:</a:t>
            </a:r>
          </a:p>
          <a:p>
            <a:pPr lvl="1"/>
            <a:r>
              <a:rPr lang="nl-BE" dirty="0"/>
              <a:t>GOF </a:t>
            </a:r>
            <a:r>
              <a:rPr lang="nl-BE" b="1" dirty="0"/>
              <a:t>Design </a:t>
            </a:r>
            <a:r>
              <a:rPr lang="nl-BE" dirty="0" err="1"/>
              <a:t>Patterns</a:t>
            </a:r>
          </a:p>
          <a:p>
            <a:pPr lvl="2"/>
            <a:r>
              <a:rPr lang="nl-BE" dirty="0"/>
              <a:t>GOF </a:t>
            </a:r>
          </a:p>
          <a:p>
            <a:pPr lvl="3"/>
            <a:r>
              <a:rPr lang="nl-BE" dirty="0"/>
              <a:t>= Gang Of </a:t>
            </a:r>
            <a:r>
              <a:rPr lang="nl-BE" dirty="0" err="1"/>
              <a:t>Four</a:t>
            </a:r>
            <a:endParaRPr lang="nl-BE" dirty="0"/>
          </a:p>
          <a:p>
            <a:pPr lvl="3"/>
            <a:r>
              <a:rPr lang="nl-BE" dirty="0"/>
              <a:t>= the authors of the book </a:t>
            </a:r>
            <a:r>
              <a:rPr lang="en-US" dirty="0">
                <a:hlinkClick r:id="rId3"/>
              </a:rPr>
              <a:t>Design Patterns: Elements of Reusable Object-Oriented Software</a:t>
            </a:r>
            <a:endParaRPr lang="en-US" dirty="0"/>
          </a:p>
          <a:p>
            <a:pPr lvl="3"/>
            <a:r>
              <a:rPr lang="en-US" dirty="0"/>
              <a:t>= </a:t>
            </a:r>
            <a:r>
              <a:rPr lang="en-US" dirty="0">
                <a:hlinkClick r:id="rId4"/>
              </a:rPr>
              <a:t>Erich Gamma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Richard Helm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Ralph Johnson </a:t>
            </a:r>
            <a:r>
              <a:rPr lang="en-US" dirty="0" err="1"/>
              <a:t>and </a:t>
            </a:r>
            <a:r>
              <a:rPr lang="en-US" dirty="0">
                <a:hlinkClick r:id="rId7"/>
              </a:rPr>
              <a:t>John </a:t>
            </a:r>
            <a:r>
              <a:rPr lang="en-US" dirty="0" err="1">
                <a:hlinkClick r:id="rId7"/>
              </a:rPr>
              <a:t>Vlissides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56370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7427214-88AA-46B3-B55B-0964DD75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Contents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B3043185-BB1B-4E7B-A99F-4E78092FA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Designterns_theory </a:t>
            </a:r>
          </a:p>
          <a:p>
            <a:pPr lvl="1"/>
            <a:r>
              <a:rPr lang="nl-BE" dirty="0" err="1"/>
              <a:t>GoF </a:t>
            </a:r>
            <a:r>
              <a:rPr lang="nl-BE" dirty="0"/>
              <a:t>- design </a:t>
            </a:r>
            <a:r>
              <a:rPr lang="nl-BE" dirty="0" err="1"/>
              <a:t>patterns </a:t>
            </a:r>
            <a:r>
              <a:rPr lang="nl-BE" dirty="0"/>
              <a:t>explained</a:t>
            </a:r>
          </a:p>
          <a:p>
            <a:r>
              <a:rPr lang="nl-BE" dirty="0"/>
              <a:t>Assignment design </a:t>
            </a:r>
            <a:r>
              <a:rPr lang="nl-BE" dirty="0" err="1"/>
              <a:t>patterns</a:t>
            </a:r>
            <a:r>
              <a:rPr lang="nl-BE" dirty="0"/>
              <a:t> 2021-2022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072C5B-DC68-407B-9613-4289E4707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BB69-78CC-4007-AD8B-593DE32245C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96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9"/>
          <p:cNvSpPr>
            <a:spLocks noChangeArrowheads="1"/>
          </p:cNvSpPr>
          <p:nvPr/>
        </p:nvSpPr>
        <p:spPr bwMode="auto">
          <a:xfrm>
            <a:off x="216000" y="2636838"/>
            <a:ext cx="119760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nl-BE" sz="6600" dirty="0">
                <a:solidFill>
                  <a:srgbClr val="D02023"/>
                </a:solidFill>
                <a:latin typeface="Verdana" pitchFamily="34" charset="0"/>
              </a:rPr>
              <a:t>Design </a:t>
            </a:r>
            <a:r>
              <a:rPr lang="nl-BE" sz="6600" dirty="0" err="1">
                <a:solidFill>
                  <a:srgbClr val="D02023"/>
                </a:solidFill>
                <a:latin typeface="Verdana" pitchFamily="34" charset="0"/>
              </a:rPr>
              <a:t>Patterns</a:t>
            </a:r>
            <a:br>
              <a:rPr lang="nl-BE" sz="6600" dirty="0">
                <a:solidFill>
                  <a:srgbClr val="D02023"/>
                </a:solidFill>
                <a:latin typeface="Verdana" pitchFamily="34" charset="0"/>
              </a:rPr>
            </a:br>
            <a:r>
              <a:rPr lang="nl-BE" sz="6600" dirty="0">
                <a:solidFill>
                  <a:srgbClr val="D02023"/>
                </a:solidFill>
                <a:latin typeface="Verdana" pitchFamily="34" charset="0"/>
              </a:rPr>
              <a:t>Theory</a:t>
            </a:r>
            <a:endParaRPr lang="nl-NL" sz="6600" dirty="0">
              <a:solidFill>
                <a:srgbClr val="D0202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793" y="4187613"/>
            <a:ext cx="1569229" cy="2353843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 flipH="1">
            <a:off x="0" y="-3175"/>
            <a:ext cx="108000" cy="6858000"/>
          </a:xfrm>
          <a:prstGeom prst="rect">
            <a:avLst/>
          </a:prstGeom>
          <a:solidFill>
            <a:srgbClr val="0074BD"/>
          </a:solidFill>
          <a:ln>
            <a:solidFill>
              <a:srgbClr val="0074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11" name="Rechthoek 10"/>
          <p:cNvSpPr/>
          <p:nvPr/>
        </p:nvSpPr>
        <p:spPr>
          <a:xfrm flipH="1">
            <a:off x="108000" y="-3175"/>
            <a:ext cx="108000" cy="6858000"/>
          </a:xfrm>
          <a:prstGeom prst="rect">
            <a:avLst/>
          </a:prstGeom>
          <a:solidFill>
            <a:srgbClr val="EC2427"/>
          </a:solidFill>
          <a:ln>
            <a:solidFill>
              <a:srgbClr val="EC2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1179" y="243840"/>
            <a:ext cx="3401187" cy="172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09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Types of </a:t>
            </a:r>
            <a:r>
              <a:rPr lang="nl-BE" dirty="0" err="1"/>
              <a:t>GoF </a:t>
            </a:r>
            <a:r>
              <a:rPr lang="nl-BE" dirty="0"/>
              <a:t>Design </a:t>
            </a:r>
            <a:r>
              <a:rPr lang="nl-BE" dirty="0" err="1"/>
              <a:t>patterns</a:t>
            </a:r>
            <a:endParaRPr lang="nl-BE" dirty="0"/>
          </a:p>
          <a:p>
            <a:r>
              <a:rPr lang="nl-BE" dirty="0"/>
              <a:t>Worked out </a:t>
            </a:r>
            <a:r>
              <a:rPr lang="nl-BE" dirty="0" err="1"/>
              <a:t>patterns</a:t>
            </a:r>
            <a:r>
              <a:rPr lang="nl-BE" dirty="0"/>
              <a:t>:</a:t>
            </a:r>
          </a:p>
          <a:p>
            <a:pPr lvl="1"/>
            <a:r>
              <a:rPr lang="nl-BE" dirty="0">
                <a:hlinkClick r:id="rId3" action="ppaction://hlinksldjump"/>
              </a:rPr>
              <a:t>Singleton</a:t>
            </a:r>
            <a:endParaRPr lang="nl-BE" dirty="0"/>
          </a:p>
          <a:p>
            <a:pPr lvl="1"/>
            <a:r>
              <a:rPr lang="nl-BE" dirty="0" err="1">
                <a:hlinkClick r:id="rId4" action="ppaction://hlinksldjump"/>
              </a:rPr>
              <a:t>Observer</a:t>
            </a:r>
            <a:endParaRPr lang="nl-BE" dirty="0"/>
          </a:p>
          <a:p>
            <a:pPr lvl="1"/>
            <a:r>
              <a:rPr lang="nl-BE" dirty="0" err="1">
                <a:hlinkClick r:id="rId5" action="ppaction://hlinksldjump"/>
              </a:rPr>
              <a:t>Strategy</a:t>
            </a:r>
            <a:endParaRPr lang="nl-BE" dirty="0"/>
          </a:p>
          <a:p>
            <a:pPr lvl="1"/>
            <a:r>
              <a:rPr lang="nl-BE" dirty="0" err="1">
                <a:hlinkClick r:id="rId6" action="ppaction://hlinksldjump"/>
              </a:rPr>
              <a:t>Decorator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xfrm>
            <a:off x="8461375" y="6408738"/>
            <a:ext cx="647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nl-N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4492E864-EC5F-43DA-931C-0D6412AC52B4}" type="slidenum">
              <a:rPr lang="nl-NL" smtClean="0"/>
              <a:t>8</a:t>
            </a:fld>
            <a:endParaRPr lang="nl-N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 types of GOF Design </a:t>
            </a:r>
            <a:r>
              <a:rPr lang="nl-BE" dirty="0" err="1"/>
              <a:t>patterns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GOF design patterns we </a:t>
            </a:r>
            <a:r>
              <a:rPr lang="en-US" dirty="0" err="1"/>
              <a:t>distinguish </a:t>
            </a:r>
            <a:r>
              <a:rPr lang="en-US" dirty="0"/>
              <a:t>3 types:</a:t>
            </a:r>
          </a:p>
          <a:p>
            <a:pPr lvl="1"/>
            <a:r>
              <a:rPr lang="en-US" b="1" dirty="0"/>
              <a:t>Creational </a:t>
            </a:r>
            <a:r>
              <a:rPr lang="en-US" dirty="0"/>
              <a:t>patterns</a:t>
            </a:r>
          </a:p>
          <a:p>
            <a:pPr lvl="2"/>
            <a:r>
              <a:rPr lang="en-US" dirty="0" err="1"/>
              <a:t>Mechanisms </a:t>
            </a:r>
            <a:r>
              <a:rPr lang="en-US" dirty="0"/>
              <a:t>for </a:t>
            </a:r>
            <a:r>
              <a:rPr lang="en-US" dirty="0" err="1"/>
              <a:t>creating class objects</a:t>
            </a:r>
            <a:endParaRPr lang="en-US" dirty="0"/>
          </a:p>
          <a:p>
            <a:pPr lvl="1"/>
            <a:r>
              <a:rPr lang="en-US" b="1" dirty="0"/>
              <a:t>Structural </a:t>
            </a:r>
            <a:r>
              <a:rPr lang="en-US" dirty="0"/>
              <a:t>patterns</a:t>
            </a:r>
          </a:p>
          <a:p>
            <a:pPr lvl="2"/>
            <a:r>
              <a:rPr lang="en-US" dirty="0"/>
              <a:t>About </a:t>
            </a:r>
            <a:r>
              <a:rPr lang="en-US" dirty="0" err="1"/>
              <a:t>relationships between entities and </a:t>
            </a:r>
            <a:r>
              <a:rPr lang="en-US" dirty="0"/>
              <a:t>how </a:t>
            </a:r>
            <a:r>
              <a:rPr lang="en-US" dirty="0" err="1"/>
              <a:t>they work together</a:t>
            </a:r>
            <a:endParaRPr lang="en-US" dirty="0"/>
          </a:p>
          <a:p>
            <a:pPr lvl="1"/>
            <a:r>
              <a:rPr lang="en-US" b="1" dirty="0"/>
              <a:t>Behavioral </a:t>
            </a:r>
            <a:r>
              <a:rPr lang="en-US" dirty="0"/>
              <a:t>patterns</a:t>
            </a:r>
          </a:p>
          <a:p>
            <a:pPr lvl="2"/>
            <a:r>
              <a:rPr lang="en-US" dirty="0" err="1"/>
              <a:t>For communication between entities</a:t>
            </a:r>
            <a:endParaRPr lang="en-US" dirty="0"/>
          </a:p>
          <a:p>
            <a:pPr lvl="2"/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217068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5432</TotalTime>
  <Words>1513</Words>
  <Application>Microsoft Office PowerPoint</Application>
  <PresentationFormat>Breedbeeld</PresentationFormat>
  <Paragraphs>192</Paragraphs>
  <Slides>29</Slides>
  <Notes>14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Verdana</vt:lpstr>
      <vt:lpstr>Wingdings</vt:lpstr>
      <vt:lpstr>Kantoorthema</vt:lpstr>
      <vt:lpstr>PowerPoint-presentatie</vt:lpstr>
      <vt:lpstr>What are "patterns"?</vt:lpstr>
      <vt:lpstr>Patterns - advantages</vt:lpstr>
      <vt:lpstr>Patterns: properties</vt:lpstr>
      <vt:lpstr>What are patterns?</vt:lpstr>
      <vt:lpstr>Contents</vt:lpstr>
      <vt:lpstr>PowerPoint-presentatie</vt:lpstr>
      <vt:lpstr>Contents</vt:lpstr>
      <vt:lpstr>3 types of GOF Design patterns</vt:lpstr>
      <vt:lpstr>GOF Design patterns</vt:lpstr>
      <vt:lpstr>Singleton (object - creational)</vt:lpstr>
      <vt:lpstr>Singleton - code example</vt:lpstr>
      <vt:lpstr>Singleton - code example</vt:lpstr>
      <vt:lpstr>Singleton - code example</vt:lpstr>
      <vt:lpstr>Design patterns - other</vt:lpstr>
      <vt:lpstr>Observer (behavioural)</vt:lpstr>
      <vt:lpstr>Observer pattern - general</vt:lpstr>
      <vt:lpstr>Observer pattern - general</vt:lpstr>
      <vt:lpstr>Observer pattern - general</vt:lpstr>
      <vt:lpstr>Observer pattern - example code</vt:lpstr>
      <vt:lpstr>Strategy (behavioural)</vt:lpstr>
      <vt:lpstr>Strategy pattern - general</vt:lpstr>
      <vt:lpstr>Strategy pattern - general</vt:lpstr>
      <vt:lpstr>Strategy pattern - example code </vt:lpstr>
      <vt:lpstr>Decorator (strutural)</vt:lpstr>
      <vt:lpstr>Decorator pattern - general</vt:lpstr>
      <vt:lpstr>Decorator pattern - general</vt:lpstr>
      <vt:lpstr>Decorator pattern - example code </vt:lpstr>
      <vt:lpstr>Assignments on Canvas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Christel Maes</dc:creator>
  <cp:keywords>, docId:AD99D346A38A937040BB19193CB73280</cp:keywords>
  <cp:lastModifiedBy>Christine Smeets</cp:lastModifiedBy>
  <cp:revision>118</cp:revision>
  <dcterms:created xsi:type="dcterms:W3CDTF">2018-01-10T10:58:29Z</dcterms:created>
  <dcterms:modified xsi:type="dcterms:W3CDTF">2022-04-25T08:12:43Z</dcterms:modified>
</cp:coreProperties>
</file>