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325" r:id="rId4"/>
    <p:sldId id="326" r:id="rId5"/>
    <p:sldId id="365" r:id="rId6"/>
    <p:sldId id="328" r:id="rId7"/>
    <p:sldId id="329" r:id="rId8"/>
    <p:sldId id="366" r:id="rId9"/>
    <p:sldId id="353" r:id="rId10"/>
    <p:sldId id="367" r:id="rId11"/>
    <p:sldId id="347" r:id="rId12"/>
    <p:sldId id="368" r:id="rId13"/>
    <p:sldId id="369" r:id="rId14"/>
    <p:sldId id="341" r:id="rId15"/>
    <p:sldId id="370" r:id="rId16"/>
    <p:sldId id="371" r:id="rId17"/>
    <p:sldId id="372" r:id="rId18"/>
    <p:sldId id="373" r:id="rId19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an Khatib" initials="HK" lastIdx="1" clrIdx="0">
    <p:extLst>
      <p:ext uri="{19B8F6BF-5375-455C-9EA6-DF929625EA0E}">
        <p15:presenceInfo xmlns:p15="http://schemas.microsoft.com/office/powerpoint/2012/main" userId="3d5353ff611e26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600"/>
    <a:srgbClr val="1A9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8F0DC-5495-4789-869D-42AF06F0AA1B}">
  <a:tblStyle styleId="{A708F0DC-5495-4789-869D-42AF06F0A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23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30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85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28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81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49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0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6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2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5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937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2029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729627" y="4315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Hasan </a:t>
            </a:r>
            <a:r>
              <a:rPr lang="en" b="1" dirty="0"/>
              <a:t>Alkhatib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map implementation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4950" y="1190847"/>
            <a:ext cx="7919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MapADT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Entry&lt;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&gt;[]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Entry[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Entry&lt;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size():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Returns the number of entries in M.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 err="1">
                <a:solidFill>
                  <a:prstClr val="black"/>
                </a:solidFill>
                <a:latin typeface="Raleway" panose="020B0503030101060003" pitchFamily="34" charset="0"/>
              </a:rPr>
              <a:t>isEmpty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():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Returns a </a:t>
            </a:r>
            <a:r>
              <a:rPr lang="en-GB" sz="1800" kern="1200" dirty="0" err="1">
                <a:solidFill>
                  <a:prstClr val="black"/>
                </a:solidFill>
                <a:latin typeface="Raleway" panose="020B0503030101060003" pitchFamily="34" charset="0"/>
              </a:rPr>
              <a:t>boolean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indicating whether M is empty.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get(k):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Returns the value v associated with key k, if such an entry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exists; otherwise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returns null.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put(k, v):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If M does not have an entry with key equal to k, then adds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entry (</a:t>
            </a: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</a:rPr>
              <a:t>k,v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) to M and returns null; else, replaces with v the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existing value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of the entry with key equal to k and returns the old value.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remove(k):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Removes from M the entry with key equal to k, and returns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its value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; if M has no such entry, then returns null.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 err="1">
                <a:solidFill>
                  <a:prstClr val="black"/>
                </a:solidFill>
                <a:latin typeface="Raleway" panose="020B0503030101060003" pitchFamily="34" charset="0"/>
              </a:rPr>
              <a:t>keySet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():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Returns an </a:t>
            </a:r>
            <a:r>
              <a:rPr lang="en-GB" sz="1800" kern="1200" dirty="0" err="1">
                <a:solidFill>
                  <a:prstClr val="black"/>
                </a:solidFill>
                <a:latin typeface="Raleway" panose="020B0503030101060003" pitchFamily="34" charset="0"/>
              </a:rPr>
              <a:t>iterable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collection containing all the keys stored in M.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values():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Returns an </a:t>
            </a:r>
            <a:r>
              <a:rPr lang="en-GB" sz="1800" kern="1200" dirty="0" err="1">
                <a:solidFill>
                  <a:prstClr val="black"/>
                </a:solidFill>
                <a:latin typeface="Raleway" panose="020B0503030101060003" pitchFamily="34" charset="0"/>
              </a:rPr>
              <a:t>iterable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collection containing all the values of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entries stored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in M (with repetition if multiple keys map to the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same value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).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 err="1">
                <a:solidFill>
                  <a:prstClr val="black"/>
                </a:solidFill>
                <a:latin typeface="Raleway" panose="020B0503030101060003" pitchFamily="34" charset="0"/>
              </a:rPr>
              <a:t>entrySet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</a:rPr>
              <a:t>()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: Returns an </a:t>
            </a:r>
            <a:r>
              <a:rPr lang="en-GB" sz="1800" kern="1200" dirty="0" err="1">
                <a:solidFill>
                  <a:prstClr val="black"/>
                </a:solidFill>
                <a:latin typeface="Raleway" panose="020B0503030101060003" pitchFamily="34" charset="0"/>
              </a:rPr>
              <a:t>iterable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collection containing all the key-value </a:t>
            </a: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</a:rPr>
              <a:t>en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-tries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in M</a:t>
            </a:r>
          </a:p>
        </p:txBody>
      </p:sp>
    </p:spTree>
    <p:extLst>
      <p:ext uri="{BB962C8B-B14F-4D97-AF65-F5344CB8AC3E}">
        <p14:creationId xmlns:p14="http://schemas.microsoft.com/office/powerpoint/2010/main" val="15053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4425479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Introduction </a:t>
            </a:r>
            <a:endParaRPr lang="en-GB" sz="1400" dirty="0" smtClean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Map Terminology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Map Implementation</a:t>
            </a: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b="1" dirty="0" smtClean="0">
                <a:solidFill>
                  <a:srgbClr val="EB5600"/>
                </a:solidFill>
                <a:latin typeface="Raleway" panose="020B0503030101060003" charset="0"/>
              </a:rPr>
              <a:t>Map Types &amp; </a:t>
            </a:r>
            <a:r>
              <a:rPr lang="en-GB" sz="1400" b="1" dirty="0" smtClean="0">
                <a:solidFill>
                  <a:srgbClr val="EB5600"/>
                </a:solidFill>
                <a:latin typeface="Raleway" panose="020B0503030101060003" charset="0"/>
              </a:rPr>
              <a:t>Characteristics</a:t>
            </a:r>
            <a:endParaRPr lang="en-GB" sz="1400" b="1" dirty="0" smtClean="0">
              <a:solidFill>
                <a:srgbClr val="EB5600"/>
              </a:solidFill>
              <a:latin typeface="Raleway" panose="020B05030301010600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Types in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</a:rPr>
              <a:t>HashMap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.</a:t>
            </a: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</a:endParaRP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ConcurrentHashMap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</a:rPr>
              <a:t>TreeMap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Attributes.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EnumMap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Hashtable</a:t>
            </a: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You can see more implementations from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  <a:hlinkClick r:id="rId3"/>
              </a:rPr>
              <a:t>here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2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Types – </a:t>
            </a:r>
            <a:r>
              <a:rPr lang="en-US" dirty="0" err="1" smtClean="0"/>
              <a:t>HashMap</a:t>
            </a:r>
            <a:r>
              <a:rPr lang="en-US" dirty="0" smtClean="0"/>
              <a:t> &amp; </a:t>
            </a:r>
            <a:r>
              <a:rPr lang="en-US" dirty="0" err="1" smtClean="0"/>
              <a:t>HashTable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Hash table based implementation of the Map interface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HashMap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This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implementation provides all of the optional map operations, and permits null values and the null key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 And it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is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unsynchronized.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HashTable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The same as </a:t>
            </a: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HashMap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, but it doesn’t allow null keys, and it’s synchronized.</a:t>
            </a:r>
          </a:p>
        </p:txBody>
      </p:sp>
    </p:spTree>
    <p:extLst>
      <p:ext uri="{BB962C8B-B14F-4D97-AF65-F5344CB8AC3E}">
        <p14:creationId xmlns:p14="http://schemas.microsoft.com/office/powerpoint/2010/main" val="40768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Types – </a:t>
            </a:r>
            <a:r>
              <a:rPr lang="en-US" dirty="0" err="1" smtClean="0"/>
              <a:t>HashMap</a:t>
            </a:r>
            <a:r>
              <a:rPr lang="en-US" dirty="0" smtClean="0"/>
              <a:t> &amp; </a:t>
            </a:r>
            <a:r>
              <a:rPr lang="en-US" dirty="0" err="1" smtClean="0"/>
              <a:t>HashTable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Why we use these implementations?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Because the time complexity of its major operations like put, get and remove is O(1).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What is difference between </a:t>
            </a:r>
            <a:r>
              <a:rPr lang="en-GB" sz="1800" b="1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HashMap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and </a:t>
            </a:r>
            <a:r>
              <a:rPr lang="en-GB" sz="1800" b="1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ConcurrentHashMap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?</a:t>
            </a:r>
          </a:p>
          <a:p>
            <a:pPr marL="82296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ConcurrentHashMap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is a thread-safe implementation of </a:t>
            </a:r>
            <a:r>
              <a:rPr lang="en-GB" sz="1800" kern="1200" dirty="0" err="1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HashMap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7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Types –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The Attributes class maps Manifest attribute names to associated string values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Valid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attribute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names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cannot exceed 70 characters in length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Attribute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values can contain any characters and will be UTF8-encoded when written to the output stream</a:t>
            </a: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66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Types – </a:t>
            </a:r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49" y="2078875"/>
            <a:ext cx="7801987" cy="2261100"/>
          </a:xfrm>
        </p:spPr>
        <p:txBody>
          <a:bodyPr/>
          <a:lstStyle/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 map that is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sorted according to the natural ordering of its keys, or by a Comparator provided at map creation time, depending on which constructor is used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368046" indent="-28575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This implementation provides guaranteed 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log(n)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time cost for the </a:t>
            </a:r>
            <a:r>
              <a:rPr lang="en-GB" sz="1800" kern="1200" dirty="0" err="1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containsKey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, get, put and remove operations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6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4425479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b="1" dirty="0" smtClean="0">
                <a:solidFill>
                  <a:srgbClr val="EB5600"/>
                </a:solidFill>
                <a:latin typeface="Raleway" panose="020B0503030101060003" charset="0"/>
              </a:rPr>
              <a:t>Introduction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Map Terminology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Map Implementation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Map Types &amp; Characteristics</a:t>
            </a:r>
          </a:p>
          <a:p>
            <a:pPr marL="457200" lvl="0" indent="-317500">
              <a:lnSpc>
                <a:spcPct val="100000"/>
              </a:lnSpc>
              <a:spcAft>
                <a:spcPts val="600"/>
              </a:spcAft>
            </a:pP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Libraries use a system that depends on keys to find values (books)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79" y="237635"/>
            <a:ext cx="5879542" cy="39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9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map is an abstract data type designed to efﬁciently store and retrieve values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based upon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 uniquely identifying search key for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each.</a:t>
            </a:r>
          </a:p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endParaRPr lang="en-GB" sz="1800" i="1" u="sng" kern="1200" dirty="0" smtClean="0">
              <a:solidFill>
                <a:prstClr val="black"/>
              </a:solidFill>
              <a:latin typeface="Raleway" panose="020B0503030101060003" pitchFamily="34" charset="0"/>
            </a:endParaRPr>
          </a:p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800" i="1" u="sng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Based </a:t>
            </a:r>
            <a:r>
              <a:rPr lang="en-GB" sz="1800" i="1" u="sng" kern="1200" dirty="0">
                <a:solidFill>
                  <a:prstClr val="black"/>
                </a:solidFill>
                <a:latin typeface="Raleway" panose="020B0503030101060003" pitchFamily="34" charset="0"/>
              </a:rPr>
              <a:t>on Java documentation</a:t>
            </a:r>
            <a:r>
              <a:rPr lang="en-GB" sz="1800" i="1" kern="1200" dirty="0">
                <a:solidFill>
                  <a:prstClr val="black"/>
                </a:solidFill>
                <a:latin typeface="Raleway" panose="020B0503030101060003" pitchFamily="34" charset="0"/>
              </a:rPr>
              <a:t>,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 A structure that maps keys to values.</a:t>
            </a:r>
          </a:p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</a:rPr>
              <a:t>A map cannot contain duplicate keys; each key can map to at most one value.</a:t>
            </a:r>
          </a:p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In java we have an interface for Map, and there are several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1264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map stores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key-value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pairs (</a:t>
            </a:r>
            <a:r>
              <a:rPr lang="en-GB" sz="1800" kern="1200" dirty="0" err="1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k,v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), which we call 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entries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, where k is the </a:t>
            </a:r>
            <a:r>
              <a:rPr lang="en-GB" sz="1800" b="1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key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 and v is its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corresponding </a:t>
            </a:r>
            <a:r>
              <a:rPr lang="en-GB" sz="1800" b="1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value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 </a:t>
            </a:r>
            <a:endParaRPr lang="en-GB" sz="1800" kern="1200" dirty="0" smtClean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365760" lvl="0" indent="-283464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Keys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are required to be unique, so that the association of keys to 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values deﬁnes </a:t>
            </a:r>
            <a:r>
              <a:rPr lang="en-GB" sz="1800" kern="1200" dirty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a mapping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Terminology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Map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A structure that stores data as keys and values.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Entry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the pairs that links keys and values and represent the map.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Key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a unique value that is associate to an entry value.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  <a:p>
            <a:pPr marL="82296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None/>
            </a:pPr>
            <a:r>
              <a:rPr lang="en-GB" sz="1800" b="1" kern="1200" dirty="0" smtClean="0">
                <a:solidFill>
                  <a:srgbClr val="EB5600"/>
                </a:solidFill>
                <a:latin typeface="Raleway" panose="020B0503030101060003" pitchFamily="34" charset="0"/>
                <a:ea typeface="+mn-ea"/>
                <a:cs typeface="+mn-cs"/>
              </a:rPr>
              <a:t>Value</a:t>
            </a: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  <a:ea typeface="+mn-ea"/>
                <a:cs typeface="+mn-cs"/>
              </a:rPr>
              <a:t>: the value we need to retrieve using a key to point to it.</a:t>
            </a:r>
            <a:endParaRPr lang="en-GB" sz="1800" kern="1200" dirty="0">
              <a:solidFill>
                <a:prstClr val="black"/>
              </a:solidFill>
              <a:latin typeface="Raleway" panose="020B050303010106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7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in file systems could use maps too, the keys will be folders and names we see, then values are what stored.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7" y="964350"/>
            <a:ext cx="56483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324" y="2078875"/>
            <a:ext cx="4425479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2"/>
                </a:solidFill>
                <a:latin typeface="Raleway" panose="020B0503030101060003" charset="0"/>
              </a:rPr>
              <a:t>Introduction </a:t>
            </a:r>
            <a:endParaRPr lang="en-GB" sz="1400" dirty="0" smtClean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Map Terminology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b="1" dirty="0" smtClean="0">
                <a:solidFill>
                  <a:srgbClr val="EB5600"/>
                </a:solidFill>
                <a:latin typeface="Raleway" panose="020B0503030101060003" charset="0"/>
              </a:rPr>
              <a:t>Map Implementation</a:t>
            </a:r>
          </a:p>
          <a:p>
            <a:pPr marL="457200" indent="-317500">
              <a:lnSpc>
                <a:spcPct val="100000"/>
              </a:lnSpc>
              <a:spcAft>
                <a:spcPts val="600"/>
              </a:spcAft>
            </a:pPr>
            <a:r>
              <a:rPr lang="en-GB" sz="1400" dirty="0" smtClean="0">
                <a:solidFill>
                  <a:schemeClr val="bg2"/>
                </a:solidFill>
                <a:latin typeface="Raleway" panose="020B0503030101060003" charset="0"/>
              </a:rPr>
              <a:t>Map Types &amp; Characteristics</a:t>
            </a:r>
            <a:endParaRPr lang="en-GB" sz="1400" dirty="0">
              <a:solidFill>
                <a:schemeClr val="bg2"/>
              </a:solidFill>
              <a:latin typeface="Raleway" panose="020B05030301010600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699" cy="2261100"/>
          </a:xfrm>
        </p:spPr>
        <p:txBody>
          <a:bodyPr/>
          <a:lstStyle/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Maps has a special structure within it, which is the Entry pair.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Each entry has a key and a value.</a:t>
            </a:r>
          </a:p>
          <a:p>
            <a:pPr marL="425196" indent="-3429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891A7"/>
              </a:buClr>
              <a:buSzPct val="80000"/>
            </a:pPr>
            <a:r>
              <a:rPr lang="en-GB" sz="1800" kern="1200" dirty="0" smtClean="0">
                <a:solidFill>
                  <a:prstClr val="black"/>
                </a:solidFill>
                <a:latin typeface="Raleway" panose="020B0503030101060003" pitchFamily="34" charset="0"/>
              </a:rPr>
              <a:t>The map consists of multiple entries, which can be represented as an array.</a:t>
            </a:r>
          </a:p>
        </p:txBody>
      </p:sp>
    </p:spTree>
    <p:extLst>
      <p:ext uri="{BB962C8B-B14F-4D97-AF65-F5344CB8AC3E}">
        <p14:creationId xmlns:p14="http://schemas.microsoft.com/office/powerpoint/2010/main" val="42324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15721</TotalTime>
  <Words>699</Words>
  <Application>Microsoft Office PowerPoint</Application>
  <PresentationFormat>On-screen Show (16:9)</PresentationFormat>
  <Paragraphs>74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Raleway</vt:lpstr>
      <vt:lpstr>Lato</vt:lpstr>
      <vt:lpstr>Wingdings 2</vt:lpstr>
      <vt:lpstr>Arial</vt:lpstr>
      <vt:lpstr>Streamline</vt:lpstr>
      <vt:lpstr>Data Structure</vt:lpstr>
      <vt:lpstr>Agendas</vt:lpstr>
      <vt:lpstr>PowerPoint Presentation</vt:lpstr>
      <vt:lpstr>Introduction</vt:lpstr>
      <vt:lpstr>Map Terminology</vt:lpstr>
      <vt:lpstr>Map Terminology</vt:lpstr>
      <vt:lpstr>PowerPoint Presentation</vt:lpstr>
      <vt:lpstr>Agendas</vt:lpstr>
      <vt:lpstr>Map implementation</vt:lpstr>
      <vt:lpstr>PowerPoint Presentation</vt:lpstr>
      <vt:lpstr>Map Operations</vt:lpstr>
      <vt:lpstr>Map Operations</vt:lpstr>
      <vt:lpstr>Agendas</vt:lpstr>
      <vt:lpstr>Map Types in Java</vt:lpstr>
      <vt:lpstr>Map Types – HashMap &amp; HashTable </vt:lpstr>
      <vt:lpstr>Map Types – HashMap &amp; HashTable </vt:lpstr>
      <vt:lpstr>Map Types – Attributes</vt:lpstr>
      <vt:lpstr>Map Types – TreeMap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Hasan Khatib</dc:creator>
  <cp:lastModifiedBy>Hasan Khatib</cp:lastModifiedBy>
  <cp:revision>290</cp:revision>
  <dcterms:modified xsi:type="dcterms:W3CDTF">2017-12-11T20:02:53Z</dcterms:modified>
</cp:coreProperties>
</file>