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1" r:id="rId9"/>
    <p:sldId id="332" r:id="rId10"/>
    <p:sldId id="334" r:id="rId11"/>
    <p:sldId id="335" r:id="rId12"/>
    <p:sldId id="336" r:id="rId13"/>
    <p:sldId id="342" r:id="rId14"/>
    <p:sldId id="343" r:id="rId15"/>
    <p:sldId id="337" r:id="rId16"/>
    <p:sldId id="339" r:id="rId17"/>
    <p:sldId id="344" r:id="rId18"/>
    <p:sldId id="345" r:id="rId19"/>
    <p:sldId id="346" r:id="rId20"/>
    <p:sldId id="348" r:id="rId21"/>
    <p:sldId id="351" r:id="rId22"/>
    <p:sldId id="352" r:id="rId23"/>
    <p:sldId id="353" r:id="rId24"/>
    <p:sldId id="347" r:id="rId25"/>
    <p:sldId id="354" r:id="rId26"/>
    <p:sldId id="338" r:id="rId27"/>
    <p:sldId id="341" r:id="rId28"/>
    <p:sldId id="355" r:id="rId29"/>
    <p:sldId id="356" r:id="rId30"/>
    <p:sldId id="357" r:id="rId31"/>
    <p:sldId id="358" r:id="rId32"/>
    <p:sldId id="360" r:id="rId33"/>
    <p:sldId id="359" r:id="rId34"/>
    <p:sldId id="361" r:id="rId35"/>
    <p:sldId id="362" r:id="rId36"/>
    <p:sldId id="363" r:id="rId37"/>
    <p:sldId id="364" r:id="rId38"/>
    <p:sldId id="340" r:id="rId39"/>
  </p:sldIdLst>
  <p:sldSz cx="9144000" cy="5143500" type="screen16x9"/>
  <p:notesSz cx="6858000" cy="9144000"/>
  <p:embeddedFontLst>
    <p:embeddedFont>
      <p:font typeface="Wingdings 2" panose="05020102010507070707" pitchFamily="18" charset="2"/>
      <p:regular r:id="rId41"/>
    </p:embeddedFont>
    <p:embeddedFont>
      <p:font typeface="Tahoma" panose="020B0604030504040204" pitchFamily="34" charset="0"/>
      <p:regular r:id="rId42"/>
      <p:bold r:id="rId43"/>
    </p:embeddedFont>
    <p:embeddedFont>
      <p:font typeface="Raleway" panose="020B0503030101060003" pitchFamily="34" charset="0"/>
      <p:regular r:id="rId44"/>
      <p:bold r:id="rId45"/>
      <p:italic r:id="rId46"/>
      <p:boldItalic r:id="rId47"/>
    </p:embeddedFont>
    <p:embeddedFont>
      <p:font typeface="Lato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an Khatib" initials="HK" lastIdx="1" clrIdx="0">
    <p:extLst>
      <p:ext uri="{19B8F6BF-5375-455C-9EA6-DF929625EA0E}">
        <p15:presenceInfo xmlns:p15="http://schemas.microsoft.com/office/powerpoint/2012/main" userId="3d5353ff611e26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600"/>
    <a:srgbClr val="1A9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8F0DC-5495-4789-869D-42AF06F0AA1B}">
  <a:tblStyle styleId="{A708F0DC-5495-4789-869D-42AF06F0AA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23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30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85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291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28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12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00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31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4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https://www.cs.helsinki.fi/u/mluukkai/tirak2010/B-tree.pdf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9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https://www.cs.helsinki.fi/u/mluukkai/tirak2010/B-tree.pdf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6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0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937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2029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Trees (Binary tree &amp; Multi-way tree)</a:t>
            </a:r>
            <a:endParaRPr lang="en-US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729627" y="4315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Prof. </a:t>
            </a:r>
            <a:r>
              <a:rPr lang="en" b="1"/>
              <a:t>Alaa Alhalees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Hasan Alkhatib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Question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3800" y="2069293"/>
            <a:ext cx="455445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Tree&lt;T&gt;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Node&lt;T&gt; root;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Tree(T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root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Node&lt;T&gt;();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root.children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&lt;Node&lt;T&gt;&gt;();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Node&lt;T&gt;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data;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Node&lt;T&gt; parent;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List&lt;Node&lt;T&gt;&gt; children;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29450" y="2069293"/>
            <a:ext cx="384364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bg2"/>
                </a:solidFill>
                <a:latin typeface="Raleway" panose="020B0503030101060003" pitchFamily="34" charset="0"/>
                <a:cs typeface="Courier New" panose="02070309020205020404" pitchFamily="49" charset="0"/>
              </a:rPr>
              <a:t>Implement a simple Tree data structure. Follow the specification of the tree we described earlier.</a:t>
            </a:r>
            <a:endParaRPr lang="en-US" altLang="en-US" sz="3200" dirty="0" smtClean="0">
              <a:solidFill>
                <a:schemeClr val="bg2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324" y="2078875"/>
            <a:ext cx="4425479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Introduction &amp; Tree </a:t>
            </a: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Terminology</a:t>
            </a: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b="1" dirty="0">
                <a:solidFill>
                  <a:srgbClr val="EB5600"/>
                </a:solidFill>
                <a:latin typeface="Raleway" panose="020B0503030101060003" charset="0"/>
              </a:rPr>
              <a:t>Binary </a:t>
            </a:r>
            <a:r>
              <a:rPr lang="en-GB" sz="1400" b="1" dirty="0" smtClean="0">
                <a:solidFill>
                  <a:srgbClr val="EB5600"/>
                </a:solidFill>
                <a:latin typeface="Raleway" panose="020B0503030101060003" charset="0"/>
              </a:rPr>
              <a:t>Trees</a:t>
            </a:r>
            <a:endParaRPr lang="en-GB" sz="1400" b="1" dirty="0">
              <a:solidFill>
                <a:srgbClr val="EB5600"/>
              </a:solidFill>
              <a:latin typeface="Raleway" panose="020B0503030101060003" charset="0"/>
            </a:endParaRPr>
          </a:p>
          <a:p>
            <a:pPr marL="45720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Binary Search Tree</a:t>
            </a:r>
            <a:endParaRPr lang="en-GB" sz="1400" dirty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Binary Search Tree </a:t>
            </a: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Definition</a:t>
            </a: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Binary Search Tree Operations &amp; Complexity</a:t>
            </a: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B-Tree</a:t>
            </a: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B-Tree </a:t>
            </a: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Definition</a:t>
            </a:r>
            <a:endParaRPr lang="en-GB" sz="1200" dirty="0" smtClean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B-Tree </a:t>
            </a: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Operations &amp; </a:t>
            </a: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Complexity</a:t>
            </a:r>
            <a:endParaRPr lang="en-GB" sz="1200" dirty="0">
              <a:solidFill>
                <a:schemeClr val="bg2"/>
              </a:solidFill>
              <a:latin typeface="Raleway" panose="020B05030301010600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1" y="2078875"/>
            <a:ext cx="3698420" cy="2261100"/>
          </a:xfrm>
        </p:spPr>
        <p:txBody>
          <a:bodyPr/>
          <a:lstStyle/>
          <a:p>
            <a:pPr marL="368046" indent="-28575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It’s a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tree data structure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that has nodes capable of having at most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two children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</a:p>
          <a:p>
            <a:pPr marL="368046" indent="-28575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endParaRPr lang="en-GB" sz="1800" kern="1200" dirty="0" smtClean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368046" indent="-28575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Binary is composed of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zero or more nodes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  <p:pic>
        <p:nvPicPr>
          <p:cNvPr id="1028" name="Picture 4" descr="Image result for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70" y="1920624"/>
            <a:ext cx="40862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8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 -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5327195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In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binary trees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, each node has a value and two pointers for the children nodes.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Left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pointer and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Right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pointer.</a:t>
            </a:r>
          </a:p>
          <a:p>
            <a:pPr marL="82296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82296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Binary trees doesn’t have to be sorted.</a:t>
            </a:r>
          </a:p>
        </p:txBody>
      </p:sp>
      <p:pic>
        <p:nvPicPr>
          <p:cNvPr id="1026" name="Picture 2" descr="Image result for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645" y="1318650"/>
            <a:ext cx="24574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4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 – Size and Depth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5327195" cy="2261100"/>
          </a:xfrm>
        </p:spPr>
        <p:txBody>
          <a:bodyPr/>
          <a:lstStyle/>
          <a:p>
            <a:pPr marL="368046" indent="-28575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Size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is the total number of nodes consisting the tree.</a:t>
            </a:r>
          </a:p>
          <a:p>
            <a:pPr marL="368046" indent="-28575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Depth is the number of edges from root to the required node.</a:t>
            </a:r>
          </a:p>
          <a:p>
            <a:pPr marL="82296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e.g. Node(4) depth equals 2.</a:t>
            </a:r>
          </a:p>
          <a:p>
            <a:pPr marL="82296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  <p:pic>
        <p:nvPicPr>
          <p:cNvPr id="1026" name="Picture 2" descr="Image result for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645" y="1318650"/>
            <a:ext cx="24574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6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324" y="2078875"/>
            <a:ext cx="4425479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Introduction &amp; Tree </a:t>
            </a: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Terminology</a:t>
            </a: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Binary </a:t>
            </a: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Trees</a:t>
            </a:r>
            <a:endParaRPr lang="en-GB" sz="1400" dirty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b="1" dirty="0" smtClean="0">
                <a:solidFill>
                  <a:srgbClr val="EB5600"/>
                </a:solidFill>
                <a:latin typeface="Raleway" panose="020B0503030101060003" charset="0"/>
              </a:rPr>
              <a:t>Binary Search Tree</a:t>
            </a:r>
            <a:endParaRPr lang="en-GB" sz="1400" b="1" dirty="0">
              <a:solidFill>
                <a:srgbClr val="EB5600"/>
              </a:solidFill>
              <a:latin typeface="Raleway" panose="020B0503030101060003" charset="0"/>
            </a:endParaRP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Binary Search Tree </a:t>
            </a: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Definition</a:t>
            </a: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Binary Search Tree Operations &amp; Complexity</a:t>
            </a: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B-Tree</a:t>
            </a: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B-Tree </a:t>
            </a: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Definition</a:t>
            </a:r>
            <a:endParaRPr lang="en-GB" sz="1200" dirty="0" smtClean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B-Tree </a:t>
            </a: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Operations &amp; </a:t>
            </a: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Complexity</a:t>
            </a:r>
            <a:endParaRPr lang="en-GB" sz="1200" dirty="0">
              <a:solidFill>
                <a:schemeClr val="bg2"/>
              </a:solidFill>
              <a:latin typeface="Raleway" panose="020B05030301010600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–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831200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This tree data structure is a modified version from Binary trees, it inherited it’s node structure.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(BST) </a:t>
            </a: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</a:rPr>
              <a:t>Binary Search Tree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is a rooted binary tree, in which each node has at most two children, the </a:t>
            </a: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</a:rPr>
              <a:t>left children is less than the parent,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and</a:t>
            </a: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</a:rPr>
              <a:t> the right children is larger than the parent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</a:endParaRPr>
          </a:p>
        </p:txBody>
      </p:sp>
      <p:pic>
        <p:nvPicPr>
          <p:cNvPr id="1026" name="Picture 2" descr="https://upload.wikimedia.org/wikipedia/commons/thumb/d/da/Binary_search_tree.svg/3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850" y="1958725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–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693154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Nodes in BST has the same structure in Binary trees.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The only difference is the way of nodes arrangement.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Left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child is smaller than parent,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Right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child is larger.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</a:endParaRPr>
          </a:p>
        </p:txBody>
      </p:sp>
      <p:pic>
        <p:nvPicPr>
          <p:cNvPr id="3074" name="Picture 2" descr="Binary-Tree-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4" y="1853850"/>
            <a:ext cx="3543152" cy="167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 – Insertion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996637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Inserting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 a value </a:t>
            </a: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</a:rPr>
              <a:t>x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 in a Binary Search Tree has </a:t>
            </a: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</a:rPr>
              <a:t>O(n)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 complexity.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</a:endParaRP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The process of inserting starts from the root and comparing it’s value to </a:t>
            </a: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</a:rPr>
              <a:t>x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, if x&gt;root we go to the right, if x&lt;root we go to the left.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</a:endParaRPr>
          </a:p>
        </p:txBody>
      </p:sp>
      <p:pic>
        <p:nvPicPr>
          <p:cNvPr id="5122" name="Picture 2" descr="BST-Ins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87" y="1318650"/>
            <a:ext cx="3417913" cy="34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2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 – Delete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Deleting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 a node from Binary Search Tree has 3 possible scenarios, all of them have </a:t>
            </a: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</a:rPr>
              <a:t>O(n)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 complexity.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endParaRPr lang="en-GB" sz="1800" kern="1200" dirty="0" smtClean="0">
              <a:solidFill>
                <a:prstClr val="black"/>
              </a:solidFill>
              <a:latin typeface="Raleway" panose="020B0503030101060003" pitchFamily="34" charset="0"/>
            </a:endParaRP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Node to be deleted is a leaf node ( No Children).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Node to be deleted has only one child.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Node to be deleted has two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children.</a:t>
            </a:r>
            <a:endParaRPr lang="en-GB" sz="2000" kern="1200" dirty="0">
              <a:solidFill>
                <a:prstClr val="black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324" y="2078875"/>
            <a:ext cx="4425479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b="1" dirty="0">
                <a:solidFill>
                  <a:srgbClr val="EB5600"/>
                </a:solidFill>
                <a:latin typeface="Raleway" panose="020B0503030101060003" charset="0"/>
              </a:rPr>
              <a:t>Introduction &amp; Tree Terminology</a:t>
            </a: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Binary Trees</a:t>
            </a:r>
          </a:p>
          <a:p>
            <a:pPr marL="45720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Binary Search Tree</a:t>
            </a: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Binary Search Tree Definition</a:t>
            </a: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Binary Search Tree Operations &amp; Complexity</a:t>
            </a: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B-Tree</a:t>
            </a: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B-Tree Definition</a:t>
            </a: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B-Tree Operations &amp; Complexity</a:t>
            </a:r>
            <a:endParaRPr lang="en-GB" sz="1200" dirty="0">
              <a:solidFill>
                <a:schemeClr val="bg2"/>
              </a:solidFill>
              <a:latin typeface="Raleway" panose="020B0503030101060003" charset="0"/>
            </a:endParaRPr>
          </a:p>
        </p:txBody>
      </p:sp>
      <p:pic>
        <p:nvPicPr>
          <p:cNvPr id="1026" name="Picture 2" descr="Image result for tree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>
            <a:off x="5390708" y="1318650"/>
            <a:ext cx="3464226" cy="3210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ST-Node-to-be-deleted-is-a-leaf-node-No-Children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857" y="1318650"/>
            <a:ext cx="3131307" cy="313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 – </a:t>
            </a:r>
            <a:r>
              <a:rPr lang="en-US" dirty="0"/>
              <a:t>Delete (case </a:t>
            </a:r>
            <a:r>
              <a:rPr lang="en-US" dirty="0" smtClean="0"/>
              <a:t>#1)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996637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</a:rPr>
              <a:t>Case #1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Deleting a node that has no children is the simplest scenario.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To delete node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x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, we first find it, then make the parent points to null instead of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x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 node.</a:t>
            </a:r>
          </a:p>
        </p:txBody>
      </p:sp>
    </p:spTree>
    <p:extLst>
      <p:ext uri="{BB962C8B-B14F-4D97-AF65-F5344CB8AC3E}">
        <p14:creationId xmlns:p14="http://schemas.microsoft.com/office/powerpoint/2010/main" val="13049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 – </a:t>
            </a:r>
            <a:r>
              <a:rPr lang="en-US" dirty="0"/>
              <a:t>Delete (case </a:t>
            </a:r>
            <a:r>
              <a:rPr lang="en-US" dirty="0" smtClean="0"/>
              <a:t>#2)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1" y="2078875"/>
            <a:ext cx="2970680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</a:rPr>
              <a:t>Case #2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Deleting a node that has one child.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To delete node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x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that has one child, we first find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x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, then make it’s parent points to the child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x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 node.</a:t>
            </a:r>
          </a:p>
        </p:txBody>
      </p:sp>
      <p:pic>
        <p:nvPicPr>
          <p:cNvPr id="8194" name="Picture 2" descr="BST-Node-to-be-deleted-has-only-one-child.1-1024x6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687" y="2078874"/>
            <a:ext cx="4850350" cy="306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 – Delete (case #3)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1" y="2078875"/>
            <a:ext cx="2970680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</a:rPr>
              <a:t>Case #3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Deleting a node that has two children.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This scenario is the most complex scenario in deleting from Binary Search Tree.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srgbClr val="EB5600"/>
                </a:solidFill>
                <a:latin typeface="Raleway" panose="020B0503030101060003" pitchFamily="34" charset="0"/>
              </a:rPr>
              <a:t>See next slide.</a:t>
            </a:r>
          </a:p>
        </p:txBody>
      </p:sp>
      <p:pic>
        <p:nvPicPr>
          <p:cNvPr id="11266" name="Picture 2" descr="BST-Node-to-be-deleted-has-2-children-Example-2-1024x6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106" y="1853850"/>
            <a:ext cx="4986300" cy="299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 – Delete (case #3)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699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</a:rPr>
              <a:t>Case #3 steps: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Find the node (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x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) that will be deleted.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If it has 2 children, then we start with deleting the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x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 node itself.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Then we move the smallest node in the right side of node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x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 to the place deleted node.</a:t>
            </a:r>
          </a:p>
        </p:txBody>
      </p:sp>
    </p:spTree>
    <p:extLst>
      <p:ext uri="{BB962C8B-B14F-4D97-AF65-F5344CB8AC3E}">
        <p14:creationId xmlns:p14="http://schemas.microsoft.com/office/powerpoint/2010/main" val="42324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 – Display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Displaying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all nodes from a BST has </a:t>
            </a: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</a:rPr>
              <a:t>O(n)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 complexity.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 Complexity – Bonus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813181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</a:rPr>
              <a:t>Why we have a O(n) complexity for all operations, even though the tree is sorted and has to possible paths for each node?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29450" y="3039349"/>
            <a:ext cx="4150894" cy="8131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Lato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Because in the worst scenario, we may have ordered elements that starts from 1 to n.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</a:endParaRPr>
          </a:p>
        </p:txBody>
      </p:sp>
      <p:pic>
        <p:nvPicPr>
          <p:cNvPr id="12290" name="Picture 2" descr="Image result for ordered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150" y="3039349"/>
            <a:ext cx="3048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324" y="2078875"/>
            <a:ext cx="4425479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Introduction &amp; Tree </a:t>
            </a: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Terminology</a:t>
            </a: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Binary </a:t>
            </a: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Trees</a:t>
            </a:r>
            <a:endParaRPr lang="en-GB" sz="1400" dirty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Binary Search Tree</a:t>
            </a:r>
            <a:endParaRPr lang="en-GB" sz="1400" dirty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Binary Search Tree </a:t>
            </a: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Definition</a:t>
            </a: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Binary Search Tree Operations &amp; Complexity</a:t>
            </a: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b="1" dirty="0">
                <a:solidFill>
                  <a:srgbClr val="EB5600"/>
                </a:solidFill>
                <a:latin typeface="Raleway" panose="020B0503030101060003" charset="0"/>
              </a:rPr>
              <a:t>B-Tree</a:t>
            </a: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B-Tree </a:t>
            </a: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Definition</a:t>
            </a:r>
            <a:endParaRPr lang="en-GB" sz="1200" dirty="0" smtClean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B-Tree </a:t>
            </a: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Operations &amp; </a:t>
            </a: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Complexity</a:t>
            </a:r>
            <a:endParaRPr lang="en-GB" sz="1200" dirty="0">
              <a:solidFill>
                <a:schemeClr val="bg2"/>
              </a:solidFill>
              <a:latin typeface="Raleway" panose="020B05030301010600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–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01987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B-Tree (Balanced BST) is a generalization of BST, in which each node can have more than two children.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B-Tree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is a self-balancing tree,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it keeps data sorted as keys in nodes according to some constraints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</a:p>
        </p:txBody>
      </p:sp>
      <p:pic>
        <p:nvPicPr>
          <p:cNvPr id="2050" name="Picture 2" descr="https://upload.wikimedia.org/wikipedia/commons/thumb/6/65/B-tree.svg/831px-B-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06" y="3718711"/>
            <a:ext cx="4469872" cy="12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2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–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01987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B-Tree Node has a special structure compared to Binary Tree Nodes.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6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Each node has more than one value, called Keys.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6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Number of children per node is calculated by the number of the parent Keys.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6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e.g. Node </a:t>
            </a:r>
            <a:r>
              <a:rPr lang="en-GB" sz="16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x</a:t>
            </a:r>
            <a:r>
              <a:rPr lang="en-GB" sz="16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children number = (x keys) </a:t>
            </a:r>
            <a:r>
              <a:rPr lang="en-GB" sz="16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+ </a:t>
            </a:r>
            <a:r>
              <a:rPr lang="en-GB" sz="16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1</a:t>
            </a:r>
            <a:endParaRPr lang="en-GB" sz="16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6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The root has at least two children.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6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All leave appears in the same level.</a:t>
            </a:r>
          </a:p>
        </p:txBody>
      </p:sp>
    </p:spTree>
    <p:extLst>
      <p:ext uri="{BB962C8B-B14F-4D97-AF65-F5344CB8AC3E}">
        <p14:creationId xmlns:p14="http://schemas.microsoft.com/office/powerpoint/2010/main" val="40482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Order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01987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The term (Tree order) refers to the most number of children a node can has.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Example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let’s say we have a tree of order 5, this means that the node has a maximum of 5 children.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  <p:pic>
        <p:nvPicPr>
          <p:cNvPr id="14338" name="Picture 2" descr="Image result for b-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38" y="3513003"/>
            <a:ext cx="5463668" cy="14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5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0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A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tree is a </a:t>
            </a: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nonlinear data structure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used to represent entities that are in some </a:t>
            </a: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hierarchical relationship</a:t>
            </a:r>
          </a:p>
          <a:p>
            <a:pPr marL="365760" lvl="0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endParaRPr lang="en-GB" sz="1800" kern="1200" dirty="0" smtClean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82296" lv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Examples </a:t>
            </a:r>
            <a:r>
              <a:rPr lang="en-GB" sz="1800" b="1" kern="1200" dirty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in real life: </a:t>
            </a:r>
          </a:p>
          <a:p>
            <a:pPr marL="365760" lvl="1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16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Family tree</a:t>
            </a:r>
          </a:p>
          <a:p>
            <a:pPr marL="365760" lvl="1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16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Table of contents of a book</a:t>
            </a:r>
          </a:p>
          <a:p>
            <a:pPr marL="365760" lvl="1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16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Class inheritance hierarchy in Java</a:t>
            </a:r>
          </a:p>
          <a:p>
            <a:pPr marL="365760" lvl="1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16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Computer file system (folders and subfolders</a:t>
            </a:r>
            <a:r>
              <a:rPr lang="en-GB" sz="16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)</a:t>
            </a:r>
            <a:endParaRPr lang="en-GB" sz="16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3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– Number of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01987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Example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B-tree of order 5 has (5-1) keys.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#Keys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= order value (m) - 1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  <p:pic>
        <p:nvPicPr>
          <p:cNvPr id="15362" name="Picture 2" descr="Image result for b-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14" y="3005745"/>
            <a:ext cx="6280655" cy="1840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2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</a:t>
            </a:r>
            <a:r>
              <a:rPr lang="en-US" dirty="0" smtClean="0"/>
              <a:t>– Search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688701" cy="2261100"/>
          </a:xfrm>
        </p:spPr>
        <p:txBody>
          <a:bodyPr/>
          <a:lstStyle/>
          <a:p>
            <a:pPr marL="8229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Searching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for a specific node with value has </a:t>
            </a: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O(log n)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complexity.</a:t>
            </a:r>
          </a:p>
          <a:p>
            <a:pPr marL="8229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Let’s say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we are searching for Key x in B-Tree:</a:t>
            </a:r>
          </a:p>
          <a:p>
            <a:pPr marL="368046" indent="-2857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For the first level (root), we determine if the key is existed in this node or not.</a:t>
            </a:r>
          </a:p>
          <a:p>
            <a:pPr marL="368046" indent="-2857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If not, we move to the next level by following the pointer in between the two keys surrounding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x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</a:p>
          <a:p>
            <a:pPr marL="368046" indent="-2857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Repeat those steps until we found it, or if we arrived to the leaf without finding it, then it’s not existed.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B-Tree Searching 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00" y="388863"/>
            <a:ext cx="6515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– </a:t>
            </a:r>
            <a:r>
              <a:rPr lang="en-US" dirty="0" smtClean="0"/>
              <a:t>Insert Operation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688701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Inserting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operation uses the search operation to find the node where key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x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will be added, and it’s always has </a:t>
            </a: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O(log n)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complexity.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This process has two possible scenarios: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The node where to add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x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has space (not full).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The node where to add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x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is full.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1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– </a:t>
            </a:r>
            <a:r>
              <a:rPr lang="en-US" dirty="0" smtClean="0"/>
              <a:t>Insert Operation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8065449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Case #1: Node has space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Inserting </a:t>
            </a:r>
            <a:r>
              <a:rPr lang="en-GB" sz="1800" b="1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x = 13</a:t>
            </a: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 to the next tree will has these steps: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Search in the root for value x, if not existed then move to the next level by comparing x to the keys. (</a:t>
            </a:r>
            <a:r>
              <a:rPr lang="en-GB" sz="1800" u="sng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if larger than key #1 and smaller than key #2, then go to the right of key #1</a:t>
            </a: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)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Check if the node we arrived to has space or not. If yes, then add the key to this node.</a:t>
            </a:r>
            <a:endParaRPr lang="en-GB" sz="1800" kern="1200" dirty="0">
              <a:solidFill>
                <a:schemeClr val="bg2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98" y="1318650"/>
            <a:ext cx="38100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3" b="39347"/>
          <a:stretch/>
        </p:blipFill>
        <p:spPr>
          <a:xfrm>
            <a:off x="6324001" y="1184870"/>
            <a:ext cx="2470897" cy="1562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– </a:t>
            </a:r>
            <a:r>
              <a:rPr lang="en-US" dirty="0" smtClean="0"/>
              <a:t>Insert Operation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8065449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Case #2.1: Node don’t has space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Inserting </a:t>
            </a:r>
            <a:r>
              <a:rPr lang="en-GB" sz="1800" b="1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x = 5 </a:t>
            </a: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to the next tree will has these steps: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After applying the search operation, we find ourselves in the last node on the right in the second level (3,4).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Because this node is full, we apply the splitting operation in which we find the median value, and move it to the parent. (3,</a:t>
            </a:r>
            <a:r>
              <a:rPr lang="en-GB" sz="1800" b="1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4</a:t>
            </a: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,5)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By moving the median to parent, we have a new node to add the key to according to it’s value if larger or smaller than parent.</a:t>
            </a:r>
            <a:endParaRPr lang="en-GB" sz="1800" kern="1200" dirty="0">
              <a:solidFill>
                <a:schemeClr val="bg2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72183" y="2378778"/>
            <a:ext cx="491934" cy="180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– </a:t>
            </a:r>
            <a:r>
              <a:rPr lang="en-US" dirty="0" smtClean="0"/>
              <a:t>Insert Operation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8065449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Case #2.2: Node don’t has space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Inserting </a:t>
            </a:r>
            <a:r>
              <a:rPr lang="en-GB" sz="1800" b="1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x = 7 </a:t>
            </a: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to the next tree will has these steps: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After applying the search operation, find ourselves in the last node on the right in the second level (5,6).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Because this node is full, we apply the splitting operation, </a:t>
            </a:r>
            <a:r>
              <a:rPr lang="en-GB" sz="1800" b="1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but here the parent is full too, so we apply splitting for parent too</a:t>
            </a: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+mj-lt"/>
              <a:buAutoNum type="arabicPeriod"/>
            </a:pPr>
            <a:r>
              <a:rPr lang="en-GB" sz="1800" kern="1200" dirty="0" smtClean="0">
                <a:solidFill>
                  <a:schemeClr val="bg2"/>
                </a:solidFill>
                <a:latin typeface="Raleway" panose="020B0503030101060003" pitchFamily="34" charset="0"/>
                <a:ea typeface="+mn-ea"/>
                <a:cs typeface="+mn-cs"/>
              </a:rPr>
              <a:t>After applying splitting for each full parent, then we add the elements according to there order.</a:t>
            </a:r>
          </a:p>
        </p:txBody>
      </p:sp>
      <p:pic>
        <p:nvPicPr>
          <p:cNvPr id="6" name="Picture 2" descr="File:B tree insertion example.png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7"/>
          <a:stretch/>
        </p:blipFill>
        <p:spPr bwMode="auto">
          <a:xfrm>
            <a:off x="6372201" y="835185"/>
            <a:ext cx="2422697" cy="20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8418150" y="2477386"/>
            <a:ext cx="491934" cy="180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– </a:t>
            </a:r>
            <a:r>
              <a:rPr lang="en-US" dirty="0" smtClean="0"/>
              <a:t>Delete Operation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8065449" cy="2261100"/>
          </a:xfrm>
        </p:spPr>
        <p:txBody>
          <a:bodyPr/>
          <a:lstStyle/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Deleting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operation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uses the search operation to find the node where key </a:t>
            </a: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</a:rPr>
              <a:t>x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 will be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deleted,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and it’s always has </a:t>
            </a:r>
            <a:r>
              <a:rPr lang="en-GB" sz="1800" b="1" kern="1200" dirty="0">
                <a:solidFill>
                  <a:srgbClr val="EB5600"/>
                </a:solidFill>
                <a:latin typeface="Raleway" panose="020B0503030101060003" pitchFamily="34" charset="0"/>
              </a:rPr>
              <a:t>O(log n)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 complexity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.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</a:endParaRP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Rebalancing maybe required if the deleted key left behind an empty node.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324" y="2078875"/>
            <a:ext cx="4425479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Introduction &amp; Tree </a:t>
            </a: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Terminology</a:t>
            </a: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Binary </a:t>
            </a: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Trees</a:t>
            </a:r>
            <a:endParaRPr lang="en-GB" sz="1400" dirty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Binary Search Tree</a:t>
            </a:r>
            <a:endParaRPr lang="en-GB" sz="1400" dirty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Binary Search Tree </a:t>
            </a: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Definition</a:t>
            </a: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Binary Search Tree Operations &amp; Complexity</a:t>
            </a: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B-Tree</a:t>
            </a: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B-Tree </a:t>
            </a: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Definition</a:t>
            </a:r>
            <a:endParaRPr lang="en-GB" sz="1200" dirty="0" smtClean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lvl="1" indent="-317500">
              <a:lnSpc>
                <a:spcPct val="100000"/>
              </a:lnSpc>
              <a:spcAft>
                <a:spcPts val="600"/>
              </a:spcAft>
            </a:pP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B-Tree </a:t>
            </a:r>
            <a:r>
              <a:rPr lang="en-GB" sz="1200" dirty="0">
                <a:solidFill>
                  <a:schemeClr val="bg2"/>
                </a:solidFill>
                <a:latin typeface="Raleway" panose="020B0503030101060003" charset="0"/>
              </a:rPr>
              <a:t>Operations &amp; </a:t>
            </a:r>
            <a:r>
              <a:rPr lang="en-GB" sz="1200" dirty="0" smtClean="0">
                <a:solidFill>
                  <a:schemeClr val="bg2"/>
                </a:solidFill>
                <a:latin typeface="Raleway" panose="020B0503030101060003" charset="0"/>
              </a:rPr>
              <a:t>Complexity</a:t>
            </a:r>
            <a:endParaRPr lang="en-GB" sz="1200" dirty="0">
              <a:solidFill>
                <a:schemeClr val="bg2"/>
              </a:solidFill>
              <a:latin typeface="Raleway" panose="020B05030301010600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4383525" cy="2261100"/>
          </a:xfrm>
        </p:spPr>
        <p:txBody>
          <a:bodyPr/>
          <a:lstStyle/>
          <a:p>
            <a:pPr marL="365760" lvl="0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One of the most common examples is the file system.</a:t>
            </a:r>
            <a:endParaRPr lang="en-GB" sz="1800" b="1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365760" lvl="0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endParaRPr lang="en-GB" sz="1800" kern="1200" dirty="0" smtClean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013" y="2078875"/>
            <a:ext cx="3305175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Image result for File system tree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494" y="2964438"/>
            <a:ext cx="3097987" cy="19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Importance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2296" lv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Why would we need the Tree structure?</a:t>
            </a:r>
          </a:p>
          <a:p>
            <a:pPr marL="368046" indent="-28575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It’s a faster solution for scenarios where we want to implement hierarchal relation, like company management flow or data flow from a network.</a:t>
            </a:r>
          </a:p>
          <a:p>
            <a:pPr marL="368046" indent="-28575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Trees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also provide a natural way to organize data in many areas such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as file systems and </a:t>
            </a:r>
            <a:r>
              <a:rPr lang="en-GB" sz="1800" kern="1200" dirty="0" err="1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gui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7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Nodes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the elements in the tree</a:t>
            </a: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Edges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connections between nodes</a:t>
            </a: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Root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the distinguished element that is the origin of the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tree. </a:t>
            </a:r>
            <a:r>
              <a:rPr lang="en-GB" sz="1800" i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There </a:t>
            </a:r>
            <a:r>
              <a:rPr lang="en-GB" sz="1800" i="1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is only one root node in a </a:t>
            </a:r>
            <a:r>
              <a:rPr lang="en-GB" sz="1800" i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tree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Leaf node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a node without an edge to another node</a:t>
            </a: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Interior node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a node that is not a leaf node</a:t>
            </a: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Empty </a:t>
            </a: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tree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has no nodes and no edges</a:t>
            </a: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endParaRPr lang="en-GB" sz="1800" kern="1200" dirty="0" smtClean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7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Parent or predecessor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the node directly above in the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hierarchy. </a:t>
            </a:r>
            <a:r>
              <a:rPr lang="en-GB" sz="1800" i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A </a:t>
            </a:r>
            <a:r>
              <a:rPr lang="en-GB" sz="1800" i="1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node can have only one </a:t>
            </a:r>
            <a:r>
              <a:rPr lang="en-GB" sz="1800" i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parent.</a:t>
            </a:r>
            <a:endParaRPr lang="en-GB" sz="1800" i="1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Child or successor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a node directly below in the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hierarchy.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Siblings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nodes that have the same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parent.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Ancestors of a node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 its parent, the parent of its parent, etc.</a:t>
            </a: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Descendants of a node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its children, the children of its children, etc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Tree Height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the number of edges from root to the deepest leaf.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6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/>
              <a:t>Tree Terminology</a:t>
            </a:r>
          </a:p>
        </p:txBody>
      </p:sp>
      <p:pic>
        <p:nvPicPr>
          <p:cNvPr id="4" name="Picture 4" descr="https://www.tutorialspoint.com/data_structures_algorithms/images/binary_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67" y="478465"/>
            <a:ext cx="6071783" cy="355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/>
              <a:t>Tree Terminology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713944" y="684010"/>
            <a:ext cx="3708406" cy="3116264"/>
            <a:chOff x="3135" y="1253"/>
            <a:chExt cx="2336" cy="1963"/>
          </a:xfrm>
        </p:grpSpPr>
        <p:sp>
          <p:nvSpPr>
            <p:cNvPr id="7" name="AutoShape 5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1600" b="0" i="0" dirty="0">
                  <a:solidFill>
                    <a:schemeClr val="tx1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8" name="AutoShape 6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9" name="AutoShape 7"/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0" name="AutoShape 8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itchFamily="34" charset="0"/>
                </a:rPr>
                <a:t>G</a:t>
              </a:r>
            </a:p>
          </p:txBody>
        </p:sp>
        <p:sp>
          <p:nvSpPr>
            <p:cNvPr id="12" name="AutoShape 10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itchFamily="34" charset="0"/>
                </a:rPr>
                <a:t>H</a:t>
              </a:r>
            </a:p>
          </p:txBody>
        </p:sp>
        <p:sp>
          <p:nvSpPr>
            <p:cNvPr id="13" name="AutoShape 11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itchFamily="34" charset="0"/>
                </a:rPr>
                <a:t>E</a:t>
              </a:r>
            </a:p>
          </p:txBody>
        </p:sp>
        <p:sp>
          <p:nvSpPr>
            <p:cNvPr id="14" name="AutoShape 12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15" name="AutoShape 13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" name="AutoShape 14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7" name="AutoShape 15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8" name="AutoShape 16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9" name="AutoShape 17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0" name="AutoShape 18"/>
            <p:cNvCxnSpPr>
              <a:cxnSpLocks noChangeShapeType="1"/>
              <a:stCxn id="8" idx="2"/>
              <a:endCxn id="14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1" name="AutoShape 19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22" name="AutoShape 20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23" name="AutoShape 21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itchFamily="34" charset="0"/>
                </a:rPr>
                <a:t>J</a:t>
              </a:r>
            </a:p>
          </p:txBody>
        </p:sp>
        <p:cxnSp>
          <p:nvCxnSpPr>
            <p:cNvPr id="24" name="AutoShape 22"/>
            <p:cNvCxnSpPr>
              <a:cxnSpLocks noChangeShapeType="1"/>
              <a:stCxn id="14" idx="2"/>
              <a:endCxn id="23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5" name="AutoShape 23"/>
            <p:cNvCxnSpPr>
              <a:cxnSpLocks noChangeShapeType="1"/>
              <a:stCxn id="14" idx="2"/>
              <a:endCxn id="22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26" name="AutoShape 24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1600" b="0" i="0">
                  <a:solidFill>
                    <a:schemeClr val="tx1"/>
                  </a:solidFill>
                  <a:latin typeface="Tahoma" pitchFamily="34" charset="0"/>
                </a:rPr>
                <a:t>K</a:t>
              </a:r>
            </a:p>
          </p:txBody>
        </p:sp>
        <p:cxnSp>
          <p:nvCxnSpPr>
            <p:cNvPr id="27" name="AutoShape 25"/>
            <p:cNvCxnSpPr>
              <a:cxnSpLocks noChangeShapeType="1"/>
              <a:stCxn id="14" idx="2"/>
              <a:endCxn id="26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23736" y="3198610"/>
            <a:ext cx="7842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600" b="0" dirty="0" err="1">
                <a:solidFill>
                  <a:schemeClr val="tx1"/>
                </a:solidFill>
                <a:cs typeface="Times New Roman" pitchFamily="18" charset="0"/>
              </a:rPr>
              <a:t>subtree</a:t>
            </a:r>
            <a:endParaRPr lang="en-US" sz="1600" b="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254625" y="1194962"/>
            <a:ext cx="4500594" cy="337015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eaLnBrk="1" hangingPunct="1">
              <a:spcBef>
                <a:spcPct val="50000"/>
              </a:spcBef>
            </a:pPr>
            <a:r>
              <a:rPr lang="en-US" b="1" i="0" dirty="0" smtClean="0">
                <a:solidFill>
                  <a:srgbClr val="EB5600"/>
                </a:solidFill>
                <a:latin typeface="Raleway" panose="020B0503030101060003" pitchFamily="34" charset="0"/>
              </a:rPr>
              <a:t>An example of a tree T:</a:t>
            </a:r>
          </a:p>
          <a:p>
            <a:pPr marL="180975" indent="-180975" eaLnBrk="1" hangingPunct="1">
              <a:spcBef>
                <a:spcPct val="50000"/>
              </a:spcBef>
              <a:buFontTx/>
              <a:buChar char="•"/>
            </a:pPr>
            <a:r>
              <a:rPr lang="en-US" sz="1600" b="0" i="0" dirty="0" smtClean="0">
                <a:solidFill>
                  <a:schemeClr val="bg2"/>
                </a:solidFill>
                <a:latin typeface="Raleway" panose="020B0503030101060003" pitchFamily="34" charset="0"/>
              </a:rPr>
              <a:t>T </a:t>
            </a:r>
            <a:r>
              <a:rPr lang="en-US" sz="1600" b="0" dirty="0" smtClean="0">
                <a:solidFill>
                  <a:schemeClr val="bg2"/>
                </a:solidFill>
                <a:latin typeface="Raleway" panose="020B0503030101060003" pitchFamily="34" charset="0"/>
                <a:cs typeface="Times New Roman" pitchFamily="18" charset="0"/>
              </a:rPr>
              <a:t>root</a:t>
            </a:r>
            <a:r>
              <a:rPr lang="en-US" sz="1600" b="0" i="0" dirty="0" smtClean="0">
                <a:solidFill>
                  <a:schemeClr val="bg2"/>
                </a:solidFill>
                <a:latin typeface="Raleway" panose="020B0503030101060003" pitchFamily="34" charset="0"/>
              </a:rPr>
              <a:t> is </a:t>
            </a:r>
            <a:r>
              <a:rPr lang="en-US" sz="1600" b="0" i="0" dirty="0" smtClean="0">
                <a:solidFill>
                  <a:srgbClr val="EB5600"/>
                </a:solidFill>
                <a:latin typeface="Raleway" panose="020B0503030101060003" pitchFamily="34" charset="0"/>
              </a:rPr>
              <a:t>node</a:t>
            </a:r>
            <a:r>
              <a:rPr lang="en-US" sz="1600" b="0" i="0" dirty="0" smtClean="0">
                <a:solidFill>
                  <a:schemeClr val="bg2"/>
                </a:solidFill>
                <a:latin typeface="Raleway" panose="020B0503030101060003" pitchFamily="34" charset="0"/>
              </a:rPr>
              <a:t> A</a:t>
            </a:r>
          </a:p>
          <a:p>
            <a:pPr marL="180975" indent="-180975" eaLnBrk="1" hangingPunct="1">
              <a:spcBef>
                <a:spcPct val="50000"/>
              </a:spcBef>
              <a:buFontTx/>
              <a:buChar char="•"/>
            </a:pPr>
            <a:r>
              <a:rPr lang="en-US" sz="1600" b="0" dirty="0" smtClean="0">
                <a:solidFill>
                  <a:srgbClr val="EB5600"/>
                </a:solidFill>
                <a:latin typeface="Raleway" panose="020B0503030101060003" pitchFamily="34" charset="0"/>
                <a:cs typeface="Times New Roman" pitchFamily="18" charset="0"/>
              </a:rPr>
              <a:t>Leaves</a:t>
            </a:r>
            <a:r>
              <a:rPr lang="en-US" sz="1600" b="0" i="0" dirty="0" smtClean="0">
                <a:solidFill>
                  <a:srgbClr val="EB5600"/>
                </a:solidFill>
                <a:latin typeface="Raleway" panose="020B0503030101060003" pitchFamily="34" charset="0"/>
              </a:rPr>
              <a:t> </a:t>
            </a:r>
            <a:r>
              <a:rPr lang="en-US" sz="1600" b="0" i="0" dirty="0" smtClean="0">
                <a:solidFill>
                  <a:schemeClr val="bg2"/>
                </a:solidFill>
                <a:latin typeface="Raleway" panose="020B0503030101060003" pitchFamily="34" charset="0"/>
              </a:rPr>
              <a:t>are nodes E, I, J, K, G, H, D</a:t>
            </a:r>
          </a:p>
          <a:p>
            <a:pPr marL="180975" indent="-180975" eaLnBrk="1" hangingPunct="1">
              <a:spcBef>
                <a:spcPct val="50000"/>
              </a:spcBef>
              <a:buFontTx/>
              <a:buChar char="•"/>
            </a:pPr>
            <a:r>
              <a:rPr lang="en-US" sz="1600" b="0" dirty="0" smtClean="0">
                <a:solidFill>
                  <a:srgbClr val="EB5600"/>
                </a:solidFill>
                <a:latin typeface="Raleway" panose="020B0503030101060003" pitchFamily="34" charset="0"/>
                <a:cs typeface="Times New Roman" pitchFamily="18" charset="0"/>
              </a:rPr>
              <a:t>Ancestors</a:t>
            </a:r>
            <a:r>
              <a:rPr lang="en-US" sz="1600" b="0" i="0" dirty="0" smtClean="0">
                <a:solidFill>
                  <a:srgbClr val="EB5600"/>
                </a:solidFill>
                <a:latin typeface="Raleway" panose="020B0503030101060003" pitchFamily="34" charset="0"/>
              </a:rPr>
              <a:t> </a:t>
            </a:r>
            <a:r>
              <a:rPr lang="en-US" sz="1600" b="0" i="0" dirty="0" smtClean="0">
                <a:solidFill>
                  <a:schemeClr val="bg2"/>
                </a:solidFill>
                <a:latin typeface="Raleway" panose="020B0503030101060003" pitchFamily="34" charset="0"/>
              </a:rPr>
              <a:t>of node H are C and A</a:t>
            </a:r>
          </a:p>
          <a:p>
            <a:pPr marL="180975" indent="-180975" eaLnBrk="1" hangingPunct="1">
              <a:spcBef>
                <a:spcPct val="50000"/>
              </a:spcBef>
              <a:buFontTx/>
              <a:buChar char="•"/>
            </a:pPr>
            <a:r>
              <a:rPr lang="en-US" sz="1600" b="0" dirty="0" smtClean="0">
                <a:solidFill>
                  <a:srgbClr val="EB5600"/>
                </a:solidFill>
                <a:latin typeface="Raleway" panose="020B0503030101060003" pitchFamily="34" charset="0"/>
                <a:cs typeface="Times New Roman" pitchFamily="18" charset="0"/>
              </a:rPr>
              <a:t>Children</a:t>
            </a:r>
            <a:r>
              <a:rPr lang="en-US" sz="1600" b="0" i="0" dirty="0" smtClean="0">
                <a:solidFill>
                  <a:srgbClr val="EB5600"/>
                </a:solidFill>
                <a:latin typeface="Raleway" panose="020B0503030101060003" pitchFamily="34" charset="0"/>
              </a:rPr>
              <a:t> </a:t>
            </a:r>
            <a:r>
              <a:rPr lang="en-US" sz="1600" b="0" i="0" dirty="0" smtClean="0">
                <a:solidFill>
                  <a:schemeClr val="bg2"/>
                </a:solidFill>
                <a:latin typeface="Raleway" panose="020B0503030101060003" pitchFamily="34" charset="0"/>
              </a:rPr>
              <a:t>of node A are B, C and D</a:t>
            </a:r>
          </a:p>
          <a:p>
            <a:pPr marL="180975" indent="-180975" eaLnBrk="1" hangingPunct="1">
              <a:spcBef>
                <a:spcPct val="50000"/>
              </a:spcBef>
              <a:buFontTx/>
              <a:buChar char="•"/>
            </a:pPr>
            <a:r>
              <a:rPr lang="en-US" sz="1600" b="0" i="0" dirty="0" smtClean="0">
                <a:solidFill>
                  <a:schemeClr val="bg2"/>
                </a:solidFill>
                <a:latin typeface="Raleway" panose="020B0503030101060003" pitchFamily="34" charset="0"/>
              </a:rPr>
              <a:t>Nodes B, C and D are </a:t>
            </a:r>
            <a:r>
              <a:rPr lang="en-US" sz="1600" b="0" dirty="0" smtClean="0">
                <a:solidFill>
                  <a:srgbClr val="EB5600"/>
                </a:solidFill>
                <a:latin typeface="Raleway" panose="020B0503030101060003" pitchFamily="34" charset="0"/>
                <a:cs typeface="Times New Roman" pitchFamily="18" charset="0"/>
              </a:rPr>
              <a:t>siblings</a:t>
            </a:r>
          </a:p>
          <a:p>
            <a:pPr marL="180975" indent="-180975" eaLnBrk="1" hangingPunct="1">
              <a:spcBef>
                <a:spcPct val="50000"/>
              </a:spcBef>
              <a:buFontTx/>
              <a:buChar char="•"/>
            </a:pPr>
            <a:r>
              <a:rPr lang="en-US" sz="1600" b="0" dirty="0" smtClean="0">
                <a:solidFill>
                  <a:srgbClr val="EB5600"/>
                </a:solidFill>
                <a:latin typeface="Raleway" panose="020B0503030101060003" pitchFamily="34" charset="0"/>
                <a:cs typeface="Times New Roman" pitchFamily="18" charset="0"/>
              </a:rPr>
              <a:t>Descendants</a:t>
            </a:r>
            <a:r>
              <a:rPr lang="en-US" sz="1600" b="0" i="0" dirty="0" smtClean="0">
                <a:solidFill>
                  <a:srgbClr val="EB5600"/>
                </a:solidFill>
                <a:latin typeface="Raleway" panose="020B0503030101060003" pitchFamily="34" charset="0"/>
              </a:rPr>
              <a:t> </a:t>
            </a:r>
            <a:r>
              <a:rPr lang="en-US" sz="1600" b="0" i="0" dirty="0" smtClean="0">
                <a:solidFill>
                  <a:schemeClr val="bg2"/>
                </a:solidFill>
                <a:latin typeface="Raleway" panose="020B0503030101060003" pitchFamily="34" charset="0"/>
              </a:rPr>
              <a:t>of node B are E, F, I, J and K</a:t>
            </a:r>
          </a:p>
          <a:p>
            <a:pPr marL="180975" indent="-180975" eaLnBrk="1" hangingPunct="1"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solidFill>
                  <a:srgbClr val="EB5600"/>
                </a:solidFill>
                <a:latin typeface="Raleway" panose="020B0503030101060003" pitchFamily="34" charset="0"/>
              </a:rPr>
              <a:t>Tree Height </a:t>
            </a:r>
            <a:r>
              <a:rPr lang="en-US" sz="1600" dirty="0" smtClean="0">
                <a:solidFill>
                  <a:schemeClr val="bg2"/>
                </a:solidFill>
                <a:latin typeface="Raleway" panose="020B0503030101060003" pitchFamily="34" charset="0"/>
              </a:rPr>
              <a:t>is 3</a:t>
            </a:r>
            <a:endParaRPr lang="en-US" sz="1600" b="0" i="0" dirty="0" smtClean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pPr marL="180975" indent="-180975" eaLnBrk="1" hangingPunct="1">
              <a:spcBef>
                <a:spcPct val="50000"/>
              </a:spcBef>
            </a:pPr>
            <a:endParaRPr lang="en-US" b="0" i="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13040</TotalTime>
  <Words>1771</Words>
  <Application>Microsoft Office PowerPoint</Application>
  <PresentationFormat>On-screen Show (16:9)</PresentationFormat>
  <Paragraphs>204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Wingdings 2</vt:lpstr>
      <vt:lpstr>Arial</vt:lpstr>
      <vt:lpstr>Tahoma</vt:lpstr>
      <vt:lpstr>Raleway</vt:lpstr>
      <vt:lpstr>Courier New</vt:lpstr>
      <vt:lpstr>Lato</vt:lpstr>
      <vt:lpstr>Times New Roman</vt:lpstr>
      <vt:lpstr>Streamline</vt:lpstr>
      <vt:lpstr>Data Structure</vt:lpstr>
      <vt:lpstr>Agendas</vt:lpstr>
      <vt:lpstr>Introduction</vt:lpstr>
      <vt:lpstr>Introduction – Example</vt:lpstr>
      <vt:lpstr>Introduction – Importance</vt:lpstr>
      <vt:lpstr>Tree Terminology</vt:lpstr>
      <vt:lpstr>Tree Terminology</vt:lpstr>
      <vt:lpstr>PowerPoint Presentation</vt:lpstr>
      <vt:lpstr>PowerPoint Presentation</vt:lpstr>
      <vt:lpstr>Bonus Question</vt:lpstr>
      <vt:lpstr>Agendas</vt:lpstr>
      <vt:lpstr>Binary Trees</vt:lpstr>
      <vt:lpstr>Binary Trees - Node</vt:lpstr>
      <vt:lpstr>Binary Trees – Size and Depth</vt:lpstr>
      <vt:lpstr>Agendas</vt:lpstr>
      <vt:lpstr>Binary Search Tree – Definition</vt:lpstr>
      <vt:lpstr>Binary Search Tree – Node</vt:lpstr>
      <vt:lpstr>BST Operations – Insertion</vt:lpstr>
      <vt:lpstr>BST Operations – Delete</vt:lpstr>
      <vt:lpstr>BST Operations – Delete (case #1)</vt:lpstr>
      <vt:lpstr>BST Operations – Delete (case #2)</vt:lpstr>
      <vt:lpstr>BST Operations – Delete (case #3)</vt:lpstr>
      <vt:lpstr>BST Operations – Delete (case #3)</vt:lpstr>
      <vt:lpstr>BST Operations – Display</vt:lpstr>
      <vt:lpstr>BST Operations Complexity – Bonus</vt:lpstr>
      <vt:lpstr>Agendas</vt:lpstr>
      <vt:lpstr>B-Tree – Definition</vt:lpstr>
      <vt:lpstr>B-Tree – Node</vt:lpstr>
      <vt:lpstr>B-Tree Order</vt:lpstr>
      <vt:lpstr>B-Tree – Number of keys</vt:lpstr>
      <vt:lpstr>B-Tree – Search Operation</vt:lpstr>
      <vt:lpstr>PowerPoint Presentation</vt:lpstr>
      <vt:lpstr>B-Tree – Insert Operation</vt:lpstr>
      <vt:lpstr>B-Tree – Insert Operation</vt:lpstr>
      <vt:lpstr>B-Tree – Insert Operation</vt:lpstr>
      <vt:lpstr>B-Tree – Insert Operation</vt:lpstr>
      <vt:lpstr>B-Tree – Delete Operation</vt:lpstr>
      <vt:lpstr>Agendas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Hasan Khatib</dc:creator>
  <cp:lastModifiedBy>Hasan Khatib</cp:lastModifiedBy>
  <cp:revision>273</cp:revision>
  <dcterms:modified xsi:type="dcterms:W3CDTF">2017-11-24T01:50:55Z</dcterms:modified>
</cp:coreProperties>
</file>