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660" r:id="rId2"/>
    <p:sldMasterId id="2147484315" r:id="rId3"/>
  </p:sldMasterIdLst>
  <p:notesMasterIdLst>
    <p:notesMasterId r:id="rId29"/>
  </p:notesMasterIdLst>
  <p:sldIdLst>
    <p:sldId id="256" r:id="rId4"/>
    <p:sldId id="285" r:id="rId5"/>
    <p:sldId id="277" r:id="rId6"/>
    <p:sldId id="279" r:id="rId7"/>
    <p:sldId id="291" r:id="rId8"/>
    <p:sldId id="276" r:id="rId9"/>
    <p:sldId id="278" r:id="rId10"/>
    <p:sldId id="275" r:id="rId11"/>
    <p:sldId id="286" r:id="rId12"/>
    <p:sldId id="280" r:id="rId13"/>
    <p:sldId id="287" r:id="rId14"/>
    <p:sldId id="288" r:id="rId15"/>
    <p:sldId id="289" r:id="rId16"/>
    <p:sldId id="290" r:id="rId17"/>
    <p:sldId id="261" r:id="rId18"/>
    <p:sldId id="282" r:id="rId19"/>
    <p:sldId id="292" r:id="rId20"/>
    <p:sldId id="293" r:id="rId21"/>
    <p:sldId id="294" r:id="rId22"/>
    <p:sldId id="265" r:id="rId23"/>
    <p:sldId id="297" r:id="rId24"/>
    <p:sldId id="295" r:id="rId25"/>
    <p:sldId id="296" r:id="rId26"/>
    <p:sldId id="281"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61" d="100"/>
          <a:sy n="61" d="100"/>
        </p:scale>
        <p:origin x="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F585F-11CE-4739-A782-2B8346E1A5A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DA88327-91A4-4E04-980A-3EBB79BFE071}">
      <dgm:prSet/>
      <dgm:spPr/>
      <dgm:t>
        <a:bodyPr/>
        <a:lstStyle/>
        <a:p>
          <a:pPr>
            <a:lnSpc>
              <a:spcPct val="100000"/>
            </a:lnSpc>
            <a:defRPr b="1"/>
          </a:pPr>
          <a:r>
            <a:rPr lang="en-US"/>
            <a:t>Frontend</a:t>
          </a:r>
        </a:p>
      </dgm:t>
    </dgm:pt>
    <dgm:pt modelId="{844DDC44-86B4-4AB0-B61B-9C3C5539051C}" type="parTrans" cxnId="{49049248-4A46-4129-A033-C2A5217000BC}">
      <dgm:prSet/>
      <dgm:spPr/>
      <dgm:t>
        <a:bodyPr/>
        <a:lstStyle/>
        <a:p>
          <a:endParaRPr lang="en-US"/>
        </a:p>
      </dgm:t>
    </dgm:pt>
    <dgm:pt modelId="{92C26152-DB82-4C9F-B9B7-39B2DF6BEA72}" type="sibTrans" cxnId="{49049248-4A46-4129-A033-C2A5217000BC}">
      <dgm:prSet/>
      <dgm:spPr/>
      <dgm:t>
        <a:bodyPr/>
        <a:lstStyle/>
        <a:p>
          <a:endParaRPr lang="en-US"/>
        </a:p>
      </dgm:t>
    </dgm:pt>
    <dgm:pt modelId="{04A846F8-118F-4081-B170-8B73C2C0532D}">
      <dgm:prSet/>
      <dgm:spPr/>
      <dgm:t>
        <a:bodyPr/>
        <a:lstStyle/>
        <a:p>
          <a:pPr>
            <a:lnSpc>
              <a:spcPct val="100000"/>
            </a:lnSpc>
          </a:pPr>
          <a:r>
            <a:rPr lang="en-US"/>
            <a:t>HTML5</a:t>
          </a:r>
        </a:p>
      </dgm:t>
    </dgm:pt>
    <dgm:pt modelId="{A5D277CD-FF36-44E0-BB66-D4CA174E0B41}" type="parTrans" cxnId="{C9F5CC86-6B01-4956-B94A-B9FCCEF2F505}">
      <dgm:prSet/>
      <dgm:spPr/>
      <dgm:t>
        <a:bodyPr/>
        <a:lstStyle/>
        <a:p>
          <a:endParaRPr lang="en-US"/>
        </a:p>
      </dgm:t>
    </dgm:pt>
    <dgm:pt modelId="{5810624B-5395-4701-8C90-0D475DAD1506}" type="sibTrans" cxnId="{C9F5CC86-6B01-4956-B94A-B9FCCEF2F505}">
      <dgm:prSet/>
      <dgm:spPr/>
      <dgm:t>
        <a:bodyPr/>
        <a:lstStyle/>
        <a:p>
          <a:endParaRPr lang="en-US"/>
        </a:p>
      </dgm:t>
    </dgm:pt>
    <dgm:pt modelId="{E15CFE3A-23BA-4DE7-9777-F492A1FD67CE}">
      <dgm:prSet/>
      <dgm:spPr/>
      <dgm:t>
        <a:bodyPr/>
        <a:lstStyle/>
        <a:p>
          <a:pPr>
            <a:lnSpc>
              <a:spcPct val="100000"/>
            </a:lnSpc>
          </a:pPr>
          <a:r>
            <a:rPr lang="en-US"/>
            <a:t>CSS3</a:t>
          </a:r>
        </a:p>
      </dgm:t>
    </dgm:pt>
    <dgm:pt modelId="{4D36B2F4-C703-4D7F-ACB7-ECBF17D1D4CB}" type="parTrans" cxnId="{763EF56A-015D-4CF2-8423-D8973854360F}">
      <dgm:prSet/>
      <dgm:spPr/>
      <dgm:t>
        <a:bodyPr/>
        <a:lstStyle/>
        <a:p>
          <a:endParaRPr lang="en-US"/>
        </a:p>
      </dgm:t>
    </dgm:pt>
    <dgm:pt modelId="{641FC5A6-8FF7-4E27-9307-9CAB381C3C17}" type="sibTrans" cxnId="{763EF56A-015D-4CF2-8423-D8973854360F}">
      <dgm:prSet/>
      <dgm:spPr/>
      <dgm:t>
        <a:bodyPr/>
        <a:lstStyle/>
        <a:p>
          <a:endParaRPr lang="en-US"/>
        </a:p>
      </dgm:t>
    </dgm:pt>
    <dgm:pt modelId="{4942460B-B767-4970-A0D3-388285B223F4}">
      <dgm:prSet/>
      <dgm:spPr/>
      <dgm:t>
        <a:bodyPr/>
        <a:lstStyle/>
        <a:p>
          <a:pPr>
            <a:lnSpc>
              <a:spcPct val="100000"/>
            </a:lnSpc>
          </a:pPr>
          <a:r>
            <a:rPr lang="en-US"/>
            <a:t>Font Awesome</a:t>
          </a:r>
        </a:p>
      </dgm:t>
    </dgm:pt>
    <dgm:pt modelId="{FE3F0427-8C03-495C-8309-452D76E939D9}" type="parTrans" cxnId="{B486ED87-BAA5-451E-A43E-99454E6D1D2D}">
      <dgm:prSet/>
      <dgm:spPr/>
      <dgm:t>
        <a:bodyPr/>
        <a:lstStyle/>
        <a:p>
          <a:endParaRPr lang="en-US"/>
        </a:p>
      </dgm:t>
    </dgm:pt>
    <dgm:pt modelId="{276F43D8-2F37-4BAB-B734-13A54C91E715}" type="sibTrans" cxnId="{B486ED87-BAA5-451E-A43E-99454E6D1D2D}">
      <dgm:prSet/>
      <dgm:spPr/>
      <dgm:t>
        <a:bodyPr/>
        <a:lstStyle/>
        <a:p>
          <a:endParaRPr lang="en-US"/>
        </a:p>
      </dgm:t>
    </dgm:pt>
    <dgm:pt modelId="{DE902189-7B72-45BE-A91A-F8899EDA7F20}">
      <dgm:prSet/>
      <dgm:spPr/>
      <dgm:t>
        <a:bodyPr/>
        <a:lstStyle/>
        <a:p>
          <a:pPr>
            <a:lnSpc>
              <a:spcPct val="100000"/>
            </a:lnSpc>
          </a:pPr>
          <a:r>
            <a:rPr lang="en-US"/>
            <a:t>JavaScript</a:t>
          </a:r>
        </a:p>
      </dgm:t>
    </dgm:pt>
    <dgm:pt modelId="{273FB372-7680-44F9-8D40-782564DE1B97}" type="parTrans" cxnId="{C5685C60-5B23-4DA3-88FB-CB2F5D14A615}">
      <dgm:prSet/>
      <dgm:spPr/>
      <dgm:t>
        <a:bodyPr/>
        <a:lstStyle/>
        <a:p>
          <a:endParaRPr lang="en-US"/>
        </a:p>
      </dgm:t>
    </dgm:pt>
    <dgm:pt modelId="{1AF313DE-BBA7-48C8-8E1A-75B72B4CCAF3}" type="sibTrans" cxnId="{C5685C60-5B23-4DA3-88FB-CB2F5D14A615}">
      <dgm:prSet/>
      <dgm:spPr/>
      <dgm:t>
        <a:bodyPr/>
        <a:lstStyle/>
        <a:p>
          <a:endParaRPr lang="en-US"/>
        </a:p>
      </dgm:t>
    </dgm:pt>
    <dgm:pt modelId="{509A42A6-EE9A-480B-8DA3-487155526EEF}">
      <dgm:prSet/>
      <dgm:spPr/>
      <dgm:t>
        <a:bodyPr/>
        <a:lstStyle/>
        <a:p>
          <a:pPr>
            <a:lnSpc>
              <a:spcPct val="100000"/>
            </a:lnSpc>
            <a:defRPr b="1"/>
          </a:pPr>
          <a:r>
            <a:rPr lang="en-US"/>
            <a:t>Backend</a:t>
          </a:r>
        </a:p>
      </dgm:t>
    </dgm:pt>
    <dgm:pt modelId="{75085726-9691-438D-9930-3E371B9E93D4}" type="parTrans" cxnId="{2F20FD92-1EB3-49A3-B4FA-F3E02CEBBAAF}">
      <dgm:prSet/>
      <dgm:spPr/>
      <dgm:t>
        <a:bodyPr/>
        <a:lstStyle/>
        <a:p>
          <a:endParaRPr lang="en-US"/>
        </a:p>
      </dgm:t>
    </dgm:pt>
    <dgm:pt modelId="{6E5E1618-E2AD-4AB3-BF74-02BB5CBC4EDD}" type="sibTrans" cxnId="{2F20FD92-1EB3-49A3-B4FA-F3E02CEBBAAF}">
      <dgm:prSet/>
      <dgm:spPr/>
      <dgm:t>
        <a:bodyPr/>
        <a:lstStyle/>
        <a:p>
          <a:endParaRPr lang="en-US"/>
        </a:p>
      </dgm:t>
    </dgm:pt>
    <dgm:pt modelId="{819DA7B7-8E92-4CF4-8C1D-7DA561012691}">
      <dgm:prSet/>
      <dgm:spPr/>
      <dgm:t>
        <a:bodyPr/>
        <a:lstStyle/>
        <a:p>
          <a:pPr>
            <a:lnSpc>
              <a:spcPct val="100000"/>
            </a:lnSpc>
          </a:pPr>
          <a:r>
            <a:rPr lang="en-US"/>
            <a:t>PHP</a:t>
          </a:r>
        </a:p>
      </dgm:t>
    </dgm:pt>
    <dgm:pt modelId="{33F93A6F-5A47-44DC-8F83-EF4E603EF685}" type="parTrans" cxnId="{E20045A3-ADB5-41DC-9269-A216DA774234}">
      <dgm:prSet/>
      <dgm:spPr/>
      <dgm:t>
        <a:bodyPr/>
        <a:lstStyle/>
        <a:p>
          <a:endParaRPr lang="en-US"/>
        </a:p>
      </dgm:t>
    </dgm:pt>
    <dgm:pt modelId="{4430C496-F5BB-425F-A89C-77CA9B87D650}" type="sibTrans" cxnId="{E20045A3-ADB5-41DC-9269-A216DA774234}">
      <dgm:prSet/>
      <dgm:spPr/>
      <dgm:t>
        <a:bodyPr/>
        <a:lstStyle/>
        <a:p>
          <a:endParaRPr lang="en-US"/>
        </a:p>
      </dgm:t>
    </dgm:pt>
    <dgm:pt modelId="{A775D0A5-7395-434E-90B4-25CEB8DE8942}">
      <dgm:prSet/>
      <dgm:spPr/>
      <dgm:t>
        <a:bodyPr/>
        <a:lstStyle/>
        <a:p>
          <a:pPr>
            <a:lnSpc>
              <a:spcPct val="100000"/>
            </a:lnSpc>
          </a:pPr>
          <a:r>
            <a:rPr lang="en-US"/>
            <a:t>MySQL</a:t>
          </a:r>
        </a:p>
      </dgm:t>
    </dgm:pt>
    <dgm:pt modelId="{9AD878D2-3983-4639-A44D-9A765D8D267F}" type="parTrans" cxnId="{8619112E-2A58-4975-A972-D235B9DE4487}">
      <dgm:prSet/>
      <dgm:spPr/>
      <dgm:t>
        <a:bodyPr/>
        <a:lstStyle/>
        <a:p>
          <a:endParaRPr lang="en-US"/>
        </a:p>
      </dgm:t>
    </dgm:pt>
    <dgm:pt modelId="{D0CEE29F-0DFE-4506-9F1B-ADD27CFA86C6}" type="sibTrans" cxnId="{8619112E-2A58-4975-A972-D235B9DE4487}">
      <dgm:prSet/>
      <dgm:spPr/>
      <dgm:t>
        <a:bodyPr/>
        <a:lstStyle/>
        <a:p>
          <a:endParaRPr lang="en-US"/>
        </a:p>
      </dgm:t>
    </dgm:pt>
    <dgm:pt modelId="{3151F11E-F351-4CB0-B5B6-754689A0856A}" type="pres">
      <dgm:prSet presAssocID="{95DF585F-11CE-4739-A782-2B8346E1A5AF}" presName="root" presStyleCnt="0">
        <dgm:presLayoutVars>
          <dgm:dir/>
          <dgm:resizeHandles val="exact"/>
        </dgm:presLayoutVars>
      </dgm:prSet>
      <dgm:spPr/>
    </dgm:pt>
    <dgm:pt modelId="{DB7F82BB-BBCB-45B5-AFC5-010D9CFAB28B}" type="pres">
      <dgm:prSet presAssocID="{4DA88327-91A4-4E04-980A-3EBB79BFE071}" presName="compNode" presStyleCnt="0"/>
      <dgm:spPr/>
    </dgm:pt>
    <dgm:pt modelId="{14C8FB05-ABBE-47DA-BB14-7D66D8EE59DD}" type="pres">
      <dgm:prSet presAssocID="{4DA88327-91A4-4E04-980A-3EBB79BFE0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1199B9A9-502E-4200-AA84-2A1CF24CE9DC}" type="pres">
      <dgm:prSet presAssocID="{4DA88327-91A4-4E04-980A-3EBB79BFE071}" presName="iconSpace" presStyleCnt="0"/>
      <dgm:spPr/>
    </dgm:pt>
    <dgm:pt modelId="{B0CDEE18-657B-4B35-A0BA-22DFD5409D55}" type="pres">
      <dgm:prSet presAssocID="{4DA88327-91A4-4E04-980A-3EBB79BFE071}" presName="parTx" presStyleLbl="revTx" presStyleIdx="0" presStyleCnt="4">
        <dgm:presLayoutVars>
          <dgm:chMax val="0"/>
          <dgm:chPref val="0"/>
        </dgm:presLayoutVars>
      </dgm:prSet>
      <dgm:spPr/>
    </dgm:pt>
    <dgm:pt modelId="{4DA52330-C069-41F0-99A6-FF590F5631ED}" type="pres">
      <dgm:prSet presAssocID="{4DA88327-91A4-4E04-980A-3EBB79BFE071}" presName="txSpace" presStyleCnt="0"/>
      <dgm:spPr/>
    </dgm:pt>
    <dgm:pt modelId="{3F5F4FE7-C2FB-4CEF-92BF-AA869DEDFC7A}" type="pres">
      <dgm:prSet presAssocID="{4DA88327-91A4-4E04-980A-3EBB79BFE071}" presName="desTx" presStyleLbl="revTx" presStyleIdx="1" presStyleCnt="4">
        <dgm:presLayoutVars/>
      </dgm:prSet>
      <dgm:spPr/>
    </dgm:pt>
    <dgm:pt modelId="{F7FE95FC-0F7F-4238-8BF6-C416900BEB02}" type="pres">
      <dgm:prSet presAssocID="{92C26152-DB82-4C9F-B9B7-39B2DF6BEA72}" presName="sibTrans" presStyleCnt="0"/>
      <dgm:spPr/>
    </dgm:pt>
    <dgm:pt modelId="{15E6E7C0-618E-48A4-9DC1-64A8178EFBFA}" type="pres">
      <dgm:prSet presAssocID="{509A42A6-EE9A-480B-8DA3-487155526EEF}" presName="compNode" presStyleCnt="0"/>
      <dgm:spPr/>
    </dgm:pt>
    <dgm:pt modelId="{4E369DB5-E61D-4480-916A-BE5076E9C127}" type="pres">
      <dgm:prSet presAssocID="{509A42A6-EE9A-480B-8DA3-487155526E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AA36777-7828-48F8-9328-B7836E9E49B6}" type="pres">
      <dgm:prSet presAssocID="{509A42A6-EE9A-480B-8DA3-487155526EEF}" presName="iconSpace" presStyleCnt="0"/>
      <dgm:spPr/>
    </dgm:pt>
    <dgm:pt modelId="{F3FC7B81-FB36-4016-992D-FE8CC3E42B70}" type="pres">
      <dgm:prSet presAssocID="{509A42A6-EE9A-480B-8DA3-487155526EEF}" presName="parTx" presStyleLbl="revTx" presStyleIdx="2" presStyleCnt="4">
        <dgm:presLayoutVars>
          <dgm:chMax val="0"/>
          <dgm:chPref val="0"/>
        </dgm:presLayoutVars>
      </dgm:prSet>
      <dgm:spPr/>
    </dgm:pt>
    <dgm:pt modelId="{49335AEF-BCAC-43E8-8C34-3D733AA55BE6}" type="pres">
      <dgm:prSet presAssocID="{509A42A6-EE9A-480B-8DA3-487155526EEF}" presName="txSpace" presStyleCnt="0"/>
      <dgm:spPr/>
    </dgm:pt>
    <dgm:pt modelId="{849316F9-9E20-4E02-BA64-B5CFDD584BEC}" type="pres">
      <dgm:prSet presAssocID="{509A42A6-EE9A-480B-8DA3-487155526EEF}" presName="desTx" presStyleLbl="revTx" presStyleIdx="3" presStyleCnt="4">
        <dgm:presLayoutVars/>
      </dgm:prSet>
      <dgm:spPr/>
    </dgm:pt>
  </dgm:ptLst>
  <dgm:cxnLst>
    <dgm:cxn modelId="{EEEA6E00-77A6-4C00-97F4-FC3BB32A9C18}" type="presOf" srcId="{04A846F8-118F-4081-B170-8B73C2C0532D}" destId="{3F5F4FE7-C2FB-4CEF-92BF-AA869DEDFC7A}" srcOrd="0" destOrd="0" presId="urn:microsoft.com/office/officeart/2018/2/layout/IconLabelDescriptionList"/>
    <dgm:cxn modelId="{8619112E-2A58-4975-A972-D235B9DE4487}" srcId="{509A42A6-EE9A-480B-8DA3-487155526EEF}" destId="{A775D0A5-7395-434E-90B4-25CEB8DE8942}" srcOrd="1" destOrd="0" parTransId="{9AD878D2-3983-4639-A44D-9A765D8D267F}" sibTransId="{D0CEE29F-0DFE-4506-9F1B-ADD27CFA86C6}"/>
    <dgm:cxn modelId="{F12AA13C-F12E-47E5-9195-2B2256C24BC3}" type="presOf" srcId="{E15CFE3A-23BA-4DE7-9777-F492A1FD67CE}" destId="{3F5F4FE7-C2FB-4CEF-92BF-AA869DEDFC7A}" srcOrd="0" destOrd="1" presId="urn:microsoft.com/office/officeart/2018/2/layout/IconLabelDescriptionList"/>
    <dgm:cxn modelId="{C5685C60-5B23-4DA3-88FB-CB2F5D14A615}" srcId="{4DA88327-91A4-4E04-980A-3EBB79BFE071}" destId="{DE902189-7B72-45BE-A91A-F8899EDA7F20}" srcOrd="3" destOrd="0" parTransId="{273FB372-7680-44F9-8D40-782564DE1B97}" sibTransId="{1AF313DE-BBA7-48C8-8E1A-75B72B4CCAF3}"/>
    <dgm:cxn modelId="{49049248-4A46-4129-A033-C2A5217000BC}" srcId="{95DF585F-11CE-4739-A782-2B8346E1A5AF}" destId="{4DA88327-91A4-4E04-980A-3EBB79BFE071}" srcOrd="0" destOrd="0" parTransId="{844DDC44-86B4-4AB0-B61B-9C3C5539051C}" sibTransId="{92C26152-DB82-4C9F-B9B7-39B2DF6BEA72}"/>
    <dgm:cxn modelId="{763EF56A-015D-4CF2-8423-D8973854360F}" srcId="{4DA88327-91A4-4E04-980A-3EBB79BFE071}" destId="{E15CFE3A-23BA-4DE7-9777-F492A1FD67CE}" srcOrd="1" destOrd="0" parTransId="{4D36B2F4-C703-4D7F-ACB7-ECBF17D1D4CB}" sibTransId="{641FC5A6-8FF7-4E27-9307-9CAB381C3C17}"/>
    <dgm:cxn modelId="{C9F5CC86-6B01-4956-B94A-B9FCCEF2F505}" srcId="{4DA88327-91A4-4E04-980A-3EBB79BFE071}" destId="{04A846F8-118F-4081-B170-8B73C2C0532D}" srcOrd="0" destOrd="0" parTransId="{A5D277CD-FF36-44E0-BB66-D4CA174E0B41}" sibTransId="{5810624B-5395-4701-8C90-0D475DAD1506}"/>
    <dgm:cxn modelId="{1E951487-94A9-478C-A041-9219E3FCCFEC}" type="presOf" srcId="{509A42A6-EE9A-480B-8DA3-487155526EEF}" destId="{F3FC7B81-FB36-4016-992D-FE8CC3E42B70}" srcOrd="0" destOrd="0" presId="urn:microsoft.com/office/officeart/2018/2/layout/IconLabelDescriptionList"/>
    <dgm:cxn modelId="{B486ED87-BAA5-451E-A43E-99454E6D1D2D}" srcId="{4DA88327-91A4-4E04-980A-3EBB79BFE071}" destId="{4942460B-B767-4970-A0D3-388285B223F4}" srcOrd="2" destOrd="0" parTransId="{FE3F0427-8C03-495C-8309-452D76E939D9}" sibTransId="{276F43D8-2F37-4BAB-B734-13A54C91E715}"/>
    <dgm:cxn modelId="{2F20FD92-1EB3-49A3-B4FA-F3E02CEBBAAF}" srcId="{95DF585F-11CE-4739-A782-2B8346E1A5AF}" destId="{509A42A6-EE9A-480B-8DA3-487155526EEF}" srcOrd="1" destOrd="0" parTransId="{75085726-9691-438D-9930-3E371B9E93D4}" sibTransId="{6E5E1618-E2AD-4AB3-BF74-02BB5CBC4EDD}"/>
    <dgm:cxn modelId="{553C4A96-76B6-4CB2-BF11-A680F0AFF7EC}" type="presOf" srcId="{DE902189-7B72-45BE-A91A-F8899EDA7F20}" destId="{3F5F4FE7-C2FB-4CEF-92BF-AA869DEDFC7A}" srcOrd="0" destOrd="3" presId="urn:microsoft.com/office/officeart/2018/2/layout/IconLabelDescriptionList"/>
    <dgm:cxn modelId="{AFC9B49B-08B7-4565-9E05-76B6587D2A97}" type="presOf" srcId="{95DF585F-11CE-4739-A782-2B8346E1A5AF}" destId="{3151F11E-F351-4CB0-B5B6-754689A0856A}" srcOrd="0" destOrd="0" presId="urn:microsoft.com/office/officeart/2018/2/layout/IconLabelDescriptionList"/>
    <dgm:cxn modelId="{1D402A9D-B6DC-48DD-8721-AB80289E2585}" type="presOf" srcId="{4942460B-B767-4970-A0D3-388285B223F4}" destId="{3F5F4FE7-C2FB-4CEF-92BF-AA869DEDFC7A}" srcOrd="0" destOrd="2" presId="urn:microsoft.com/office/officeart/2018/2/layout/IconLabelDescriptionList"/>
    <dgm:cxn modelId="{E20045A3-ADB5-41DC-9269-A216DA774234}" srcId="{509A42A6-EE9A-480B-8DA3-487155526EEF}" destId="{819DA7B7-8E92-4CF4-8C1D-7DA561012691}" srcOrd="0" destOrd="0" parTransId="{33F93A6F-5A47-44DC-8F83-EF4E603EF685}" sibTransId="{4430C496-F5BB-425F-A89C-77CA9B87D650}"/>
    <dgm:cxn modelId="{02A86DA5-068A-4F19-ADBA-88FD8A4D90C6}" type="presOf" srcId="{819DA7B7-8E92-4CF4-8C1D-7DA561012691}" destId="{849316F9-9E20-4E02-BA64-B5CFDD584BEC}" srcOrd="0" destOrd="0" presId="urn:microsoft.com/office/officeart/2018/2/layout/IconLabelDescriptionList"/>
    <dgm:cxn modelId="{4CBD84A6-D2F2-403D-816A-40CD25A44288}" type="presOf" srcId="{4DA88327-91A4-4E04-980A-3EBB79BFE071}" destId="{B0CDEE18-657B-4B35-A0BA-22DFD5409D55}" srcOrd="0" destOrd="0" presId="urn:microsoft.com/office/officeart/2018/2/layout/IconLabelDescriptionList"/>
    <dgm:cxn modelId="{70CB67AB-1B30-49E8-AAD8-A6F16A210857}" type="presOf" srcId="{A775D0A5-7395-434E-90B4-25CEB8DE8942}" destId="{849316F9-9E20-4E02-BA64-B5CFDD584BEC}" srcOrd="0" destOrd="1" presId="urn:microsoft.com/office/officeart/2018/2/layout/IconLabelDescriptionList"/>
    <dgm:cxn modelId="{D46D7D91-798C-4F08-ABA5-968A246DBD2E}" type="presParOf" srcId="{3151F11E-F351-4CB0-B5B6-754689A0856A}" destId="{DB7F82BB-BBCB-45B5-AFC5-010D9CFAB28B}" srcOrd="0" destOrd="0" presId="urn:microsoft.com/office/officeart/2018/2/layout/IconLabelDescriptionList"/>
    <dgm:cxn modelId="{B8C43B54-3B1B-4A0B-9CE5-47F9A49D3AA8}" type="presParOf" srcId="{DB7F82BB-BBCB-45B5-AFC5-010D9CFAB28B}" destId="{14C8FB05-ABBE-47DA-BB14-7D66D8EE59DD}" srcOrd="0" destOrd="0" presId="urn:microsoft.com/office/officeart/2018/2/layout/IconLabelDescriptionList"/>
    <dgm:cxn modelId="{7EF637B8-91A0-45BE-AF7C-6A7C54924CBC}" type="presParOf" srcId="{DB7F82BB-BBCB-45B5-AFC5-010D9CFAB28B}" destId="{1199B9A9-502E-4200-AA84-2A1CF24CE9DC}" srcOrd="1" destOrd="0" presId="urn:microsoft.com/office/officeart/2018/2/layout/IconLabelDescriptionList"/>
    <dgm:cxn modelId="{E04F6B40-B5A7-446B-A653-E8244C895E6C}" type="presParOf" srcId="{DB7F82BB-BBCB-45B5-AFC5-010D9CFAB28B}" destId="{B0CDEE18-657B-4B35-A0BA-22DFD5409D55}" srcOrd="2" destOrd="0" presId="urn:microsoft.com/office/officeart/2018/2/layout/IconLabelDescriptionList"/>
    <dgm:cxn modelId="{7130163A-1C21-4395-B594-BC09A453BEC7}" type="presParOf" srcId="{DB7F82BB-BBCB-45B5-AFC5-010D9CFAB28B}" destId="{4DA52330-C069-41F0-99A6-FF590F5631ED}" srcOrd="3" destOrd="0" presId="urn:microsoft.com/office/officeart/2018/2/layout/IconLabelDescriptionList"/>
    <dgm:cxn modelId="{E8931EA2-0215-4337-B90C-EB5A75FAAE62}" type="presParOf" srcId="{DB7F82BB-BBCB-45B5-AFC5-010D9CFAB28B}" destId="{3F5F4FE7-C2FB-4CEF-92BF-AA869DEDFC7A}" srcOrd="4" destOrd="0" presId="urn:microsoft.com/office/officeart/2018/2/layout/IconLabelDescriptionList"/>
    <dgm:cxn modelId="{DD757A66-B8AF-4F8F-82AA-5FE9CD22E9AE}" type="presParOf" srcId="{3151F11E-F351-4CB0-B5B6-754689A0856A}" destId="{F7FE95FC-0F7F-4238-8BF6-C416900BEB02}" srcOrd="1" destOrd="0" presId="urn:microsoft.com/office/officeart/2018/2/layout/IconLabelDescriptionList"/>
    <dgm:cxn modelId="{8AA23155-2E35-41A7-BCAE-070C25637BEC}" type="presParOf" srcId="{3151F11E-F351-4CB0-B5B6-754689A0856A}" destId="{15E6E7C0-618E-48A4-9DC1-64A8178EFBFA}" srcOrd="2" destOrd="0" presId="urn:microsoft.com/office/officeart/2018/2/layout/IconLabelDescriptionList"/>
    <dgm:cxn modelId="{AFCC27CB-1657-4975-9F7C-BC7E7F5900FE}" type="presParOf" srcId="{15E6E7C0-618E-48A4-9DC1-64A8178EFBFA}" destId="{4E369DB5-E61D-4480-916A-BE5076E9C127}" srcOrd="0" destOrd="0" presId="urn:microsoft.com/office/officeart/2018/2/layout/IconLabelDescriptionList"/>
    <dgm:cxn modelId="{0A8569DC-39A6-4EBD-8340-32CC9175CBED}" type="presParOf" srcId="{15E6E7C0-618E-48A4-9DC1-64A8178EFBFA}" destId="{0AA36777-7828-48F8-9328-B7836E9E49B6}" srcOrd="1" destOrd="0" presId="urn:microsoft.com/office/officeart/2018/2/layout/IconLabelDescriptionList"/>
    <dgm:cxn modelId="{FFCAAF89-096D-4D5C-8C55-194955090E88}" type="presParOf" srcId="{15E6E7C0-618E-48A4-9DC1-64A8178EFBFA}" destId="{F3FC7B81-FB36-4016-992D-FE8CC3E42B70}" srcOrd="2" destOrd="0" presId="urn:microsoft.com/office/officeart/2018/2/layout/IconLabelDescriptionList"/>
    <dgm:cxn modelId="{A4692379-E111-4124-A154-52CA790513DB}" type="presParOf" srcId="{15E6E7C0-618E-48A4-9DC1-64A8178EFBFA}" destId="{49335AEF-BCAC-43E8-8C34-3D733AA55BE6}" srcOrd="3" destOrd="0" presId="urn:microsoft.com/office/officeart/2018/2/layout/IconLabelDescriptionList"/>
    <dgm:cxn modelId="{2E323F5E-450C-438B-A27B-2AB0AB82D0C3}" type="presParOf" srcId="{15E6E7C0-618E-48A4-9DC1-64A8178EFBFA}" destId="{849316F9-9E20-4E02-BA64-B5CFDD584B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8FB05-ABBE-47DA-BB14-7D66D8EE59DD}">
      <dsp:nvSpPr>
        <dsp:cNvPr id="0" name=""/>
        <dsp:cNvSpPr/>
      </dsp:nvSpPr>
      <dsp:spPr>
        <a:xfrm>
          <a:off x="2670" y="1167472"/>
          <a:ext cx="968625" cy="968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DEE18-657B-4B35-A0BA-22DFD5409D55}">
      <dsp:nvSpPr>
        <dsp:cNvPr id="0" name=""/>
        <dsp:cNvSpPr/>
      </dsp:nvSpPr>
      <dsp:spPr>
        <a:xfrm>
          <a:off x="2670" y="2261780"/>
          <a:ext cx="2767500" cy="4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100000"/>
            </a:lnSpc>
            <a:spcBef>
              <a:spcPct val="0"/>
            </a:spcBef>
            <a:spcAft>
              <a:spcPct val="35000"/>
            </a:spcAft>
            <a:buNone/>
            <a:defRPr b="1"/>
          </a:pPr>
          <a:r>
            <a:rPr lang="en-US" sz="2600" kern="1200"/>
            <a:t>Frontend</a:t>
          </a:r>
        </a:p>
      </dsp:txBody>
      <dsp:txXfrm>
        <a:off x="2670" y="2261780"/>
        <a:ext cx="2767500" cy="415125"/>
      </dsp:txXfrm>
    </dsp:sp>
    <dsp:sp modelId="{3F5F4FE7-C2FB-4CEF-92BF-AA869DEDFC7A}">
      <dsp:nvSpPr>
        <dsp:cNvPr id="0" name=""/>
        <dsp:cNvSpPr/>
      </dsp:nvSpPr>
      <dsp:spPr>
        <a:xfrm>
          <a:off x="2670" y="2735362"/>
          <a:ext cx="2767500" cy="1354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HTML5</a:t>
          </a:r>
        </a:p>
        <a:p>
          <a:pPr marL="0" lvl="0" indent="0" algn="l" defTabSz="755650">
            <a:lnSpc>
              <a:spcPct val="100000"/>
            </a:lnSpc>
            <a:spcBef>
              <a:spcPct val="0"/>
            </a:spcBef>
            <a:spcAft>
              <a:spcPct val="35000"/>
            </a:spcAft>
            <a:buNone/>
          </a:pPr>
          <a:r>
            <a:rPr lang="en-US" sz="1700" kern="1200"/>
            <a:t>CSS3</a:t>
          </a:r>
        </a:p>
        <a:p>
          <a:pPr marL="0" lvl="0" indent="0" algn="l" defTabSz="755650">
            <a:lnSpc>
              <a:spcPct val="100000"/>
            </a:lnSpc>
            <a:spcBef>
              <a:spcPct val="0"/>
            </a:spcBef>
            <a:spcAft>
              <a:spcPct val="35000"/>
            </a:spcAft>
            <a:buNone/>
          </a:pPr>
          <a:r>
            <a:rPr lang="en-US" sz="1700" kern="1200"/>
            <a:t>Font Awesome</a:t>
          </a:r>
        </a:p>
        <a:p>
          <a:pPr marL="0" lvl="0" indent="0" algn="l" defTabSz="755650">
            <a:lnSpc>
              <a:spcPct val="100000"/>
            </a:lnSpc>
            <a:spcBef>
              <a:spcPct val="0"/>
            </a:spcBef>
            <a:spcAft>
              <a:spcPct val="35000"/>
            </a:spcAft>
            <a:buNone/>
          </a:pPr>
          <a:r>
            <a:rPr lang="en-US" sz="1700" kern="1200"/>
            <a:t>JavaScript</a:t>
          </a:r>
        </a:p>
      </dsp:txBody>
      <dsp:txXfrm>
        <a:off x="2670" y="2735362"/>
        <a:ext cx="2767500" cy="1354964"/>
      </dsp:txXfrm>
    </dsp:sp>
    <dsp:sp modelId="{4E369DB5-E61D-4480-916A-BE5076E9C127}">
      <dsp:nvSpPr>
        <dsp:cNvPr id="0" name=""/>
        <dsp:cNvSpPr/>
      </dsp:nvSpPr>
      <dsp:spPr>
        <a:xfrm>
          <a:off x="3254483" y="1167472"/>
          <a:ext cx="968625" cy="968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FC7B81-FB36-4016-992D-FE8CC3E42B70}">
      <dsp:nvSpPr>
        <dsp:cNvPr id="0" name=""/>
        <dsp:cNvSpPr/>
      </dsp:nvSpPr>
      <dsp:spPr>
        <a:xfrm>
          <a:off x="3254483" y="2261780"/>
          <a:ext cx="2767500" cy="415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100000"/>
            </a:lnSpc>
            <a:spcBef>
              <a:spcPct val="0"/>
            </a:spcBef>
            <a:spcAft>
              <a:spcPct val="35000"/>
            </a:spcAft>
            <a:buNone/>
            <a:defRPr b="1"/>
          </a:pPr>
          <a:r>
            <a:rPr lang="en-US" sz="2600" kern="1200"/>
            <a:t>Backend</a:t>
          </a:r>
        </a:p>
      </dsp:txBody>
      <dsp:txXfrm>
        <a:off x="3254483" y="2261780"/>
        <a:ext cx="2767500" cy="415125"/>
      </dsp:txXfrm>
    </dsp:sp>
    <dsp:sp modelId="{849316F9-9E20-4E02-BA64-B5CFDD584BEC}">
      <dsp:nvSpPr>
        <dsp:cNvPr id="0" name=""/>
        <dsp:cNvSpPr/>
      </dsp:nvSpPr>
      <dsp:spPr>
        <a:xfrm>
          <a:off x="3254483" y="2735362"/>
          <a:ext cx="2767500" cy="1354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PHP</a:t>
          </a:r>
        </a:p>
        <a:p>
          <a:pPr marL="0" lvl="0" indent="0" algn="l" defTabSz="755650">
            <a:lnSpc>
              <a:spcPct val="100000"/>
            </a:lnSpc>
            <a:spcBef>
              <a:spcPct val="0"/>
            </a:spcBef>
            <a:spcAft>
              <a:spcPct val="35000"/>
            </a:spcAft>
            <a:buNone/>
          </a:pPr>
          <a:r>
            <a:rPr lang="en-US" sz="1700" kern="1200"/>
            <a:t>MySQL</a:t>
          </a:r>
        </a:p>
      </dsp:txBody>
      <dsp:txXfrm>
        <a:off x="3254483" y="2735362"/>
        <a:ext cx="2767500" cy="13549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7716A-49A3-4B79-8AFA-3D6F03806951}" type="datetimeFigureOut">
              <a:rPr lang="en-GB" smtClean="0"/>
              <a:t>22/05/2022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3B0EB-5140-44A2-B0D6-648A9CAF4B7F}" type="slidenum">
              <a:rPr lang="en-GB" smtClean="0"/>
              <a:t>‹#›</a:t>
            </a:fld>
            <a:endParaRPr lang="en-GB"/>
          </a:p>
        </p:txBody>
      </p:sp>
    </p:spTree>
    <p:extLst>
      <p:ext uri="{BB962C8B-B14F-4D97-AF65-F5344CB8AC3E}">
        <p14:creationId xmlns:p14="http://schemas.microsoft.com/office/powerpoint/2010/main" val="11442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33B0EB-5140-44A2-B0D6-648A9CAF4B7F}" type="slidenum">
              <a:rPr lang="en-GB" smtClean="0"/>
              <a:t>18</a:t>
            </a:fld>
            <a:endParaRPr lang="en-GB"/>
          </a:p>
        </p:txBody>
      </p:sp>
    </p:spTree>
    <p:extLst>
      <p:ext uri="{BB962C8B-B14F-4D97-AF65-F5344CB8AC3E}">
        <p14:creationId xmlns:p14="http://schemas.microsoft.com/office/powerpoint/2010/main" val="143614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33B0EB-5140-44A2-B0D6-648A9CAF4B7F}" type="slidenum">
              <a:rPr lang="en-GB" smtClean="0"/>
              <a:t>20</a:t>
            </a:fld>
            <a:endParaRPr lang="en-GB"/>
          </a:p>
        </p:txBody>
      </p:sp>
    </p:spTree>
    <p:extLst>
      <p:ext uri="{BB962C8B-B14F-4D97-AF65-F5344CB8AC3E}">
        <p14:creationId xmlns:p14="http://schemas.microsoft.com/office/powerpoint/2010/main" val="1685730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5/22/2022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98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5/22/2022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1773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5/22/2022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1795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5/22/2022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6507704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EA20-81AC-47A8-AF2D-460C332141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F82D22-41DE-45F0-BD6C-F61DB6B11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108132-43EE-4513-A8DD-9048AED55487}"/>
              </a:ext>
            </a:extLst>
          </p:cNvPr>
          <p:cNvSpPr>
            <a:spLocks noGrp="1"/>
          </p:cNvSpPr>
          <p:nvPr>
            <p:ph type="dt" sz="half" idx="10"/>
          </p:nvPr>
        </p:nvSpPr>
        <p:spPr/>
        <p:txBody>
          <a:bodyPr/>
          <a:lstStyle/>
          <a:p>
            <a:fld id="{1CB9D56B-6EBE-4E5F-99D9-2A3DBDF37D0A}" type="datetime1">
              <a:rPr lang="en-US" smtClean="0"/>
              <a:t>5/22/2022</a:t>
            </a:fld>
            <a:endParaRPr lang="en-US"/>
          </a:p>
        </p:txBody>
      </p:sp>
      <p:sp>
        <p:nvSpPr>
          <p:cNvPr id="5" name="Footer Placeholder 4">
            <a:extLst>
              <a:ext uri="{FF2B5EF4-FFF2-40B4-BE49-F238E27FC236}">
                <a16:creationId xmlns:a16="http://schemas.microsoft.com/office/drawing/2014/main" id="{728F4057-7150-4F26-8D19-CCF58DCC7A0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C880251-5D30-4EFB-AD42-BF68727029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6079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5/22/2022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6221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5/22/2022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810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5/22/2022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2980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5/22/2022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8959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5/22/2022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2613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5/22/2022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5458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5/22/2022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3931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5/22/2022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55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5/22/2022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4791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5/22/2022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54795485"/>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69111-C823-4186-A6E6-7B2059622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4355F6-8C59-4465-A86D-0CDCDD170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E36393-51F7-4D11-96D6-3C63F0D2FC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AB95-8DA7-460B-B00A-7037C8394FB0}" type="datetime1">
              <a:rPr lang="en-US" smtClean="0"/>
              <a:pPr/>
              <a:t>5/22/2022</a:t>
            </a:fld>
            <a:endParaRPr lang="en-US" dirty="0"/>
          </a:p>
        </p:txBody>
      </p:sp>
      <p:sp>
        <p:nvSpPr>
          <p:cNvPr id="5" name="Footer Placeholder 4">
            <a:extLst>
              <a:ext uri="{FF2B5EF4-FFF2-40B4-BE49-F238E27FC236}">
                <a16:creationId xmlns:a16="http://schemas.microsoft.com/office/drawing/2014/main" id="{5F23E7D9-ABC3-44C3-AFF9-C17E23D4A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8B539AFD-B92A-4124-8516-7AFD64BAC3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361470662"/>
      </p:ext>
    </p:extLst>
  </p:cSld>
  <p:clrMap bg1="lt1" tx1="dk1" bg2="lt2" tx2="dk2" accent1="accent1" accent2="accent2" accent3="accent3" accent4="accent4" accent5="accent5" accent6="accent6" hlink="hlink" folHlink="folHlink"/>
  <p:sldLayoutIdLst>
    <p:sldLayoutId id="2147484317"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997ED15-0A96-9C16-3312-60364DB370F2}"/>
              </a:ext>
            </a:extLst>
          </p:cNvPr>
          <p:cNvPicPr>
            <a:picLocks noChangeAspect="1"/>
          </p:cNvPicPr>
          <p:nvPr/>
        </p:nvPicPr>
        <p:blipFill rotWithShape="1">
          <a:blip r:embed="rId2"/>
          <a:srcRect r="-1" b="24980"/>
          <a:stretch/>
        </p:blipFill>
        <p:spPr>
          <a:xfrm>
            <a:off x="20" y="10"/>
            <a:ext cx="12188932" cy="6857990"/>
          </a:xfrm>
          <a:prstGeom prst="rect">
            <a:avLst/>
          </a:prstGeom>
        </p:spPr>
      </p:pic>
      <p:sp>
        <p:nvSpPr>
          <p:cNvPr id="20" name="Rectangle 19">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1A093-F596-E6C4-21CF-89723FD7BB5E}"/>
              </a:ext>
            </a:extLst>
          </p:cNvPr>
          <p:cNvSpPr>
            <a:spLocks noGrp="1"/>
          </p:cNvSpPr>
          <p:nvPr>
            <p:ph type="ctrTitle"/>
          </p:nvPr>
        </p:nvSpPr>
        <p:spPr>
          <a:xfrm>
            <a:off x="517870" y="978408"/>
            <a:ext cx="5021182" cy="2334248"/>
          </a:xfrm>
        </p:spPr>
        <p:txBody>
          <a:bodyPr anchor="t">
            <a:normAutofit/>
          </a:bodyPr>
          <a:lstStyle/>
          <a:p>
            <a:r>
              <a:rPr lang="en-US">
                <a:solidFill>
                  <a:srgbClr val="FFFFFF"/>
                </a:solidFill>
              </a:rPr>
              <a:t>Hiring Platform</a:t>
            </a:r>
            <a:endParaRPr lang="en-GB">
              <a:solidFill>
                <a:srgbClr val="FFFFFF"/>
              </a:solidFill>
            </a:endParaRPr>
          </a:p>
        </p:txBody>
      </p:sp>
      <p:sp>
        <p:nvSpPr>
          <p:cNvPr id="3" name="Subtitle 2">
            <a:extLst>
              <a:ext uri="{FF2B5EF4-FFF2-40B4-BE49-F238E27FC236}">
                <a16:creationId xmlns:a16="http://schemas.microsoft.com/office/drawing/2014/main" id="{D343C313-87BC-82C2-880D-EBA5A8083CF1}"/>
              </a:ext>
            </a:extLst>
          </p:cNvPr>
          <p:cNvSpPr>
            <a:spLocks noGrp="1"/>
          </p:cNvSpPr>
          <p:nvPr>
            <p:ph type="subTitle" idx="1"/>
          </p:nvPr>
        </p:nvSpPr>
        <p:spPr>
          <a:xfrm>
            <a:off x="517870" y="4482450"/>
            <a:ext cx="5040785" cy="1724029"/>
          </a:xfrm>
        </p:spPr>
        <p:txBody>
          <a:bodyPr anchor="t">
            <a:normAutofit/>
          </a:bodyPr>
          <a:lstStyle/>
          <a:p>
            <a:r>
              <a:rPr lang="en-US">
                <a:solidFill>
                  <a:srgbClr val="FFFFFF"/>
                </a:solidFill>
              </a:rPr>
              <a:t>Presented to: Dr. Mahmoud A. Saber</a:t>
            </a:r>
          </a:p>
          <a:p>
            <a:r>
              <a:rPr lang="en-US">
                <a:solidFill>
                  <a:srgbClr val="FFFFFF"/>
                </a:solidFill>
              </a:rPr>
              <a:t>Presented by: Moaaz Mahmoud</a:t>
            </a:r>
            <a:endParaRPr lang="en-GB" dirty="0">
              <a:solidFill>
                <a:srgbClr val="FFFFFF"/>
              </a:solidFill>
            </a:endParaRP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95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kern="1200" dirty="0">
                <a:solidFill>
                  <a:schemeClr val="bg1"/>
                </a:solidFill>
                <a:latin typeface="+mj-lt"/>
                <a:ea typeface="+mj-ea"/>
                <a:cs typeface="+mj-cs"/>
              </a:rPr>
              <a:t>Frontend</a:t>
            </a:r>
          </a:p>
        </p:txBody>
      </p:sp>
      <p:sp>
        <p:nvSpPr>
          <p:cNvPr id="138" name="Freeform: Shape 1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que 18" descr="Monitor with solid fill">
            <a:extLst>
              <a:ext uri="{FF2B5EF4-FFF2-40B4-BE49-F238E27FC236}">
                <a16:creationId xmlns:a16="http://schemas.microsoft.com/office/drawing/2014/main" id="{CC8E2C7A-5E9A-E701-E95A-751357B552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19382" y="720993"/>
            <a:ext cx="4047843" cy="4047843"/>
          </a:xfrm>
          <a:prstGeom prst="rect">
            <a:avLst/>
          </a:prstGeom>
        </p:spPr>
      </p:pic>
    </p:spTree>
    <p:extLst>
      <p:ext uri="{BB962C8B-B14F-4D97-AF65-F5344CB8AC3E}">
        <p14:creationId xmlns:p14="http://schemas.microsoft.com/office/powerpoint/2010/main" val="16061001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a:t>Frontend</a:t>
            </a:r>
            <a:br>
              <a:rPr lang="en-US" sz="2000" b="1"/>
            </a:br>
            <a:r>
              <a:rPr lang="en-US" sz="2000"/>
              <a:t>Home Page</a:t>
            </a:r>
          </a:p>
        </p:txBody>
      </p:sp>
      <p:pic>
        <p:nvPicPr>
          <p:cNvPr id="5" name="Content Placeholder 4" descr="Graphical user interface, application, website&#10;&#10;Description automatically generated">
            <a:extLst>
              <a:ext uri="{FF2B5EF4-FFF2-40B4-BE49-F238E27FC236}">
                <a16:creationId xmlns:a16="http://schemas.microsoft.com/office/drawing/2014/main" id="{E51C1418-81C6-C0F9-654E-C3DBA4A2E9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949"/>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7115612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dirty="0"/>
              <a:t>Frontend</a:t>
            </a:r>
            <a:br>
              <a:rPr lang="en-US" sz="2000" b="1" dirty="0"/>
            </a:br>
            <a:r>
              <a:rPr lang="en-US" sz="2000" dirty="0"/>
              <a:t>Sign In/Sign Up</a:t>
            </a:r>
          </a:p>
        </p:txBody>
      </p:sp>
      <p:pic>
        <p:nvPicPr>
          <p:cNvPr id="5" name="Content Placeholder 4">
            <a:extLst>
              <a:ext uri="{FF2B5EF4-FFF2-40B4-BE49-F238E27FC236}">
                <a16:creationId xmlns:a16="http://schemas.microsoft.com/office/drawing/2014/main" id="{E51C1418-81C6-C0F9-654E-C3DBA4A2E9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499"/>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5005354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dirty="0"/>
              <a:t>Frontend</a:t>
            </a:r>
            <a:br>
              <a:rPr lang="en-US" sz="2000" b="1" dirty="0"/>
            </a:br>
            <a:r>
              <a:rPr lang="en-US" sz="2000" b="1" dirty="0"/>
              <a:t>Sign Up Form</a:t>
            </a:r>
            <a:endParaRPr lang="en-US" sz="2000" dirty="0"/>
          </a:p>
        </p:txBody>
      </p:sp>
      <p:pic>
        <p:nvPicPr>
          <p:cNvPr id="5" name="Content Placeholder 4">
            <a:extLst>
              <a:ext uri="{FF2B5EF4-FFF2-40B4-BE49-F238E27FC236}">
                <a16:creationId xmlns:a16="http://schemas.microsoft.com/office/drawing/2014/main" id="{E51C1418-81C6-C0F9-654E-C3DBA4A2E9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88" b="288"/>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41415449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dirty="0"/>
              <a:t>Frontend</a:t>
            </a:r>
            <a:br>
              <a:rPr lang="en-US" sz="2000" b="1" dirty="0"/>
            </a:br>
            <a:r>
              <a:rPr lang="en-US" sz="2000" b="1" dirty="0"/>
              <a:t>Sign In Form</a:t>
            </a:r>
            <a:endParaRPr lang="en-US" sz="2000" dirty="0"/>
          </a:p>
        </p:txBody>
      </p:sp>
      <p:pic>
        <p:nvPicPr>
          <p:cNvPr id="5" name="Content Placeholder 4">
            <a:extLst>
              <a:ext uri="{FF2B5EF4-FFF2-40B4-BE49-F238E27FC236}">
                <a16:creationId xmlns:a16="http://schemas.microsoft.com/office/drawing/2014/main" id="{E51C1418-81C6-C0F9-654E-C3DBA4A2E9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73" b="2"/>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7081441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321F55-1425-A08F-AFA2-11A5F5930920}"/>
              </a:ext>
            </a:extLst>
          </p:cNvPr>
          <p:cNvSpPr>
            <a:spLocks noGrp="1"/>
          </p:cNvSpPr>
          <p:nvPr>
            <p:ph type="ctrTitle"/>
          </p:nvPr>
        </p:nvSpPr>
        <p:spPr>
          <a:xfrm>
            <a:off x="758952" y="1128811"/>
            <a:ext cx="3447288" cy="3342290"/>
          </a:xfrm>
        </p:spPr>
        <p:txBody>
          <a:bodyPr anchor="b">
            <a:normAutofit/>
          </a:bodyPr>
          <a:lstStyle/>
          <a:p>
            <a:r>
              <a:rPr lang="en-US" sz="5400">
                <a:solidFill>
                  <a:schemeClr val="bg1"/>
                </a:solidFill>
              </a:rPr>
              <a:t>Hiring Manager UX Tour</a:t>
            </a:r>
            <a:endParaRPr lang="en-GB" sz="5400" dirty="0">
              <a:solidFill>
                <a:schemeClr val="bg1"/>
              </a:solidFill>
            </a:endParaRPr>
          </a:p>
        </p:txBody>
      </p: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9992880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imeline&#10;&#10;Description automatically generated">
            <a:extLst>
              <a:ext uri="{FF2B5EF4-FFF2-40B4-BE49-F238E27FC236}">
                <a16:creationId xmlns:a16="http://schemas.microsoft.com/office/drawing/2014/main" id="{EFBE333F-D20F-93D3-6ACA-390C34EFFE1E}"/>
              </a:ext>
            </a:extLst>
          </p:cNvPr>
          <p:cNvPicPr>
            <a:picLocks noChangeAspect="1"/>
          </p:cNvPicPr>
          <p:nvPr/>
        </p:nvPicPr>
        <p:blipFill rotWithShape="1">
          <a:blip r:embed="rId2">
            <a:extLst>
              <a:ext uri="{28A0092B-C50C-407E-A947-70E740481C1C}">
                <a14:useLocalDpi xmlns:a14="http://schemas.microsoft.com/office/drawing/2010/main" val="0"/>
              </a:ext>
            </a:extLst>
          </a:blip>
          <a:srcRect r="-1" b="14827"/>
          <a:stretch/>
        </p:blipFill>
        <p:spPr>
          <a:xfrm>
            <a:off x="320040" y="320040"/>
            <a:ext cx="11548872" cy="4303462"/>
          </a:xfrm>
          <a:prstGeom prst="rect">
            <a:avLst/>
          </a:prstGeom>
        </p:spPr>
      </p:pic>
      <p:sp>
        <p:nvSpPr>
          <p:cNvPr id="102" name="Rectangle 10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Manager</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Dashboard</a:t>
            </a:r>
          </a:p>
        </p:txBody>
      </p:sp>
      <p:cxnSp>
        <p:nvCxnSpPr>
          <p:cNvPr id="104" name="Straight Connector 10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r>
              <a:rPr lang="en-US" sz="1700">
                <a:solidFill>
                  <a:schemeClr val="bg1"/>
                </a:solidFill>
              </a:rPr>
              <a:t>On the dashboard, the hiring manager can:</a:t>
            </a:r>
            <a:endParaRPr lang="en-GB" sz="1700">
              <a:solidFill>
                <a:schemeClr val="bg1"/>
              </a:solidFill>
            </a:endParaRPr>
          </a:p>
          <a:p>
            <a:pPr lvl="1"/>
            <a:r>
              <a:rPr lang="en-US" sz="1700">
                <a:solidFill>
                  <a:schemeClr val="bg1"/>
                </a:solidFill>
              </a:rPr>
              <a:t>See the sent invitations with their status (sent/finished)</a:t>
            </a:r>
          </a:p>
          <a:p>
            <a:pPr lvl="1"/>
            <a:r>
              <a:rPr lang="en-US" sz="1700">
                <a:solidFill>
                  <a:schemeClr val="bg1"/>
                </a:solidFill>
              </a:rPr>
              <a:t>Navigate to other pages to perform other tasks</a:t>
            </a:r>
          </a:p>
        </p:txBody>
      </p:sp>
    </p:spTree>
    <p:extLst>
      <p:ext uri="{BB962C8B-B14F-4D97-AF65-F5344CB8AC3E}">
        <p14:creationId xmlns:p14="http://schemas.microsoft.com/office/powerpoint/2010/main" val="33128031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DD6258F0-A49D-4922-230A-2D88FEAEAAD9}"/>
              </a:ext>
            </a:extLst>
          </p:cNvPr>
          <p:cNvPicPr>
            <a:picLocks noChangeAspect="1"/>
          </p:cNvPicPr>
          <p:nvPr/>
        </p:nvPicPr>
        <p:blipFill rotWithShape="1">
          <a:blip r:embed="rId2">
            <a:extLst>
              <a:ext uri="{28A0092B-C50C-407E-A947-70E740481C1C}">
                <a14:useLocalDpi xmlns:a14="http://schemas.microsoft.com/office/drawing/2010/main" val="0"/>
              </a:ext>
            </a:extLst>
          </a:blip>
          <a:srcRect r="-1" b="15311"/>
          <a:stretch/>
        </p:blipFill>
        <p:spPr>
          <a:xfrm>
            <a:off x="320040" y="320040"/>
            <a:ext cx="11548872" cy="4303462"/>
          </a:xfrm>
          <a:prstGeom prst="rect">
            <a:avLst/>
          </a:prstGeom>
        </p:spPr>
      </p:pic>
      <p:sp>
        <p:nvSpPr>
          <p:cNvPr id="102" name="Rectangle 10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Manager</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Create Scenario</a:t>
            </a:r>
          </a:p>
        </p:txBody>
      </p:sp>
      <p:cxnSp>
        <p:nvCxnSpPr>
          <p:cNvPr id="104" name="Straight Connector 10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r>
              <a:rPr lang="en-US" sz="1700" dirty="0">
                <a:solidFill>
                  <a:schemeClr val="bg1"/>
                </a:solidFill>
              </a:rPr>
              <a:t>On the “Create Scenario” page, the hiring manager can:</a:t>
            </a:r>
          </a:p>
          <a:p>
            <a:pPr lvl="1"/>
            <a:r>
              <a:rPr lang="en-US" sz="1700" dirty="0">
                <a:solidFill>
                  <a:schemeClr val="bg1"/>
                </a:solidFill>
              </a:rPr>
              <a:t>Set the fields shown for the scenario</a:t>
            </a:r>
          </a:p>
        </p:txBody>
      </p:sp>
    </p:spTree>
    <p:extLst>
      <p:ext uri="{BB962C8B-B14F-4D97-AF65-F5344CB8AC3E}">
        <p14:creationId xmlns:p14="http://schemas.microsoft.com/office/powerpoint/2010/main" val="22635623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10;&#10;Description automatically generated">
            <a:extLst>
              <a:ext uri="{FF2B5EF4-FFF2-40B4-BE49-F238E27FC236}">
                <a16:creationId xmlns:a16="http://schemas.microsoft.com/office/drawing/2014/main" id="{A894C450-2F82-BF03-861E-B23A98FD84E7}"/>
              </a:ext>
            </a:extLst>
          </p:cNvPr>
          <p:cNvPicPr>
            <a:picLocks noChangeAspect="1"/>
          </p:cNvPicPr>
          <p:nvPr/>
        </p:nvPicPr>
        <p:blipFill rotWithShape="1">
          <a:blip r:embed="rId3">
            <a:extLst>
              <a:ext uri="{28A0092B-C50C-407E-A947-70E740481C1C}">
                <a14:useLocalDpi xmlns:a14="http://schemas.microsoft.com/office/drawing/2010/main" val="0"/>
              </a:ext>
            </a:extLst>
          </a:blip>
          <a:srcRect r="-1" b="13341"/>
          <a:stretch/>
        </p:blipFill>
        <p:spPr>
          <a:xfrm>
            <a:off x="320040" y="320040"/>
            <a:ext cx="11548872" cy="4303462"/>
          </a:xfrm>
          <a:prstGeom prst="rect">
            <a:avLst/>
          </a:prstGeom>
        </p:spPr>
      </p:pic>
      <p:sp>
        <p:nvSpPr>
          <p:cNvPr id="102" name="Rectangle 10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Manager</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Create Assessment Template</a:t>
            </a:r>
          </a:p>
        </p:txBody>
      </p:sp>
      <p:cxnSp>
        <p:nvCxnSpPr>
          <p:cNvPr id="104" name="Straight Connector 10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r>
              <a:rPr lang="en-US" sz="1700">
                <a:solidFill>
                  <a:schemeClr val="bg1"/>
                </a:solidFill>
              </a:rPr>
              <a:t>On the “Create Template” page, the hiring manager can:</a:t>
            </a:r>
          </a:p>
          <a:p>
            <a:pPr lvl="1"/>
            <a:r>
              <a:rPr lang="en-US" sz="1700">
                <a:solidFill>
                  <a:schemeClr val="bg1"/>
                </a:solidFill>
              </a:rPr>
              <a:t>Specify the shown fields for the assessment</a:t>
            </a:r>
          </a:p>
          <a:p>
            <a:pPr lvl="1"/>
            <a:r>
              <a:rPr lang="en-US" sz="1700">
                <a:solidFill>
                  <a:schemeClr val="bg1"/>
                </a:solidFill>
              </a:rPr>
              <a:t>Choose one or more previously created scenarios and add them to the assessment template</a:t>
            </a:r>
          </a:p>
          <a:p>
            <a:endParaRPr lang="en-US" sz="1700">
              <a:solidFill>
                <a:schemeClr val="bg1"/>
              </a:solidFill>
            </a:endParaRPr>
          </a:p>
        </p:txBody>
      </p:sp>
    </p:spTree>
    <p:extLst>
      <p:ext uri="{BB962C8B-B14F-4D97-AF65-F5344CB8AC3E}">
        <p14:creationId xmlns:p14="http://schemas.microsoft.com/office/powerpoint/2010/main" val="23447596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 website&#10;&#10;Description automatically generated">
            <a:extLst>
              <a:ext uri="{FF2B5EF4-FFF2-40B4-BE49-F238E27FC236}">
                <a16:creationId xmlns:a16="http://schemas.microsoft.com/office/drawing/2014/main" id="{3B6C7BF8-3997-099D-AD51-5F49BAFDE23C}"/>
              </a:ext>
            </a:extLst>
          </p:cNvPr>
          <p:cNvPicPr>
            <a:picLocks noChangeAspect="1"/>
          </p:cNvPicPr>
          <p:nvPr/>
        </p:nvPicPr>
        <p:blipFill rotWithShape="1">
          <a:blip r:embed="rId2">
            <a:extLst>
              <a:ext uri="{28A0092B-C50C-407E-A947-70E740481C1C}">
                <a14:useLocalDpi xmlns:a14="http://schemas.microsoft.com/office/drawing/2010/main" val="0"/>
              </a:ext>
            </a:extLst>
          </a:blip>
          <a:srcRect r="-1" b="16262"/>
          <a:stretch/>
        </p:blipFill>
        <p:spPr>
          <a:xfrm>
            <a:off x="320040" y="320040"/>
            <a:ext cx="11548872" cy="4303462"/>
          </a:xfrm>
          <a:prstGeom prst="rect">
            <a:avLst/>
          </a:prstGeom>
        </p:spPr>
      </p:pic>
      <p:sp>
        <p:nvSpPr>
          <p:cNvPr id="102" name="Rectangle 10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Manager</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Create Invitation</a:t>
            </a:r>
          </a:p>
        </p:txBody>
      </p:sp>
      <p:cxnSp>
        <p:nvCxnSpPr>
          <p:cNvPr id="104" name="Straight Connector 10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chemeClr val="bg1"/>
                </a:solidFill>
                <a:effectLst/>
                <a:uLnTx/>
                <a:uFillTx/>
                <a:latin typeface="Calibri" panose="020F0502020204030204"/>
                <a:ea typeface="+mn-ea"/>
                <a:cs typeface="+mn-cs"/>
              </a:rPr>
              <a:t>On the “Invite Candidate” page, the hiring manager can:</a:t>
            </a:r>
          </a:p>
          <a:p>
            <a:pPr marL="685800" marR="0" lvl="1" indent="-228600" defTabSz="914400" rtl="0" eaLnBrk="1" fontAlgn="auto" latinLnBrk="0" hangingPunct="1">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chemeClr val="bg1"/>
                </a:solidFill>
                <a:effectLst/>
                <a:uLnTx/>
                <a:uFillTx/>
                <a:latin typeface="Calibri" panose="020F0502020204030204"/>
                <a:ea typeface="+mn-ea"/>
                <a:cs typeface="+mn-cs"/>
              </a:rPr>
              <a:t>Specify the candidate and assessment</a:t>
            </a:r>
          </a:p>
          <a:p>
            <a:pPr marL="685800" marR="0" lvl="1" indent="-228600" defTabSz="914400" rtl="0" eaLnBrk="1" fontAlgn="auto" latinLnBrk="0" hangingPunct="1">
              <a:spcBef>
                <a:spcPts val="500"/>
              </a:spcBef>
              <a:spcAft>
                <a:spcPts val="0"/>
              </a:spcAft>
              <a:buClrTx/>
              <a:buSzTx/>
              <a:buFont typeface="Arial" panose="020B0604020202020204" pitchFamily="34" charset="0"/>
              <a:buChar char="•"/>
              <a:tabLst/>
              <a:defRPr/>
            </a:pPr>
            <a:r>
              <a:rPr lang="en-US" sz="1700">
                <a:solidFill>
                  <a:schemeClr val="bg1"/>
                </a:solidFill>
                <a:latin typeface="Calibri" panose="020F0502020204030204"/>
              </a:rPr>
              <a:t>Send the invitation to the candidate</a:t>
            </a:r>
            <a:endParaRPr kumimoji="0" lang="en-GB" sz="17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86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kern="1200" dirty="0">
                <a:solidFill>
                  <a:schemeClr val="bg1"/>
                </a:solidFill>
                <a:latin typeface="+mj-lt"/>
                <a:ea typeface="+mj-ea"/>
                <a:cs typeface="+mj-cs"/>
              </a:rPr>
              <a:t>Overview</a:t>
            </a:r>
          </a:p>
        </p:txBody>
      </p:sp>
      <p:sp>
        <p:nvSpPr>
          <p:cNvPr id="138" name="Freeform: Shape 1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áfico 29" descr="Teacher">
            <a:extLst>
              <a:ext uri="{FF2B5EF4-FFF2-40B4-BE49-F238E27FC236}">
                <a16:creationId xmlns:a16="http://schemas.microsoft.com/office/drawing/2014/main" id="{CC8E2C7A-5E9A-E701-E95A-751357B552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4651118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2" name="Freeform: Shape 21">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D2321F55-1425-A08F-AFA2-11A5F5930920}"/>
              </a:ext>
            </a:extLst>
          </p:cNvPr>
          <p:cNvSpPr>
            <a:spLocks noGrp="1"/>
          </p:cNvSpPr>
          <p:nvPr>
            <p:ph type="ctrTitle"/>
          </p:nvPr>
        </p:nvSpPr>
        <p:spPr>
          <a:xfrm>
            <a:off x="758952" y="1128811"/>
            <a:ext cx="3447288" cy="3342290"/>
          </a:xfrm>
        </p:spPr>
        <p:txBody>
          <a:bodyPr anchor="b">
            <a:normAutofit/>
          </a:bodyPr>
          <a:lstStyle/>
          <a:p>
            <a:r>
              <a:rPr lang="en-US" sz="5400" dirty="0">
                <a:solidFill>
                  <a:schemeClr val="bg1"/>
                </a:solidFill>
              </a:rPr>
              <a:t>Candidate UX Tour</a:t>
            </a:r>
            <a:endParaRPr lang="en-GB" sz="5400" dirty="0">
              <a:solidFill>
                <a:schemeClr val="bg1"/>
              </a:solidFill>
            </a:endParaRPr>
          </a:p>
        </p:txBody>
      </p:sp>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Tree>
    <p:extLst>
      <p:ext uri="{BB962C8B-B14F-4D97-AF65-F5344CB8AC3E}">
        <p14:creationId xmlns:p14="http://schemas.microsoft.com/office/powerpoint/2010/main" val="18954907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3B6C7BF8-3997-099D-AD51-5F49BAFDE23C}"/>
              </a:ext>
            </a:extLst>
          </p:cNvPr>
          <p:cNvPicPr>
            <a:picLocks noChangeAspect="1"/>
          </p:cNvPicPr>
          <p:nvPr/>
        </p:nvPicPr>
        <p:blipFill rotWithShape="1">
          <a:blip r:embed="rId2">
            <a:extLst>
              <a:ext uri="{28A0092B-C50C-407E-A947-70E740481C1C}">
                <a14:useLocalDpi xmlns:a14="http://schemas.microsoft.com/office/drawing/2010/main" val="0"/>
              </a:ext>
            </a:extLst>
          </a:blip>
          <a:srcRect r="-1" b="16730"/>
          <a:stretch/>
        </p:blipFill>
        <p:spPr>
          <a:xfrm>
            <a:off x="320040" y="320040"/>
            <a:ext cx="11548872" cy="4303462"/>
          </a:xfrm>
          <a:prstGeom prst="rect">
            <a:avLst/>
          </a:prstGeom>
        </p:spPr>
      </p:pic>
      <p:sp>
        <p:nvSpPr>
          <p:cNvPr id="111" name="Rectangle 1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dirty="0">
                <a:solidFill>
                  <a:schemeClr val="bg1"/>
                </a:solidFill>
                <a:latin typeface="+mj-lt"/>
                <a:ea typeface="+mj-ea"/>
                <a:cs typeface="+mj-cs"/>
              </a:rPr>
              <a:t>Candidate</a:t>
            </a:r>
            <a:br>
              <a:rPr lang="en-US" sz="2600" b="1" kern="1200" dirty="0">
                <a:solidFill>
                  <a:schemeClr val="bg1"/>
                </a:solidFill>
                <a:latin typeface="+mj-lt"/>
                <a:ea typeface="+mj-ea"/>
                <a:cs typeface="+mj-cs"/>
              </a:rPr>
            </a:br>
            <a:r>
              <a:rPr lang="en-US" sz="2600" kern="1200" dirty="0">
                <a:solidFill>
                  <a:schemeClr val="bg1"/>
                </a:solidFill>
                <a:latin typeface="+mj-lt"/>
                <a:ea typeface="+mj-ea"/>
                <a:cs typeface="+mj-cs"/>
              </a:rPr>
              <a:t>Dashboard</a:t>
            </a:r>
          </a:p>
        </p:txBody>
      </p:sp>
      <p:cxnSp>
        <p:nvCxnSpPr>
          <p:cNvPr id="113" name="Straight Connector 1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09083"/>
            <a:ext cx="6976872" cy="1345997"/>
          </a:xfrm>
        </p:spPr>
        <p:txBody>
          <a:bodyPr anchor="ct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rPr>
              <a:t>On the dashboard, the candidate can:</a:t>
            </a:r>
          </a:p>
          <a:p>
            <a:pPr marL="685800" marR="0" lvl="1" indent="-228600" defTabSz="914400" rtl="0" eaLnBrk="1" fontAlgn="auto" latinLnBrk="0" hangingPunct="1">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rPr>
              <a:t>View their previous assessments scores</a:t>
            </a:r>
          </a:p>
          <a:p>
            <a:pPr marL="685800" marR="0" lvl="1" indent="-228600" defTabSz="914400" rtl="0" eaLnBrk="1" fontAlgn="auto" latinLnBrk="0" hangingPunct="1">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chemeClr val="bg1"/>
                </a:solidFill>
                <a:effectLst/>
                <a:uLnTx/>
                <a:uFillTx/>
                <a:latin typeface="Calibri" panose="020F0502020204030204"/>
                <a:ea typeface="+mn-ea"/>
                <a:cs typeface="+mn-cs"/>
              </a:rPr>
              <a:t>Take one of the available assessments </a:t>
            </a:r>
          </a:p>
        </p:txBody>
      </p:sp>
    </p:spTree>
    <p:extLst>
      <p:ext uri="{BB962C8B-B14F-4D97-AF65-F5344CB8AC3E}">
        <p14:creationId xmlns:p14="http://schemas.microsoft.com/office/powerpoint/2010/main" val="6271294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7" name="Rectangle 11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5" name="Content Placeholder 4">
            <a:extLst>
              <a:ext uri="{FF2B5EF4-FFF2-40B4-BE49-F238E27FC236}">
                <a16:creationId xmlns:a16="http://schemas.microsoft.com/office/drawing/2014/main" id="{1D3961D7-81F8-BB6F-737B-4C7396D9CD22}"/>
              </a:ext>
            </a:extLst>
          </p:cNvPr>
          <p:cNvPicPr>
            <a:picLocks noChangeAspect="1"/>
          </p:cNvPicPr>
          <p:nvPr/>
        </p:nvPicPr>
        <p:blipFill>
          <a:blip r:embed="rId2">
            <a:extLst>
              <a:ext uri="{28A0092B-C50C-407E-A947-70E740481C1C}">
                <a14:useLocalDpi xmlns:a14="http://schemas.microsoft.com/office/drawing/2010/main" val="0"/>
              </a:ext>
            </a:extLst>
          </a:blip>
          <a:srcRect t="7835" b="7835"/>
          <a:stretch/>
        </p:blipFill>
        <p:spPr>
          <a:xfrm>
            <a:off x="325787" y="320040"/>
            <a:ext cx="11537378" cy="4305291"/>
          </a:xfrm>
          <a:prstGeom prst="rect">
            <a:avLst/>
          </a:prstGeom>
        </p:spPr>
      </p:pic>
      <p:sp>
        <p:nvSpPr>
          <p:cNvPr id="118" name="Rectangle 112">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b="1" kern="1200">
                <a:solidFill>
                  <a:schemeClr val="bg1"/>
                </a:solidFill>
                <a:latin typeface="+mj-lt"/>
                <a:ea typeface="+mj-ea"/>
                <a:cs typeface="+mj-cs"/>
              </a:rPr>
              <a:t>Candidate</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Sample Assessment #1</a:t>
            </a:r>
          </a:p>
        </p:txBody>
      </p:sp>
      <p:cxnSp>
        <p:nvCxnSpPr>
          <p:cNvPr id="119" name="Straight Connector 114">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99" name="Content Placeholder 98">
            <a:extLst>
              <a:ext uri="{FF2B5EF4-FFF2-40B4-BE49-F238E27FC236}">
                <a16:creationId xmlns:a16="http://schemas.microsoft.com/office/drawing/2014/main" id="{E2D78F88-A506-F8A0-2DA1-F6B894A065DF}"/>
              </a:ext>
            </a:extLst>
          </p:cNvPr>
          <p:cNvSpPr>
            <a:spLocks noGrp="1"/>
          </p:cNvSpPr>
          <p:nvPr>
            <p:ph idx="1"/>
          </p:nvPr>
        </p:nvSpPr>
        <p:spPr>
          <a:xfrm>
            <a:off x="4379976" y="5009083"/>
            <a:ext cx="6976872" cy="1345997"/>
          </a:xfrm>
        </p:spPr>
        <p:txBody>
          <a:bodyPr anchor="ctr">
            <a:normAutofit/>
          </a:bodyPr>
          <a:lstStyle/>
          <a:p>
            <a:r>
              <a:rPr lang="en-US" sz="1700" dirty="0">
                <a:solidFill>
                  <a:schemeClr val="bg1"/>
                </a:solidFill>
              </a:rPr>
              <a:t>Here’s a sample frontend assessment taken by a candidate</a:t>
            </a:r>
          </a:p>
        </p:txBody>
      </p:sp>
    </p:spTree>
    <p:extLst>
      <p:ext uri="{BB962C8B-B14F-4D97-AF65-F5344CB8AC3E}">
        <p14:creationId xmlns:p14="http://schemas.microsoft.com/office/powerpoint/2010/main" val="14049291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FF136630-0A8A-D49A-C3B5-5305BD8AD39D}"/>
              </a:ext>
            </a:extLst>
          </p:cNvPr>
          <p:cNvPicPr>
            <a:picLocks noChangeAspect="1"/>
          </p:cNvPicPr>
          <p:nvPr/>
        </p:nvPicPr>
        <p:blipFill rotWithShape="1">
          <a:blip r:embed="rId2">
            <a:extLst>
              <a:ext uri="{28A0092B-C50C-407E-A947-70E740481C1C}">
                <a14:useLocalDpi xmlns:a14="http://schemas.microsoft.com/office/drawing/2010/main" val="0"/>
              </a:ext>
            </a:extLst>
          </a:blip>
          <a:srcRect t="6954" r="-1" b="10239"/>
          <a:stretch/>
        </p:blipFill>
        <p:spPr>
          <a:xfrm>
            <a:off x="320040" y="320040"/>
            <a:ext cx="11548872" cy="4303462"/>
          </a:xfrm>
          <a:prstGeom prst="rect">
            <a:avLst/>
          </a:prstGeom>
        </p:spPr>
      </p:pic>
      <p:sp>
        <p:nvSpPr>
          <p:cNvPr id="111" name="Rectangle 1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41248" y="5010912"/>
            <a:ext cx="2889504" cy="1344168"/>
          </a:xfrm>
        </p:spPr>
        <p:txBody>
          <a:bodyPr vert="horz" lIns="91440" tIns="45720" rIns="91440" bIns="45720" rtlCol="0" anchor="ctr">
            <a:normAutofit/>
          </a:bodyPr>
          <a:lstStyle/>
          <a:p>
            <a:r>
              <a:rPr lang="en-US" sz="2600" b="1" kern="1200">
                <a:solidFill>
                  <a:schemeClr val="bg1"/>
                </a:solidFill>
                <a:latin typeface="+mj-lt"/>
                <a:ea typeface="+mj-ea"/>
                <a:cs typeface="+mj-cs"/>
              </a:rPr>
              <a:t>Candidate</a:t>
            </a:r>
            <a:br>
              <a:rPr lang="en-US" sz="2600" b="1" kern="1200">
                <a:solidFill>
                  <a:schemeClr val="bg1"/>
                </a:solidFill>
                <a:latin typeface="+mj-lt"/>
                <a:ea typeface="+mj-ea"/>
                <a:cs typeface="+mj-cs"/>
              </a:rPr>
            </a:br>
            <a:r>
              <a:rPr lang="en-US" sz="2600" kern="1200">
                <a:solidFill>
                  <a:schemeClr val="bg1"/>
                </a:solidFill>
                <a:latin typeface="+mj-lt"/>
                <a:ea typeface="+mj-ea"/>
                <a:cs typeface="+mj-cs"/>
              </a:rPr>
              <a:t>Sample Assessment #2</a:t>
            </a:r>
          </a:p>
        </p:txBody>
      </p:sp>
      <p:cxnSp>
        <p:nvCxnSpPr>
          <p:cNvPr id="113" name="Straight Connector 1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4379976" y="5010912"/>
            <a:ext cx="6976872" cy="1344168"/>
          </a:xfrm>
        </p:spPr>
        <p:txBody>
          <a:bodyPr anchor="ctr">
            <a:normAutofit/>
          </a:bodyPr>
          <a:lstStyle/>
          <a:p>
            <a:r>
              <a:rPr lang="en-US" sz="1700" dirty="0">
                <a:solidFill>
                  <a:schemeClr val="bg1"/>
                </a:solidFill>
              </a:rPr>
              <a:t>Here’s a sample DevOps assessment taken by a candidate</a:t>
            </a:r>
          </a:p>
        </p:txBody>
      </p:sp>
    </p:spTree>
    <p:extLst>
      <p:ext uri="{BB962C8B-B14F-4D97-AF65-F5344CB8AC3E}">
        <p14:creationId xmlns:p14="http://schemas.microsoft.com/office/powerpoint/2010/main" val="20954480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746628" y="1783959"/>
            <a:ext cx="5025990" cy="2889114"/>
          </a:xfrm>
        </p:spPr>
        <p:txBody>
          <a:bodyPr vert="horz" lIns="91440" tIns="45720" rIns="91440" bIns="45720" rtlCol="0" anchor="b">
            <a:normAutofit/>
          </a:bodyPr>
          <a:lstStyle/>
          <a:p>
            <a:r>
              <a:rPr lang="en-US" sz="6000" b="1" dirty="0">
                <a:solidFill>
                  <a:schemeClr val="bg1"/>
                </a:solidFill>
              </a:rPr>
              <a:t>Implementation for Selected Parts</a:t>
            </a:r>
            <a:endParaRPr lang="en-US" sz="6000" b="1" kern="1200" dirty="0">
              <a:solidFill>
                <a:schemeClr val="bg1"/>
              </a:solidFill>
              <a:latin typeface="+mj-lt"/>
              <a:ea typeface="+mj-ea"/>
              <a:cs typeface="+mj-cs"/>
            </a:endParaRPr>
          </a:p>
        </p:txBody>
      </p:sp>
      <p:sp>
        <p:nvSpPr>
          <p:cNvPr id="138" name="Freeform: Shape 1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fik 39" descr="Gears">
            <a:extLst>
              <a:ext uri="{FF2B5EF4-FFF2-40B4-BE49-F238E27FC236}">
                <a16:creationId xmlns:a16="http://schemas.microsoft.com/office/drawing/2014/main" id="{CC8E2C7A-5E9A-E701-E95A-751357B552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1103181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kern="1200" dirty="0">
                <a:solidFill>
                  <a:schemeClr val="bg1"/>
                </a:solidFill>
                <a:latin typeface="+mj-lt"/>
                <a:ea typeface="+mj-ea"/>
                <a:cs typeface="+mj-cs"/>
              </a:rPr>
              <a:t>Database</a:t>
            </a:r>
            <a:br>
              <a:rPr lang="en-US" b="1" kern="1200" dirty="0">
                <a:solidFill>
                  <a:schemeClr val="bg1"/>
                </a:solidFill>
                <a:latin typeface="+mj-lt"/>
                <a:ea typeface="+mj-ea"/>
                <a:cs typeface="+mj-cs"/>
              </a:rPr>
            </a:br>
            <a:r>
              <a:rPr lang="en-US" kern="1200" dirty="0">
                <a:solidFill>
                  <a:schemeClr val="bg1"/>
                </a:solidFill>
                <a:latin typeface="+mj-lt"/>
                <a:ea typeface="+mj-ea"/>
                <a:cs typeface="+mj-cs"/>
              </a:rPr>
              <a:t>Schema</a:t>
            </a:r>
          </a:p>
        </p:txBody>
      </p: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5358384" y="640081"/>
            <a:ext cx="6024654" cy="5257800"/>
          </a:xfrm>
        </p:spPr>
        <p:txBody>
          <a:bodyPr anchor="ctr">
            <a:normAutofit/>
          </a:bodyPr>
          <a:lstStyle/>
          <a:p>
            <a:r>
              <a:rPr lang="en-US" sz="3000" dirty="0"/>
              <a:t>The database has tables for:</a:t>
            </a:r>
          </a:p>
          <a:p>
            <a:pPr lvl="1"/>
            <a:r>
              <a:rPr lang="en-US" sz="2600" dirty="0"/>
              <a:t>Hiring managers and their accounts</a:t>
            </a:r>
          </a:p>
          <a:p>
            <a:pPr lvl="1"/>
            <a:r>
              <a:rPr lang="en-US" sz="2600" dirty="0"/>
              <a:t>Candidates and their accounts</a:t>
            </a:r>
          </a:p>
          <a:p>
            <a:pPr lvl="1"/>
            <a:r>
              <a:rPr lang="en-US" sz="2600" dirty="0"/>
              <a:t>Assessment templates</a:t>
            </a:r>
          </a:p>
          <a:p>
            <a:pPr lvl="1"/>
            <a:r>
              <a:rPr lang="en-US" sz="2600" dirty="0"/>
              <a:t>Scenarios (questions)</a:t>
            </a:r>
          </a:p>
          <a:p>
            <a:pPr lvl="1"/>
            <a:r>
              <a:rPr lang="en-US" sz="2600" dirty="0"/>
              <a:t>Invitations</a:t>
            </a:r>
          </a:p>
          <a:p>
            <a:pPr lvl="1"/>
            <a:endParaRPr lang="en-GB" sz="2000" dirty="0"/>
          </a:p>
        </p:txBody>
      </p:sp>
    </p:spTree>
    <p:extLst>
      <p:ext uri="{BB962C8B-B14F-4D97-AF65-F5344CB8AC3E}">
        <p14:creationId xmlns:p14="http://schemas.microsoft.com/office/powerpoint/2010/main" val="386031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dirty="0">
                <a:solidFill>
                  <a:schemeClr val="bg1"/>
                </a:solidFill>
              </a:rPr>
              <a:t>Overview</a:t>
            </a:r>
            <a:br>
              <a:rPr lang="en-US" b="1" dirty="0">
                <a:solidFill>
                  <a:schemeClr val="bg1"/>
                </a:solidFill>
              </a:rPr>
            </a:br>
            <a:r>
              <a:rPr lang="en-US" sz="3600" dirty="0">
                <a:solidFill>
                  <a:schemeClr val="bg1"/>
                </a:solidFill>
              </a:rPr>
              <a:t>Aim and Scope</a:t>
            </a:r>
            <a:endParaRPr lang="en-US" sz="3600" kern="1200" dirty="0">
              <a:solidFill>
                <a:schemeClr val="bg1"/>
              </a:solidFill>
            </a:endParaRPr>
          </a:p>
        </p:txBody>
      </p: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5358384" y="640081"/>
            <a:ext cx="6024654" cy="5257800"/>
          </a:xfrm>
        </p:spPr>
        <p:txBody>
          <a:bodyPr anchor="ctr">
            <a:normAutofit/>
          </a:bodyPr>
          <a:lstStyle/>
          <a:p>
            <a:pPr marL="342900" indent="-342900">
              <a:buFont typeface="Arial" panose="020B0604020202020204" pitchFamily="34" charset="0"/>
              <a:buChar char="•"/>
            </a:pPr>
            <a:r>
              <a:rPr lang="en-US" sz="2400" dirty="0"/>
              <a:t>This project is mainly a platform that aims to help hiring managers make hiring decisions.</a:t>
            </a:r>
          </a:p>
          <a:p>
            <a:pPr marL="342900" indent="-342900">
              <a:buFont typeface="Arial" panose="020B0604020202020204" pitchFamily="34" charset="0"/>
              <a:buChar char="•"/>
            </a:pPr>
            <a:r>
              <a:rPr lang="en-US" sz="2400" dirty="0"/>
              <a:t>The platform supports two types of users — hiring managers and job candidates.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51704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dirty="0">
                <a:solidFill>
                  <a:schemeClr val="bg1"/>
                </a:solidFill>
              </a:rPr>
              <a:t>Overview</a:t>
            </a:r>
            <a:br>
              <a:rPr lang="en-US" b="1" dirty="0">
                <a:solidFill>
                  <a:schemeClr val="bg1"/>
                </a:solidFill>
              </a:rPr>
            </a:br>
            <a:r>
              <a:rPr lang="en-US" sz="3600" dirty="0">
                <a:solidFill>
                  <a:schemeClr val="bg1"/>
                </a:solidFill>
              </a:rPr>
              <a:t>Main Use Cases</a:t>
            </a:r>
            <a:endParaRPr lang="en-US" sz="3600" kern="1200" dirty="0">
              <a:solidFill>
                <a:schemeClr val="bg1"/>
              </a:solidFill>
            </a:endParaRPr>
          </a:p>
        </p:txBody>
      </p: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5358384" y="640081"/>
            <a:ext cx="6024654" cy="5257800"/>
          </a:xfrm>
        </p:spPr>
        <p:txBody>
          <a:bodyPr anchor="ctr">
            <a:normAutofit/>
          </a:bodyPr>
          <a:lstStyle/>
          <a:p>
            <a:pPr marL="342900" indent="-342900">
              <a:buFont typeface="Arial" panose="020B0604020202020204" pitchFamily="34" charset="0"/>
              <a:buChar char="•"/>
            </a:pPr>
            <a:r>
              <a:rPr lang="en-US" sz="2400" dirty="0"/>
              <a:t>Hiring managers can:</a:t>
            </a:r>
          </a:p>
          <a:p>
            <a:pPr marL="800100" lvl="1" indent="-342900"/>
            <a:r>
              <a:rPr lang="en-US" sz="2200" dirty="0"/>
              <a:t>Invite candidates to take certain assessments</a:t>
            </a:r>
          </a:p>
          <a:p>
            <a:pPr marL="800100" lvl="1" indent="-342900"/>
            <a:r>
              <a:rPr lang="en-US" sz="2200" dirty="0"/>
              <a:t>Create new scenarios</a:t>
            </a:r>
          </a:p>
          <a:p>
            <a:pPr marL="800100" lvl="1" indent="-342900"/>
            <a:r>
              <a:rPr lang="en-US" sz="2200" dirty="0"/>
              <a:t>Create templates for certain roles</a:t>
            </a:r>
          </a:p>
          <a:p>
            <a:pPr marL="800100" lvl="1" indent="-342900"/>
            <a:r>
              <a:rPr lang="en-US" sz="2200" dirty="0"/>
              <a:t>View the status of the sent invitations (sent/finished) along with the candidate ID, role, and score (for the finished assessments)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Candidates can:</a:t>
            </a:r>
          </a:p>
          <a:p>
            <a:pPr marL="800100" lvl="1" indent="-342900"/>
            <a:r>
              <a:rPr lang="en-US" sz="2200" dirty="0"/>
              <a:t>Review their previous assessments (role, manager, score)</a:t>
            </a:r>
          </a:p>
          <a:p>
            <a:pPr marL="800100" lvl="1" indent="-342900"/>
            <a:r>
              <a:rPr lang="en-US" sz="2200" dirty="0"/>
              <a:t>View their pending invitations and take assessments</a:t>
            </a:r>
          </a:p>
          <a:p>
            <a:pPr marL="800100" lvl="1" indent="-342900"/>
            <a:endParaRPr lang="en-US" sz="2000" dirty="0"/>
          </a:p>
        </p:txBody>
      </p:sp>
    </p:spTree>
    <p:extLst>
      <p:ext uri="{BB962C8B-B14F-4D97-AF65-F5344CB8AC3E}">
        <p14:creationId xmlns:p14="http://schemas.microsoft.com/office/powerpoint/2010/main" val="149334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dirty="0">
                <a:solidFill>
                  <a:schemeClr val="bg1"/>
                </a:solidFill>
              </a:rPr>
              <a:t>Overview</a:t>
            </a:r>
            <a:br>
              <a:rPr lang="en-US" b="1" dirty="0">
                <a:solidFill>
                  <a:schemeClr val="bg1"/>
                </a:solidFill>
              </a:rPr>
            </a:br>
            <a:r>
              <a:rPr lang="en-US" sz="3600" dirty="0">
                <a:solidFill>
                  <a:schemeClr val="bg1"/>
                </a:solidFill>
              </a:rPr>
              <a:t>Tools Used</a:t>
            </a:r>
            <a:endParaRPr lang="en-US" sz="3600" kern="1200" dirty="0">
              <a:solidFill>
                <a:schemeClr val="bg1"/>
              </a:solidFill>
            </a:endParaRPr>
          </a:p>
        </p:txBody>
      </p:sp>
      <p:graphicFrame>
        <p:nvGraphicFramePr>
          <p:cNvPr id="97" name="Content Placeholder 3">
            <a:extLst>
              <a:ext uri="{FF2B5EF4-FFF2-40B4-BE49-F238E27FC236}">
                <a16:creationId xmlns:a16="http://schemas.microsoft.com/office/drawing/2014/main" id="{40511EFD-8774-C88A-2FB8-61678C673A62}"/>
              </a:ext>
            </a:extLst>
          </p:cNvPr>
          <p:cNvGraphicFramePr>
            <a:graphicFrameLocks noGrp="1"/>
          </p:cNvGraphicFramePr>
          <p:nvPr>
            <p:ph idx="1"/>
          </p:nvPr>
        </p:nvGraphicFramePr>
        <p:xfrm>
          <a:off x="5358384" y="640081"/>
          <a:ext cx="6024654"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39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1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b="1" kern="1200">
                <a:solidFill>
                  <a:schemeClr val="bg1"/>
                </a:solidFill>
                <a:latin typeface="+mj-lt"/>
                <a:ea typeface="+mj-ea"/>
                <a:cs typeface="+mj-cs"/>
              </a:rPr>
              <a:t>Database</a:t>
            </a:r>
          </a:p>
        </p:txBody>
      </p:sp>
      <p:sp>
        <p:nvSpPr>
          <p:cNvPr id="138" name="Freeform: Shape 12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2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que 18" descr="Database">
            <a:extLst>
              <a:ext uri="{FF2B5EF4-FFF2-40B4-BE49-F238E27FC236}">
                <a16:creationId xmlns:a16="http://schemas.microsoft.com/office/drawing/2014/main" id="{CC8E2C7A-5E9A-E701-E95A-751357B552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32918701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kern="1200">
                <a:solidFill>
                  <a:schemeClr val="bg1"/>
                </a:solidFill>
                <a:latin typeface="+mj-lt"/>
                <a:ea typeface="+mj-ea"/>
                <a:cs typeface="+mj-cs"/>
              </a:rPr>
              <a:t>Database</a:t>
            </a:r>
            <a:br>
              <a:rPr lang="en-US" b="1" kern="1200">
                <a:solidFill>
                  <a:schemeClr val="bg1"/>
                </a:solidFill>
                <a:latin typeface="+mj-lt"/>
                <a:ea typeface="+mj-ea"/>
                <a:cs typeface="+mj-cs"/>
              </a:rPr>
            </a:br>
            <a:r>
              <a:rPr lang="en-US" kern="1200">
                <a:solidFill>
                  <a:schemeClr val="bg1"/>
                </a:solidFill>
                <a:latin typeface="+mj-lt"/>
                <a:ea typeface="+mj-ea"/>
                <a:cs typeface="+mj-cs"/>
              </a:rPr>
              <a:t>Schema</a:t>
            </a:r>
          </a:p>
        </p:txBody>
      </p: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5358384" y="640081"/>
            <a:ext cx="6024654" cy="5257800"/>
          </a:xfrm>
        </p:spPr>
        <p:txBody>
          <a:bodyPr anchor="ctr">
            <a:normAutofit/>
          </a:bodyPr>
          <a:lstStyle/>
          <a:p>
            <a:r>
              <a:rPr lang="en-US" sz="3000" dirty="0"/>
              <a:t>The database has tables for:</a:t>
            </a:r>
          </a:p>
          <a:p>
            <a:pPr lvl="1"/>
            <a:r>
              <a:rPr lang="en-US" sz="2600" dirty="0"/>
              <a:t>Hiring managers and their accounts</a:t>
            </a:r>
          </a:p>
          <a:p>
            <a:pPr lvl="1"/>
            <a:r>
              <a:rPr lang="en-US" sz="2600" dirty="0"/>
              <a:t>Candidates and their accounts</a:t>
            </a:r>
          </a:p>
          <a:p>
            <a:pPr lvl="1"/>
            <a:r>
              <a:rPr lang="en-US" sz="2600" dirty="0"/>
              <a:t>Assessment templates</a:t>
            </a:r>
          </a:p>
          <a:p>
            <a:pPr lvl="1"/>
            <a:r>
              <a:rPr lang="en-US" sz="2600" dirty="0"/>
              <a:t>Scenarios (questions)</a:t>
            </a:r>
          </a:p>
          <a:p>
            <a:pPr lvl="1"/>
            <a:r>
              <a:rPr lang="en-US" sz="2600" dirty="0"/>
              <a:t>Invitations</a:t>
            </a:r>
          </a:p>
          <a:p>
            <a:pPr lvl="1"/>
            <a:endParaRPr lang="en-GB" sz="2000" dirty="0"/>
          </a:p>
        </p:txBody>
      </p:sp>
    </p:spTree>
    <p:extLst>
      <p:ext uri="{BB962C8B-B14F-4D97-AF65-F5344CB8AC3E}">
        <p14:creationId xmlns:p14="http://schemas.microsoft.com/office/powerpoint/2010/main" val="389737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Database</a:t>
            </a:r>
            <a:br>
              <a:rPr lang="en-US" sz="2200" b="1" kern="1200">
                <a:solidFill>
                  <a:schemeClr val="bg1"/>
                </a:solidFill>
                <a:latin typeface="+mj-lt"/>
                <a:ea typeface="+mj-ea"/>
                <a:cs typeface="+mj-cs"/>
              </a:rPr>
            </a:br>
            <a:r>
              <a:rPr lang="en-US" sz="2200" kern="1200">
                <a:solidFill>
                  <a:schemeClr val="bg1"/>
                </a:solidFill>
                <a:latin typeface="+mj-lt"/>
                <a:ea typeface="+mj-ea"/>
                <a:cs typeface="+mj-cs"/>
              </a:rPr>
              <a:t>Schema</a:t>
            </a:r>
          </a:p>
        </p:txBody>
      </p:sp>
      <p:pic>
        <p:nvPicPr>
          <p:cNvPr id="11" name="Content Placeholder 10" descr="Graphical user interface, application&#10;&#10;Description automatically generated">
            <a:extLst>
              <a:ext uri="{FF2B5EF4-FFF2-40B4-BE49-F238E27FC236}">
                <a16:creationId xmlns:a16="http://schemas.microsoft.com/office/drawing/2014/main" id="{855A9530-3163-045F-A294-2AEE18383F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390" y="1675227"/>
            <a:ext cx="6839220" cy="4394199"/>
          </a:xfrm>
          <a:prstGeom prst="rect">
            <a:avLst/>
          </a:prstGeom>
        </p:spPr>
      </p:pic>
    </p:spTree>
    <p:extLst>
      <p:ext uri="{BB962C8B-B14F-4D97-AF65-F5344CB8AC3E}">
        <p14:creationId xmlns:p14="http://schemas.microsoft.com/office/powerpoint/2010/main" val="406234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9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8FA48-27FA-46BB-8ED7-936F48B1257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b="1" kern="1200" dirty="0">
                <a:solidFill>
                  <a:schemeClr val="bg1"/>
                </a:solidFill>
                <a:latin typeface="+mj-lt"/>
                <a:ea typeface="+mj-ea"/>
                <a:cs typeface="+mj-cs"/>
              </a:rPr>
              <a:t>Database</a:t>
            </a:r>
            <a:br>
              <a:rPr lang="en-US" b="1" kern="1200" dirty="0">
                <a:solidFill>
                  <a:schemeClr val="bg1"/>
                </a:solidFill>
                <a:latin typeface="+mj-lt"/>
                <a:ea typeface="+mj-ea"/>
                <a:cs typeface="+mj-cs"/>
              </a:rPr>
            </a:br>
            <a:r>
              <a:rPr lang="en-US" kern="1200" dirty="0">
                <a:solidFill>
                  <a:schemeClr val="bg1"/>
                </a:solidFill>
                <a:latin typeface="+mj-lt"/>
                <a:ea typeface="+mj-ea"/>
                <a:cs typeface="+mj-cs"/>
              </a:rPr>
              <a:t>Rationale for Som</a:t>
            </a:r>
            <a:r>
              <a:rPr lang="en-US" dirty="0">
                <a:solidFill>
                  <a:schemeClr val="bg1"/>
                </a:solidFill>
              </a:rPr>
              <a:t>e Design Decisions</a:t>
            </a:r>
            <a:endParaRPr lang="en-US"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6687BE7B-454C-A3AE-8C92-88FF5ED25789}"/>
              </a:ext>
            </a:extLst>
          </p:cNvPr>
          <p:cNvSpPr>
            <a:spLocks noGrp="1"/>
          </p:cNvSpPr>
          <p:nvPr>
            <p:ph idx="1"/>
          </p:nvPr>
        </p:nvSpPr>
        <p:spPr>
          <a:xfrm>
            <a:off x="5358384" y="640081"/>
            <a:ext cx="6024654" cy="5257800"/>
          </a:xfrm>
        </p:spPr>
        <p:txBody>
          <a:bodyPr anchor="ctr">
            <a:normAutofit/>
          </a:bodyPr>
          <a:lstStyle/>
          <a:p>
            <a:pPr lvl="1"/>
            <a:r>
              <a:rPr lang="en-US" sz="2000" dirty="0"/>
              <a:t>The account data for users was held in a JOIN table rather than the original table. This helps eliminate redundancy and reduce the size of the resulting tables from JOINs involving users.</a:t>
            </a:r>
          </a:p>
          <a:p>
            <a:pPr lvl="1"/>
            <a:r>
              <a:rPr lang="en-GB" sz="2000" dirty="0"/>
              <a:t>A JOIN table was created for each type of user. This helps simplifies the JOINs involving one kind of users.</a:t>
            </a:r>
          </a:p>
          <a:p>
            <a:pPr lvl="1"/>
            <a:r>
              <a:rPr lang="en-GB" sz="2000" dirty="0"/>
              <a:t>The difficulty was included as an attribute of the assessment template rather than the scenario. Both are nearly equally reasonable, but recruiters might wish to assess their candidates on several rounds.</a:t>
            </a:r>
          </a:p>
        </p:txBody>
      </p:sp>
    </p:spTree>
    <p:extLst>
      <p:ext uri="{BB962C8B-B14F-4D97-AF65-F5344CB8AC3E}">
        <p14:creationId xmlns:p14="http://schemas.microsoft.com/office/powerpoint/2010/main" val="8847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estaltVTI">
  <a:themeElements>
    <a:clrScheme name="AnalogousFromLightSeedLeftStep">
      <a:dk1>
        <a:srgbClr val="000000"/>
      </a:dk1>
      <a:lt1>
        <a:srgbClr val="FFFFFF"/>
      </a:lt1>
      <a:dk2>
        <a:srgbClr val="242E41"/>
      </a:dk2>
      <a:lt2>
        <a:srgbClr val="E8E6E2"/>
      </a:lt2>
      <a:accent1>
        <a:srgbClr val="769CE6"/>
      </a:accent1>
      <a:accent2>
        <a:srgbClr val="36AFD7"/>
      </a:accent2>
      <a:accent3>
        <a:srgbClr val="4CB2A1"/>
      </a:accent3>
      <a:accent4>
        <a:srgbClr val="47B876"/>
      </a:accent4>
      <a:accent5>
        <a:srgbClr val="42BB42"/>
      </a:accent5>
      <a:accent6>
        <a:srgbClr val="74B346"/>
      </a:accent6>
      <a:hlink>
        <a:srgbClr val="948059"/>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HeadlinesVTI">
  <a:themeElements>
    <a:clrScheme name="AnalogousFromDarkSeedRightStep">
      <a:dk1>
        <a:srgbClr val="000000"/>
      </a:dk1>
      <a:lt1>
        <a:srgbClr val="FFFFFF"/>
      </a:lt1>
      <a:dk2>
        <a:srgbClr val="1C2732"/>
      </a:dk2>
      <a:lt2>
        <a:srgbClr val="F3F0F0"/>
      </a:lt2>
      <a:accent1>
        <a:srgbClr val="47AEB5"/>
      </a:accent1>
      <a:accent2>
        <a:srgbClr val="3B79B1"/>
      </a:accent2>
      <a:accent3>
        <a:srgbClr val="4D59C3"/>
      </a:accent3>
      <a:accent4>
        <a:srgbClr val="633EB3"/>
      </a:accent4>
      <a:accent5>
        <a:srgbClr val="A34DC3"/>
      </a:accent5>
      <a:accent6>
        <a:srgbClr val="B13BA0"/>
      </a:accent6>
      <a:hlink>
        <a:srgbClr val="5F9832"/>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2361</TotalTime>
  <Words>498</Words>
  <Application>Microsoft Office PowerPoint</Application>
  <PresentationFormat>Widescreen</PresentationFormat>
  <Paragraphs>78</Paragraphs>
  <Slides>25</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Avenir Next LT Pro</vt:lpstr>
      <vt:lpstr>Bierstadt</vt:lpstr>
      <vt:lpstr>Calibri</vt:lpstr>
      <vt:lpstr>Calibri Light</vt:lpstr>
      <vt:lpstr>Sitka Banner</vt:lpstr>
      <vt:lpstr>Tw Cen MT</vt:lpstr>
      <vt:lpstr>GestaltVTI</vt:lpstr>
      <vt:lpstr>HeadlinesVTI</vt:lpstr>
      <vt:lpstr>Office Theme</vt:lpstr>
      <vt:lpstr>Hiring Platform</vt:lpstr>
      <vt:lpstr>Overview</vt:lpstr>
      <vt:lpstr>Overview Aim and Scope</vt:lpstr>
      <vt:lpstr>Overview Main Use Cases</vt:lpstr>
      <vt:lpstr>Overview Tools Used</vt:lpstr>
      <vt:lpstr>Database</vt:lpstr>
      <vt:lpstr>Database Schema</vt:lpstr>
      <vt:lpstr>Database Schema</vt:lpstr>
      <vt:lpstr>Database Rationale for Some Design Decisions</vt:lpstr>
      <vt:lpstr>Frontend</vt:lpstr>
      <vt:lpstr>Frontend Home Page</vt:lpstr>
      <vt:lpstr>Frontend Sign In/Sign Up</vt:lpstr>
      <vt:lpstr>Frontend Sign Up Form</vt:lpstr>
      <vt:lpstr>Frontend Sign In Form</vt:lpstr>
      <vt:lpstr>Hiring Manager UX Tour</vt:lpstr>
      <vt:lpstr>Manager Dashboard</vt:lpstr>
      <vt:lpstr>Manager Create Scenario</vt:lpstr>
      <vt:lpstr>Manager Create Assessment Template</vt:lpstr>
      <vt:lpstr>Manager Create Invitation</vt:lpstr>
      <vt:lpstr>Candidate UX Tour</vt:lpstr>
      <vt:lpstr>Candidate Dashboard</vt:lpstr>
      <vt:lpstr>Candidate Sample Assessment #1</vt:lpstr>
      <vt:lpstr>Candidate Sample Assessment #2</vt:lpstr>
      <vt:lpstr>Implementation for Selected Parts</vt:lpstr>
      <vt:lpstr>Database 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Design</dc:title>
  <dc:creator>Moaz Mahmoud</dc:creator>
  <cp:lastModifiedBy>Moaz Mahmoud</cp:lastModifiedBy>
  <cp:revision>7</cp:revision>
  <dcterms:created xsi:type="dcterms:W3CDTF">2022-05-20T17:19:17Z</dcterms:created>
  <dcterms:modified xsi:type="dcterms:W3CDTF">2022-05-23T00:54:08Z</dcterms:modified>
</cp:coreProperties>
</file>