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96" autoAdjust="0"/>
  </p:normalViewPr>
  <p:slideViewPr>
    <p:cSldViewPr snapToGrid="0">
      <p:cViewPr varScale="1">
        <p:scale>
          <a:sx n="67" d="100"/>
          <a:sy n="67" d="100"/>
        </p:scale>
        <p:origin x="126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591C1-D76E-4CC3-A87E-9C94DBF4D253}"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22411-0E5F-4D90-BE25-49BE71959905}" type="slidenum">
              <a:rPr lang="en-US" smtClean="0"/>
              <a:t>‹#›</a:t>
            </a:fld>
            <a:endParaRPr lang="en-US"/>
          </a:p>
        </p:txBody>
      </p:sp>
    </p:spTree>
    <p:extLst>
      <p:ext uri="{BB962C8B-B14F-4D97-AF65-F5344CB8AC3E}">
        <p14:creationId xmlns:p14="http://schemas.microsoft.com/office/powerpoint/2010/main" val="224714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electronicshub.org/basic-electrical-circuits-componentstyp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electronicshub.org/auto-intensity-control-of-street-light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Hwa</a:t>
            </a:r>
            <a:r>
              <a:rPr lang="en-US" dirty="0" smtClean="0"/>
              <a:t> 27na hn5ly el </a:t>
            </a:r>
            <a:r>
              <a:rPr lang="en-US" dirty="0" err="1" smtClean="0"/>
              <a:t>leds</a:t>
            </a:r>
            <a:r>
              <a:rPr lang="en-US" dirty="0" smtClean="0"/>
              <a:t> </a:t>
            </a:r>
            <a:r>
              <a:rPr lang="en-US" dirty="0" err="1" smtClean="0"/>
              <a:t>wra</a:t>
            </a:r>
            <a:r>
              <a:rPr lang="en-US" dirty="0" smtClean="0"/>
              <a:t> b3d tare2 wa7ed wla</a:t>
            </a:r>
            <a:r>
              <a:rPr lang="en-US" baseline="0" dirty="0" smtClean="0"/>
              <a:t> fel na7eten </a:t>
            </a:r>
            <a:br>
              <a:rPr lang="en-US" baseline="0" dirty="0" smtClean="0"/>
            </a:br>
            <a:r>
              <a:rPr lang="en-US" baseline="0" dirty="0" smtClean="0"/>
              <a:t>3lshan hifr2 </a:t>
            </a:r>
            <a:r>
              <a:rPr lang="en-US" baseline="0" dirty="0" err="1" smtClean="0"/>
              <a:t>fe</a:t>
            </a:r>
            <a:r>
              <a:rPr lang="en-US" baseline="0" dirty="0" smtClean="0"/>
              <a:t> 3dd el components</a:t>
            </a:r>
            <a:endParaRPr lang="en-US" dirty="0"/>
          </a:p>
        </p:txBody>
      </p:sp>
      <p:sp>
        <p:nvSpPr>
          <p:cNvPr id="4" name="Slide Number Placeholder 3"/>
          <p:cNvSpPr>
            <a:spLocks noGrp="1"/>
          </p:cNvSpPr>
          <p:nvPr>
            <p:ph type="sldNum" sz="quarter" idx="10"/>
          </p:nvPr>
        </p:nvSpPr>
        <p:spPr/>
        <p:txBody>
          <a:bodyPr/>
          <a:lstStyle/>
          <a:p>
            <a:fld id="{54F22411-0E5F-4D90-BE25-49BE71959905}" type="slidenum">
              <a:rPr lang="en-US" smtClean="0"/>
              <a:t>2</a:t>
            </a:fld>
            <a:endParaRPr lang="en-US"/>
          </a:p>
        </p:txBody>
      </p:sp>
    </p:spTree>
    <p:extLst>
      <p:ext uri="{BB962C8B-B14F-4D97-AF65-F5344CB8AC3E}">
        <p14:creationId xmlns:p14="http://schemas.microsoft.com/office/powerpoint/2010/main" val="3410383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would suggest you to use IR sensors on all the 4 roads of a traffic signal to detect how long the traffic congestion is. On all the roads use IR sensors after every 2-3 meters (or after every 5 cm for the demo). Now these sensors will tell you how long the traffic congestion is on any given side of the signal. You will get similar data from all the sides then using these values decide which side is more congested so you can write a logic to open the signal for that side.</a:t>
            </a:r>
            <a:endParaRPr lang="en-US" dirty="0"/>
          </a:p>
        </p:txBody>
      </p:sp>
      <p:sp>
        <p:nvSpPr>
          <p:cNvPr id="4" name="Slide Number Placeholder 3"/>
          <p:cNvSpPr>
            <a:spLocks noGrp="1"/>
          </p:cNvSpPr>
          <p:nvPr>
            <p:ph type="sldNum" sz="quarter" idx="10"/>
          </p:nvPr>
        </p:nvSpPr>
        <p:spPr/>
        <p:txBody>
          <a:bodyPr/>
          <a:lstStyle/>
          <a:p>
            <a:fld id="{54F22411-0E5F-4D90-BE25-49BE71959905}" type="slidenum">
              <a:rPr lang="en-US" smtClean="0"/>
              <a:t>3</a:t>
            </a:fld>
            <a:endParaRPr lang="en-US"/>
          </a:p>
        </p:txBody>
      </p:sp>
    </p:spTree>
    <p:extLst>
      <p:ext uri="{BB962C8B-B14F-4D97-AF65-F5344CB8AC3E}">
        <p14:creationId xmlns:p14="http://schemas.microsoft.com/office/powerpoint/2010/main" val="2274741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hlinkClick r:id="rId3"/>
              </a:rPr>
              <a:t>Circuit Components</a:t>
            </a:r>
            <a:r>
              <a:rPr lang="en-US" sz="1200" b="1"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hlinkClick r:id="rId4"/>
              </a:rPr>
              <a:t>ATmega8 controller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PCB board</a:t>
            </a:r>
          </a:p>
          <a:p>
            <a:pPr fontAlgn="base"/>
            <a:r>
              <a:rPr lang="en-US" sz="1200" b="0" i="0" kern="1200" dirty="0" smtClean="0">
                <a:solidFill>
                  <a:schemeClr val="tx1"/>
                </a:solidFill>
                <a:effectLst/>
                <a:latin typeface="+mn-lt"/>
                <a:ea typeface="+mn-ea"/>
                <a:cs typeface="+mn-cs"/>
              </a:rPr>
              <a:t>IR sensors -4</a:t>
            </a:r>
          </a:p>
          <a:p>
            <a:pPr fontAlgn="base"/>
            <a:r>
              <a:rPr lang="en-US" sz="1200" b="0" i="0" kern="1200" dirty="0" smtClean="0">
                <a:solidFill>
                  <a:schemeClr val="tx1"/>
                </a:solidFill>
                <a:effectLst/>
                <a:latin typeface="+mn-lt"/>
                <a:ea typeface="+mn-ea"/>
                <a:cs typeface="+mn-cs"/>
              </a:rPr>
              <a:t>LED’s-12(4-red,4-green,4-yellow)</a:t>
            </a:r>
          </a:p>
          <a:p>
            <a:pPr fontAlgn="base"/>
            <a:r>
              <a:rPr lang="en-US" sz="1200" b="0" i="0" kern="1200" dirty="0" smtClean="0">
                <a:solidFill>
                  <a:schemeClr val="tx1"/>
                </a:solidFill>
                <a:effectLst/>
                <a:latin typeface="+mn-lt"/>
                <a:ea typeface="+mn-ea"/>
                <a:cs typeface="+mn-cs"/>
              </a:rPr>
              <a:t>12v Battery or adaptor</a:t>
            </a:r>
          </a:p>
          <a:p>
            <a:pPr fontAlgn="base"/>
            <a:r>
              <a:rPr lang="en-US" sz="1200" b="0" i="0" kern="1200" dirty="0" smtClean="0">
                <a:solidFill>
                  <a:schemeClr val="tx1"/>
                </a:solidFill>
                <a:effectLst/>
                <a:latin typeface="+mn-lt"/>
                <a:ea typeface="+mn-ea"/>
                <a:cs typeface="+mn-cs"/>
              </a:rPr>
              <a:t>Serial cable</a:t>
            </a:r>
          </a:p>
          <a:p>
            <a:pPr fontAlgn="base"/>
            <a:r>
              <a:rPr lang="en-US" sz="1200" b="0" i="0" kern="1200" dirty="0" smtClean="0">
                <a:solidFill>
                  <a:schemeClr val="tx1"/>
                </a:solidFill>
                <a:effectLst/>
                <a:latin typeface="+mn-lt"/>
                <a:ea typeface="+mn-ea"/>
                <a:cs typeface="+mn-cs"/>
              </a:rPr>
              <a:t>Connecting wires</a:t>
            </a:r>
          </a:p>
          <a:p>
            <a:endParaRPr lang="en-US" dirty="0"/>
          </a:p>
        </p:txBody>
      </p:sp>
      <p:sp>
        <p:nvSpPr>
          <p:cNvPr id="4" name="Slide Number Placeholder 3"/>
          <p:cNvSpPr>
            <a:spLocks noGrp="1"/>
          </p:cNvSpPr>
          <p:nvPr>
            <p:ph type="sldNum" sz="quarter" idx="10"/>
          </p:nvPr>
        </p:nvSpPr>
        <p:spPr/>
        <p:txBody>
          <a:bodyPr/>
          <a:lstStyle/>
          <a:p>
            <a:fld id="{54F22411-0E5F-4D90-BE25-49BE71959905}" type="slidenum">
              <a:rPr lang="en-US" smtClean="0"/>
              <a:t>4</a:t>
            </a:fld>
            <a:endParaRPr lang="en-US"/>
          </a:p>
        </p:txBody>
      </p:sp>
    </p:spTree>
    <p:extLst>
      <p:ext uri="{BB962C8B-B14F-4D97-AF65-F5344CB8AC3E}">
        <p14:creationId xmlns:p14="http://schemas.microsoft.com/office/powerpoint/2010/main" val="8271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22411-0E5F-4D90-BE25-49BE71959905}" type="slidenum">
              <a:rPr lang="en-US" smtClean="0"/>
              <a:t>5</a:t>
            </a:fld>
            <a:endParaRPr lang="en-US"/>
          </a:p>
        </p:txBody>
      </p:sp>
    </p:spTree>
    <p:extLst>
      <p:ext uri="{BB962C8B-B14F-4D97-AF65-F5344CB8AC3E}">
        <p14:creationId xmlns:p14="http://schemas.microsoft.com/office/powerpoint/2010/main" val="343136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Light Sensor v1.2! Alongside its low price tag of $3.20 comes a highly sensitive and reliable photodiode for your light-sensing needs!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Dual </a:t>
            </a:r>
            <a:r>
              <a:rPr lang="en-US" sz="1200" b="0" i="0" kern="1200" dirty="0" err="1" smtClean="0">
                <a:solidFill>
                  <a:schemeClr val="tx1"/>
                </a:solidFill>
                <a:effectLst/>
                <a:latin typeface="+mn-lt"/>
                <a:ea typeface="+mn-ea"/>
                <a:cs typeface="+mn-cs"/>
              </a:rPr>
              <a:t>OpAmp</a:t>
            </a:r>
            <a:r>
              <a:rPr lang="en-US" sz="1200" b="0" i="0" kern="1200" dirty="0" smtClean="0">
                <a:solidFill>
                  <a:schemeClr val="tx1"/>
                </a:solidFill>
                <a:effectLst/>
                <a:latin typeface="+mn-lt"/>
                <a:ea typeface="+mn-ea"/>
                <a:cs typeface="+mn-cs"/>
              </a:rPr>
              <a:t> chip LM358 on board</a:t>
            </a:r>
          </a:p>
          <a:p>
            <a:r>
              <a:rPr lang="en-US" sz="1200" b="0" i="0" kern="1200" dirty="0" smtClean="0">
                <a:solidFill>
                  <a:schemeClr val="tx1"/>
                </a:solidFill>
                <a:effectLst/>
                <a:latin typeface="+mn-lt"/>
                <a:ea typeface="+mn-ea"/>
                <a:cs typeface="+mn-cs"/>
              </a:rPr>
              <a:t>Analog module</a:t>
            </a:r>
          </a:p>
          <a:p>
            <a:r>
              <a:rPr lang="en-US" sz="1200" b="0" i="0" kern="1200" dirty="0" smtClean="0">
                <a:solidFill>
                  <a:schemeClr val="tx1"/>
                </a:solidFill>
                <a:effectLst/>
                <a:latin typeface="+mn-lt"/>
                <a:ea typeface="+mn-ea"/>
                <a:cs typeface="+mn-cs"/>
              </a:rPr>
              <a:t>Onboard Grove port for easy interfacing</a:t>
            </a:r>
          </a:p>
          <a:p>
            <a:r>
              <a:rPr lang="en-US" sz="1200" b="0" i="0" kern="1200" dirty="0" err="1" smtClean="0">
                <a:solidFill>
                  <a:schemeClr val="tx1"/>
                </a:solidFill>
                <a:effectLst/>
                <a:latin typeface="+mn-lt"/>
                <a:ea typeface="+mn-ea"/>
                <a:cs typeface="+mn-cs"/>
              </a:rPr>
              <a:t>Convertable</a:t>
            </a:r>
            <a:r>
              <a:rPr lang="en-US" sz="1200" b="0" i="0" kern="1200" dirty="0" smtClean="0">
                <a:solidFill>
                  <a:schemeClr val="tx1"/>
                </a:solidFill>
                <a:effectLst/>
                <a:latin typeface="+mn-lt"/>
                <a:ea typeface="+mn-ea"/>
                <a:cs typeface="+mn-cs"/>
              </a:rPr>
              <a:t> electrical signal output</a:t>
            </a:r>
          </a:p>
          <a:p>
            <a:pPr lvl="1"/>
            <a:r>
              <a:rPr lang="en-US" sz="1200" b="0" i="0" kern="1200" dirty="0" smtClean="0">
                <a:solidFill>
                  <a:schemeClr val="tx1"/>
                </a:solidFill>
                <a:effectLst/>
                <a:latin typeface="+mn-lt"/>
                <a:ea typeface="+mn-ea"/>
                <a:cs typeface="+mn-cs"/>
              </a:rPr>
              <a:t>Depends on the ADC on your controller board, E.g. it can output 0-255 for an 8-bit ADC)</a:t>
            </a:r>
          </a:p>
          <a:p>
            <a:r>
              <a:rPr lang="en-US" sz="1200" b="0" i="0" kern="1200" dirty="0" smtClean="0">
                <a:solidFill>
                  <a:schemeClr val="tx1"/>
                </a:solidFill>
                <a:effectLst/>
                <a:latin typeface="+mn-lt"/>
                <a:ea typeface="+mn-ea"/>
                <a:cs typeface="+mn-cs"/>
              </a:rPr>
              <a:t>Small form factor</a:t>
            </a:r>
          </a:p>
          <a:p>
            <a:r>
              <a:rPr lang="en-US" sz="1200" b="0" i="0" kern="1200" dirty="0" smtClean="0">
                <a:solidFill>
                  <a:schemeClr val="tx1"/>
                </a:solidFill>
                <a:effectLst/>
                <a:latin typeface="+mn-lt"/>
                <a:ea typeface="+mn-ea"/>
                <a:cs typeface="+mn-cs"/>
              </a:rPr>
              <a:t>Recognize wider spectrum</a:t>
            </a:r>
          </a:p>
          <a:p>
            <a:endParaRPr lang="en-US" dirty="0"/>
          </a:p>
        </p:txBody>
      </p:sp>
      <p:sp>
        <p:nvSpPr>
          <p:cNvPr id="4" name="Slide Number Placeholder 3"/>
          <p:cNvSpPr>
            <a:spLocks noGrp="1"/>
          </p:cNvSpPr>
          <p:nvPr>
            <p:ph type="sldNum" sz="quarter" idx="10"/>
          </p:nvPr>
        </p:nvSpPr>
        <p:spPr/>
        <p:txBody>
          <a:bodyPr/>
          <a:lstStyle/>
          <a:p>
            <a:fld id="{54F22411-0E5F-4D90-BE25-49BE71959905}" type="slidenum">
              <a:rPr lang="en-US" smtClean="0"/>
              <a:t>6</a:t>
            </a:fld>
            <a:endParaRPr lang="en-US"/>
          </a:p>
        </p:txBody>
      </p:sp>
    </p:spTree>
    <p:extLst>
      <p:ext uri="{BB962C8B-B14F-4D97-AF65-F5344CB8AC3E}">
        <p14:creationId xmlns:p14="http://schemas.microsoft.com/office/powerpoint/2010/main" val="35805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68BB64-95A1-44E7-9E37-88231F27913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189372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8BB64-95A1-44E7-9E37-88231F27913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4059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8BB64-95A1-44E7-9E37-88231F27913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346068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8BB64-95A1-44E7-9E37-88231F27913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176032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68BB64-95A1-44E7-9E37-88231F27913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258373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68BB64-95A1-44E7-9E37-88231F279136}"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266467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68BB64-95A1-44E7-9E37-88231F279136}"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13760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68BB64-95A1-44E7-9E37-88231F279136}"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606254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8BB64-95A1-44E7-9E37-88231F279136}"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226063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8BB64-95A1-44E7-9E37-88231F279136}"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264025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8BB64-95A1-44E7-9E37-88231F279136}"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37F4A-989E-44C7-9670-417CEE9BFB74}" type="slidenum">
              <a:rPr lang="en-US" smtClean="0"/>
              <a:t>‹#›</a:t>
            </a:fld>
            <a:endParaRPr lang="en-US"/>
          </a:p>
        </p:txBody>
      </p:sp>
    </p:spTree>
    <p:extLst>
      <p:ext uri="{BB962C8B-B14F-4D97-AF65-F5344CB8AC3E}">
        <p14:creationId xmlns:p14="http://schemas.microsoft.com/office/powerpoint/2010/main" val="113690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8BB64-95A1-44E7-9E37-88231F279136}" type="datetimeFigureOut">
              <a:rPr lang="en-US" smtClean="0"/>
              <a:t>2/22/2023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37F4A-989E-44C7-9670-417CEE9BFB74}" type="slidenum">
              <a:rPr lang="en-US" smtClean="0"/>
              <a:t>‹#›</a:t>
            </a:fld>
            <a:endParaRPr lang="en-US"/>
          </a:p>
        </p:txBody>
      </p:sp>
    </p:spTree>
    <p:extLst>
      <p:ext uri="{BB962C8B-B14F-4D97-AF65-F5344CB8AC3E}">
        <p14:creationId xmlns:p14="http://schemas.microsoft.com/office/powerpoint/2010/main" val="154996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Street Light System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237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Arduino UNO model …</a:t>
            </a:r>
          </a:p>
          <a:p>
            <a:r>
              <a:rPr lang="en-US" dirty="0" smtClean="0"/>
              <a:t>IR for vehicle (and crowd) detection - 2</a:t>
            </a:r>
          </a:p>
          <a:p>
            <a:r>
              <a:rPr lang="en-US" dirty="0" smtClean="0"/>
              <a:t>LDR for light sensing purposes - 2</a:t>
            </a:r>
          </a:p>
          <a:p>
            <a:r>
              <a:rPr lang="en-US" dirty="0" smtClean="0"/>
              <a:t>LEDs – 3</a:t>
            </a:r>
          </a:p>
          <a:p>
            <a:r>
              <a:rPr lang="en-US" dirty="0" smtClean="0"/>
              <a:t>Wires (males and females)</a:t>
            </a:r>
          </a:p>
          <a:p>
            <a:r>
              <a:rPr lang="en-US" dirty="0" smtClean="0"/>
              <a:t>Board</a:t>
            </a:r>
          </a:p>
          <a:p>
            <a:endParaRPr lang="en-US" dirty="0"/>
          </a:p>
        </p:txBody>
      </p:sp>
    </p:spTree>
    <p:extLst>
      <p:ext uri="{BB962C8B-B14F-4D97-AF65-F5344CB8AC3E}">
        <p14:creationId xmlns:p14="http://schemas.microsoft.com/office/powerpoint/2010/main" val="250895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Crowd detection</a:t>
            </a:r>
            <a:endParaRPr lang="en-US" dirty="0"/>
          </a:p>
        </p:txBody>
      </p:sp>
      <p:sp>
        <p:nvSpPr>
          <p:cNvPr id="3" name="Content Placeholder 2"/>
          <p:cNvSpPr>
            <a:spLocks noGrp="1"/>
          </p:cNvSpPr>
          <p:nvPr>
            <p:ph idx="1"/>
          </p:nvPr>
        </p:nvSpPr>
        <p:spPr/>
        <p:txBody>
          <a:bodyPr/>
          <a:lstStyle/>
          <a:p>
            <a:r>
              <a:rPr lang="en-US" dirty="0" smtClean="0"/>
              <a:t>We can count the number of cars and using</a:t>
            </a:r>
          </a:p>
          <a:p>
            <a:pPr lvl="1"/>
            <a:r>
              <a:rPr lang="en-US" dirty="0" smtClean="0"/>
              <a:t> </a:t>
            </a:r>
            <a:r>
              <a:rPr lang="en-US" b="1" dirty="0" smtClean="0"/>
              <a:t>image processing/</a:t>
            </a:r>
            <a:r>
              <a:rPr lang="en-US" b="1" dirty="0" err="1" smtClean="0"/>
              <a:t>OpenCV</a:t>
            </a:r>
            <a:r>
              <a:rPr lang="en-US" b="1" dirty="0" smtClean="0"/>
              <a:t> </a:t>
            </a:r>
            <a:r>
              <a:rPr lang="en-US" dirty="0" smtClean="0"/>
              <a:t>techniques but it needs Raspberry pi [and </a:t>
            </a:r>
            <a:r>
              <a:rPr lang="en-US" dirty="0" err="1" smtClean="0"/>
              <a:t>analyse</a:t>
            </a:r>
            <a:r>
              <a:rPr lang="en-US" dirty="0" smtClean="0"/>
              <a:t> the density of traffic]</a:t>
            </a:r>
          </a:p>
          <a:p>
            <a:pPr lvl="1"/>
            <a:r>
              <a:rPr lang="en-US" dirty="0" smtClean="0"/>
              <a:t>IR sensor (it detects a change) (better active IR to be used or to use PIR and if it is more crowded the energy level sent will be more )</a:t>
            </a:r>
          </a:p>
          <a:p>
            <a:pPr lvl="1"/>
            <a:r>
              <a:rPr lang="en-US" dirty="0" smtClean="0"/>
              <a:t>Ultrasonic (like IR but give the distance)</a:t>
            </a:r>
          </a:p>
          <a:p>
            <a:pPr lvl="1"/>
            <a:r>
              <a:rPr lang="en-US" dirty="0" smtClean="0"/>
              <a:t>DSP with pyroelectric sensor</a:t>
            </a:r>
          </a:p>
          <a:p>
            <a:pPr lvl="1"/>
            <a:r>
              <a:rPr lang="en-US" dirty="0" smtClean="0"/>
              <a:t>Radar sensors</a:t>
            </a:r>
          </a:p>
          <a:p>
            <a:endParaRPr lang="en-US" dirty="0"/>
          </a:p>
        </p:txBody>
      </p:sp>
    </p:spTree>
    <p:extLst>
      <p:ext uri="{BB962C8B-B14F-4D97-AF65-F5344CB8AC3E}">
        <p14:creationId xmlns:p14="http://schemas.microsoft.com/office/powerpoint/2010/main" val="354992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Elder Proposed Systems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 IR sensors to measure the traffic density. We have to arrange one IR sensor for each road; these sensors always sense the traffic on that particular road. All these sensors are interfaced to the microcontroller. Based on these sensors, controller detects the traffic and controls the traffic system.</a:t>
            </a:r>
          </a:p>
          <a:p>
            <a:endParaRPr lang="en-US" dirty="0"/>
          </a:p>
          <a:p>
            <a:r>
              <a:rPr lang="en-US" dirty="0"/>
              <a:t>The operating voltage of this IR </a:t>
            </a:r>
            <a:r>
              <a:rPr lang="en-US" dirty="0" smtClean="0"/>
              <a:t>transmitter &amp; receiver </a:t>
            </a:r>
            <a:r>
              <a:rPr lang="en-US" dirty="0"/>
              <a:t>is 2 to 3v. These IR (infra red) rays are invisible to the human eye. But we can view these IR rays through camera</a:t>
            </a:r>
            <a:r>
              <a:rPr lang="en-US" dirty="0" smtClean="0"/>
              <a:t>.</a:t>
            </a:r>
          </a:p>
          <a:p>
            <a:r>
              <a:rPr lang="en-US" b="1" dirty="0"/>
              <a:t>Limitations of this Circuit:</a:t>
            </a:r>
          </a:p>
          <a:p>
            <a:pPr fontAlgn="base"/>
            <a:r>
              <a:rPr lang="en-US" dirty="0"/>
              <a:t>IR sensors sometimes may absorb normal light also. As a result, traffic system works in improper way.</a:t>
            </a:r>
          </a:p>
          <a:p>
            <a:pPr fontAlgn="base"/>
            <a:r>
              <a:rPr lang="en-US" dirty="0"/>
              <a:t>IR sensors work only for fewer distances.</a:t>
            </a:r>
          </a:p>
          <a:p>
            <a:pPr fontAlgn="base"/>
            <a:r>
              <a:rPr lang="en-US" dirty="0"/>
              <a:t>We have to arrange IR sensors in accurate manner otherwise they may not detect the traffic density.</a:t>
            </a:r>
          </a:p>
          <a:p>
            <a:endParaRPr lang="en-US" dirty="0"/>
          </a:p>
        </p:txBody>
      </p:sp>
    </p:spTree>
    <p:extLst>
      <p:ext uri="{BB962C8B-B14F-4D97-AF65-F5344CB8AC3E}">
        <p14:creationId xmlns:p14="http://schemas.microsoft.com/office/powerpoint/2010/main" val="12656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Elder Proposed Systems (cont’d)</a:t>
            </a:r>
            <a:endParaRPr lang="en-US" dirty="0"/>
          </a:p>
        </p:txBody>
      </p:sp>
      <p:sp>
        <p:nvSpPr>
          <p:cNvPr id="3" name="Content Placeholder 2"/>
          <p:cNvSpPr>
            <a:spLocks noGrp="1"/>
          </p:cNvSpPr>
          <p:nvPr>
            <p:ph idx="1"/>
          </p:nvPr>
        </p:nvSpPr>
        <p:spPr/>
        <p:txBody>
          <a:bodyPr>
            <a:normAutofit/>
          </a:bodyPr>
          <a:lstStyle/>
          <a:p>
            <a:r>
              <a:rPr lang="en-US" dirty="0"/>
              <a:t> the use of ultrasonic sensor for traffic flow has also been proposed. However, its challenges are the horizontal mount of sensors which makes them susceptible to interference by non-vehicular moving objects, number of sensors used for implementation, and energy consumption of modules due to system design.</a:t>
            </a:r>
          </a:p>
        </p:txBody>
      </p:sp>
    </p:spTree>
    <p:extLst>
      <p:ext uri="{BB962C8B-B14F-4D97-AF65-F5344CB8AC3E}">
        <p14:creationId xmlns:p14="http://schemas.microsoft.com/office/powerpoint/2010/main" val="231843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light </a:t>
            </a:r>
            <a:r>
              <a:rPr lang="en-US" dirty="0" smtClean="0"/>
              <a:t>sensors</a:t>
            </a:r>
            <a:endParaRPr lang="en-US" dirty="0"/>
          </a:p>
        </p:txBody>
      </p:sp>
      <p:sp>
        <p:nvSpPr>
          <p:cNvPr id="3" name="Content Placeholder 2"/>
          <p:cNvSpPr>
            <a:spLocks noGrp="1"/>
          </p:cNvSpPr>
          <p:nvPr>
            <p:ph idx="1"/>
          </p:nvPr>
        </p:nvSpPr>
        <p:spPr/>
        <p:txBody>
          <a:bodyPr/>
          <a:lstStyle/>
          <a:p>
            <a:r>
              <a:rPr lang="en-US" dirty="0"/>
              <a:t>The most common light sensor type used in a light sensor circuit are </a:t>
            </a:r>
            <a:r>
              <a:rPr lang="en-US" dirty="0" err="1"/>
              <a:t>photoresistors</a:t>
            </a:r>
            <a:r>
              <a:rPr lang="en-US" dirty="0"/>
              <a:t>, also known as </a:t>
            </a:r>
            <a:r>
              <a:rPr lang="en-US" b="1" dirty="0"/>
              <a:t>Light-Dependent Resistors (LDR). </a:t>
            </a:r>
            <a:r>
              <a:rPr lang="en-US" dirty="0" err="1"/>
              <a:t>Photoresistors</a:t>
            </a:r>
            <a:r>
              <a:rPr lang="en-US" dirty="0"/>
              <a:t> detect whether a light is on or off and compare the relative light levels throughout the day</a:t>
            </a:r>
            <a:r>
              <a:rPr lang="en-US" dirty="0" smtClean="0"/>
              <a:t>.</a:t>
            </a:r>
            <a:endParaRPr lang="en-US" dirty="0"/>
          </a:p>
          <a:p>
            <a:r>
              <a:rPr lang="en-US" b="1" dirty="0"/>
              <a:t>Photodiodes</a:t>
            </a:r>
          </a:p>
          <a:p>
            <a:endParaRPr lang="en-US" dirty="0"/>
          </a:p>
        </p:txBody>
      </p:sp>
    </p:spTree>
    <p:extLst>
      <p:ext uri="{BB962C8B-B14F-4D97-AF65-F5344CB8AC3E}">
        <p14:creationId xmlns:p14="http://schemas.microsoft.com/office/powerpoint/2010/main" val="147792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https://uge-one.com/light-sensor-module-with-ldr-and-op-amp-amplifier-3pin-digital-output-optical-sensitive-resistance-module.html?gclid=CjwKCAiAl9efBhAkEiwA4Torir2cVTV8eItAHHQKo85ZBTfPeInWfi_bcGG4PdHOgIn_7S0umLtG6RoCCuAQAvD_BwE</a:t>
            </a:r>
          </a:p>
        </p:txBody>
      </p:sp>
    </p:spTree>
    <p:extLst>
      <p:ext uri="{BB962C8B-B14F-4D97-AF65-F5344CB8AC3E}">
        <p14:creationId xmlns:p14="http://schemas.microsoft.com/office/powerpoint/2010/main" val="2927455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521</Words>
  <Application>Microsoft Office PowerPoint</Application>
  <PresentationFormat>Widescreen</PresentationFormat>
  <Paragraphs>53</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Smart Street Light System</vt:lpstr>
      <vt:lpstr>Components</vt:lpstr>
      <vt:lpstr>Implementation of Crowd detection</vt:lpstr>
      <vt:lpstr>Elder Proposed Systems</vt:lpstr>
      <vt:lpstr>Elder Proposed Systems (cont’d)</vt:lpstr>
      <vt:lpstr>light sensors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 System</dc:title>
  <dc:creator>Office</dc:creator>
  <cp:lastModifiedBy>Office</cp:lastModifiedBy>
  <cp:revision>20</cp:revision>
  <dcterms:created xsi:type="dcterms:W3CDTF">2022-12-09T16:26:10Z</dcterms:created>
  <dcterms:modified xsi:type="dcterms:W3CDTF">2023-02-22T18:21:23Z</dcterms:modified>
</cp:coreProperties>
</file>