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4315" r:id="rId2"/>
  </p:sldMasterIdLst>
  <p:notesMasterIdLst>
    <p:notesMasterId r:id="rId37"/>
  </p:notesMasterIdLst>
  <p:sldIdLst>
    <p:sldId id="256" r:id="rId3"/>
    <p:sldId id="269" r:id="rId4"/>
    <p:sldId id="283" r:id="rId5"/>
    <p:sldId id="276" r:id="rId6"/>
    <p:sldId id="270" r:id="rId7"/>
    <p:sldId id="284" r:id="rId8"/>
    <p:sldId id="287" r:id="rId9"/>
    <p:sldId id="288" r:id="rId10"/>
    <p:sldId id="278" r:id="rId11"/>
    <p:sldId id="271" r:id="rId12"/>
    <p:sldId id="272" r:id="rId13"/>
    <p:sldId id="273" r:id="rId14"/>
    <p:sldId id="274" r:id="rId15"/>
    <p:sldId id="289" r:id="rId16"/>
    <p:sldId id="290" r:id="rId17"/>
    <p:sldId id="291" r:id="rId18"/>
    <p:sldId id="280" r:id="rId19"/>
    <p:sldId id="275" r:id="rId20"/>
    <p:sldId id="279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81" r:id="rId33"/>
    <p:sldId id="303" r:id="rId34"/>
    <p:sldId id="304" r:id="rId35"/>
    <p:sldId id="3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ABB3-C6FF-4E70-9037-81AA41F3FDC2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DB6F3-C317-432C-9F5F-8F92F36BA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3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64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43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45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889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21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88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8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2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4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7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09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94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50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0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DB6F3-C317-432C-9F5F-8F92F36BAEC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2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9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EA20-81AC-47A8-AF2D-460C3321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2D22-41DE-45F0-BD6C-F61DB6B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8132-43EE-4513-A8DD-9048AED5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F4057-7150-4F26-8D19-CCF58DCC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0251-5D30-4EFB-AD42-BF68727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4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64" r:id="rId4"/>
    <p:sldLayoutId id="2147483865" r:id="rId5"/>
    <p:sldLayoutId id="2147483870" r:id="rId6"/>
    <p:sldLayoutId id="2147483866" r:id="rId7"/>
    <p:sldLayoutId id="2147483867" r:id="rId8"/>
    <p:sldLayoutId id="2147483868" r:id="rId9"/>
    <p:sldLayoutId id="2147483869" r:id="rId10"/>
    <p:sldLayoutId id="21474838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9111-C823-4186-A6E6-7B20596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355F6-8C59-4465-A86D-0CDCDD17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6393-51F7-4D11-96D6-3C63F0D2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E7D9-ABC3-44C3-AFF9-C17E23D4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9AFD-B92A-4124-8516-7AFD64BA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BCA66-59F6-415F-979E-DC6CD981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08652"/>
            <a:ext cx="3620882" cy="2040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Data Analysis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ADEE-7BD5-41CB-BC35-06374B5F3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133434"/>
            <a:ext cx="3380437" cy="5858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House Pricing Data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564048D-BEAF-4943-B37B-1B6D96CC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6334AC-EBF8-430B-BCE4-51C50D3471F6}"/>
              </a:ext>
            </a:extLst>
          </p:cNvPr>
          <p:cNvSpPr txBox="1"/>
          <p:nvPr/>
        </p:nvSpPr>
        <p:spPr>
          <a:xfrm>
            <a:off x="685800" y="4058256"/>
            <a:ext cx="3968393" cy="91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Presented to: Dr. Mahmoud A. Saber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By: Moaaz Mahmoud, Marko </a:t>
            </a:r>
            <a:r>
              <a:rPr lang="en-US" dirty="0" err="1">
                <a:solidFill>
                  <a:schemeClr val="bg1"/>
                </a:solidFill>
              </a:rPr>
              <a:t>Barsoum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AbdElRahman</a:t>
            </a:r>
            <a:r>
              <a:rPr lang="en-US" dirty="0">
                <a:solidFill>
                  <a:schemeClr val="bg1"/>
                </a:solidFill>
              </a:rPr>
              <a:t> Yasser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Filtering Columns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have chosen to keep the following list of columns:</a:t>
            </a:r>
          </a:p>
          <a:p>
            <a:pPr lvl="1"/>
            <a:r>
              <a:rPr lang="en-US" dirty="0" err="1"/>
              <a:t>LotArea</a:t>
            </a:r>
            <a:endParaRPr lang="en-US" dirty="0"/>
          </a:p>
          <a:p>
            <a:pPr lvl="1"/>
            <a:r>
              <a:rPr lang="en-US" dirty="0" err="1"/>
              <a:t>LotShape</a:t>
            </a:r>
            <a:endParaRPr lang="en-US" dirty="0"/>
          </a:p>
          <a:p>
            <a:pPr lvl="1"/>
            <a:r>
              <a:rPr lang="en-US" dirty="0" err="1"/>
              <a:t>RoofStyle</a:t>
            </a:r>
            <a:endParaRPr lang="en-US" dirty="0"/>
          </a:p>
          <a:p>
            <a:pPr lvl="1"/>
            <a:r>
              <a:rPr lang="en-US" dirty="0" err="1"/>
              <a:t>GarageArea</a:t>
            </a:r>
            <a:endParaRPr lang="en-US" dirty="0"/>
          </a:p>
          <a:p>
            <a:pPr lvl="1"/>
            <a:r>
              <a:rPr lang="en-US" dirty="0" err="1"/>
              <a:t>SaleConditi</a:t>
            </a:r>
            <a:endParaRPr lang="en-US" dirty="0"/>
          </a:p>
          <a:p>
            <a:pPr lvl="1"/>
            <a:r>
              <a:rPr lang="en-US" dirty="0" err="1"/>
              <a:t>YrSold</a:t>
            </a:r>
            <a:endParaRPr lang="en-US" dirty="0"/>
          </a:p>
          <a:p>
            <a:pPr lvl="1"/>
            <a:r>
              <a:rPr lang="en-US" dirty="0"/>
              <a:t>Heating</a:t>
            </a:r>
          </a:p>
          <a:p>
            <a:pPr lvl="1"/>
            <a:r>
              <a:rPr lang="en-US" dirty="0" err="1"/>
              <a:t>HeatingQC</a:t>
            </a:r>
            <a:endParaRPr lang="en-US" dirty="0"/>
          </a:p>
          <a:p>
            <a:pPr lvl="1"/>
            <a:r>
              <a:rPr lang="en-US" dirty="0" err="1"/>
              <a:t>CentralAir</a:t>
            </a:r>
            <a:endParaRPr lang="en-US" dirty="0"/>
          </a:p>
          <a:p>
            <a:pPr lvl="1"/>
            <a:r>
              <a:rPr lang="en-US" dirty="0" err="1"/>
              <a:t>BsmtExposur</a:t>
            </a:r>
            <a:endParaRPr lang="en-US" dirty="0"/>
          </a:p>
          <a:p>
            <a:pPr lvl="1"/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 err="1"/>
              <a:t>SalePrice</a:t>
            </a:r>
            <a:endParaRPr lang="en-US" dirty="0"/>
          </a:p>
          <a:p>
            <a:r>
              <a:rPr lang="en-US" sz="2400" dirty="0"/>
              <a:t>This can be done using fancy indexing.</a:t>
            </a:r>
          </a:p>
        </p:txBody>
      </p:sp>
    </p:spTree>
    <p:extLst>
      <p:ext uri="{BB962C8B-B14F-4D97-AF65-F5344CB8AC3E}">
        <p14:creationId xmlns:p14="http://schemas.microsoft.com/office/powerpoint/2010/main" val="3492507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Removing Duplicates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836" y="452063"/>
            <a:ext cx="6030202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will next filter-out any duplicate rows.</a:t>
            </a:r>
          </a:p>
          <a:p>
            <a:r>
              <a:rPr lang="en-US" sz="2400" dirty="0"/>
              <a:t>This can be done using the following line of code:</a:t>
            </a:r>
          </a:p>
          <a:p>
            <a:pPr marL="457200" lvl="1" indent="0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df.drop_duplicates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418489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Missing Data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After examining the missing value count within the </a:t>
            </a:r>
            <a:r>
              <a:rPr lang="en-US" sz="2400" dirty="0" err="1"/>
              <a:t>dataframe</a:t>
            </a:r>
            <a:r>
              <a:rPr lang="en-US" sz="2400" dirty="0"/>
              <a:t> at this stage, it seems reasonable to remove all the rows with at least one missing value.</a:t>
            </a:r>
          </a:p>
          <a:p>
            <a:r>
              <a:rPr lang="en-US" sz="2400" dirty="0"/>
              <a:t>For that we use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df.dropna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(how='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any',axis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85007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24654" cy="32774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last step we perform for cleaning the data is handling the outliers. </a:t>
            </a:r>
          </a:p>
          <a:p>
            <a:r>
              <a:rPr lang="en-US" sz="2400" dirty="0"/>
              <a:t>In order to detect outlier values, we iterate on the columns and plot the distribution for each column.</a:t>
            </a:r>
          </a:p>
          <a:p>
            <a:r>
              <a:rPr lang="en-US" sz="2400" dirty="0"/>
              <a:t>A typical outlier look in a distribution is shown in the following plot from mathworld.wolfram.com: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E32F076-0657-4725-A40D-B6A7F1FD0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20" y="3720720"/>
            <a:ext cx="5197995" cy="3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98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946B499-7541-4EE2-8434-AEA05FE6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10614"/>
            <a:ext cx="3425609" cy="2791871"/>
          </a:xfrm>
          <a:prstGeom prst="rect">
            <a:avLst/>
          </a:prstGeom>
        </p:spPr>
      </p:pic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D5BC464-9EC3-4C5D-886E-D7EEB034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907470"/>
            <a:ext cx="3433324" cy="2798159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A30A9F1-4470-40FD-BCBB-445FFC807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899379"/>
            <a:ext cx="3423916" cy="2858969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8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Data Cleaning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Handling Outliers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321A5FE-CEC6-4EBD-BBC5-966A50E3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0" y="307731"/>
            <a:ext cx="4773297" cy="399763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B64FDA2-27B3-46F8-A469-3342FA38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997" y="307731"/>
            <a:ext cx="4966008" cy="3997637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9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400" dirty="0">
                <a:solidFill>
                  <a:schemeClr val="bg1"/>
                </a:solidFill>
              </a:rPr>
              <a:t>Handling Outliers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52063"/>
            <a:ext cx="6087028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For categorical data, we can filter the categories with extremely low appearance.</a:t>
            </a:r>
          </a:p>
          <a:p>
            <a:r>
              <a:rPr lang="en-US" sz="2400" dirty="0"/>
              <a:t>More details on this in the html report.</a:t>
            </a:r>
          </a:p>
        </p:txBody>
      </p:sp>
    </p:spTree>
    <p:extLst>
      <p:ext uri="{BB962C8B-B14F-4D97-AF65-F5344CB8AC3E}">
        <p14:creationId xmlns:p14="http://schemas.microsoft.com/office/powerpoint/2010/main" val="219010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gnifying glass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2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Preliminaries</a:t>
            </a:r>
            <a:endParaRPr lang="en-GB" sz="3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4037"/>
            <a:ext cx="6024654" cy="622279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Up till now, we have 1154 rows and 12 columns in the dataset, namely: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LotShape</a:t>
            </a:r>
            <a:endParaRPr lang="en-US" sz="2000" dirty="0"/>
          </a:p>
          <a:p>
            <a:pPr lvl="1"/>
            <a:r>
              <a:rPr lang="en-US" sz="2000" dirty="0" err="1"/>
              <a:t>RoofStyle</a:t>
            </a:r>
            <a:r>
              <a:rPr lang="en-US" sz="2000" dirty="0"/>
              <a:t>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GarageArea</a:t>
            </a:r>
            <a:endParaRPr lang="en-US" sz="2000" dirty="0"/>
          </a:p>
          <a:p>
            <a:pPr lvl="1"/>
            <a:r>
              <a:rPr lang="en-US" sz="2000" dirty="0" err="1"/>
              <a:t>SaleCondition</a:t>
            </a:r>
            <a:r>
              <a:rPr lang="en-US" sz="2000" dirty="0"/>
              <a:t>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YrSold</a:t>
            </a:r>
            <a:endParaRPr lang="en-US" sz="2000" dirty="0"/>
          </a:p>
          <a:p>
            <a:pPr lvl="1"/>
            <a:r>
              <a:rPr lang="en-US" sz="2000" dirty="0"/>
              <a:t>Heating		</a:t>
            </a:r>
            <a:r>
              <a:rPr lang="en-US" sz="16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BsmtExposure</a:t>
            </a:r>
            <a:endParaRPr lang="en-US" sz="2000" dirty="0"/>
          </a:p>
          <a:p>
            <a:pPr lvl="1"/>
            <a:r>
              <a:rPr lang="en-US" sz="2000" dirty="0" err="1"/>
              <a:t>OverallQual</a:t>
            </a:r>
            <a:r>
              <a:rPr lang="en-US" sz="2000" dirty="0"/>
              <a:t>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SalePrice</a:t>
            </a:r>
            <a:endParaRPr lang="en-US" sz="2000" dirty="0"/>
          </a:p>
          <a:p>
            <a:r>
              <a:rPr lang="en-US" sz="2000" dirty="0"/>
              <a:t>Among those columns, 5 have numeric data, and 7 have categorical data.</a:t>
            </a:r>
          </a:p>
          <a:p>
            <a:r>
              <a:rPr lang="en-US" sz="2000" dirty="0"/>
              <a:t>The variable of main interest is the '</a:t>
            </a:r>
            <a:r>
              <a:rPr lang="en-US" sz="2000" dirty="0" err="1"/>
              <a:t>SalePrice</a:t>
            </a:r>
            <a:r>
              <a:rPr lang="en-US" sz="2000" dirty="0"/>
              <a:t>' and our hypothesis is that it's most highly dependent on those variables:</a:t>
            </a:r>
          </a:p>
          <a:p>
            <a:pPr lvl="1"/>
            <a:r>
              <a:rPr lang="en-US" sz="2000" dirty="0" err="1"/>
              <a:t>LotArea</a:t>
            </a:r>
            <a:r>
              <a:rPr lang="en-US" sz="2000" dirty="0"/>
              <a:t>		</a:t>
            </a:r>
            <a:r>
              <a:rPr lang="en-US" sz="1500" dirty="0"/>
              <a:t>•</a:t>
            </a:r>
            <a:r>
              <a:rPr lang="en-US" sz="2000" dirty="0"/>
              <a:t> </a:t>
            </a:r>
            <a:r>
              <a:rPr lang="en-US" sz="2000" dirty="0" err="1"/>
              <a:t>HeatingQC</a:t>
            </a:r>
            <a:endParaRPr lang="en-US" sz="2000" dirty="0"/>
          </a:p>
          <a:p>
            <a:pPr lvl="1"/>
            <a:r>
              <a:rPr lang="en-US" sz="2000" dirty="0" err="1"/>
              <a:t>CentralAir</a:t>
            </a:r>
            <a:endParaRPr lang="en-US" sz="2000" dirty="0"/>
          </a:p>
          <a:p>
            <a:r>
              <a:rPr lang="en-US" sz="2000" dirty="0"/>
              <a:t>We will not present univariate exploration, but rather will jump to bivariate exploration.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530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7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7049439-61EF-4CD9-AD61-511716263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1550"/>
            <a:ext cx="3581400" cy="242570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490643B-A7B6-4EF2-B9DC-A09E8777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971550"/>
            <a:ext cx="3544888" cy="2425700"/>
          </a:xfr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02B2495-42A9-4B07-AF4F-3458A115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457575"/>
            <a:ext cx="3551238" cy="242411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E419E9A-21AC-4743-95ED-966320E2B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3457575"/>
            <a:ext cx="3576638" cy="2424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220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Data Analysis process consists of four stages, namely:</a:t>
            </a:r>
          </a:p>
          <a:p>
            <a:pPr lvl="1"/>
            <a:r>
              <a:rPr lang="en-US" dirty="0"/>
              <a:t>Data Loading</a:t>
            </a:r>
          </a:p>
          <a:p>
            <a:pPr lvl="2"/>
            <a:r>
              <a:rPr lang="en-US" sz="2400" dirty="0"/>
              <a:t>Bringing the data to the working environment</a:t>
            </a:r>
          </a:p>
          <a:p>
            <a:pPr lvl="2"/>
            <a:r>
              <a:rPr lang="en-US" sz="2400" dirty="0"/>
              <a:t>Data can be in various formats, like flat files, excel files, SQL databases, HTML or XML (on the web).</a:t>
            </a:r>
          </a:p>
          <a:p>
            <a:pPr lvl="1"/>
            <a:r>
              <a:rPr lang="en-US" dirty="0"/>
              <a:t>Data Cleaning</a:t>
            </a:r>
          </a:p>
          <a:p>
            <a:pPr lvl="2"/>
            <a:r>
              <a:rPr lang="en-US" sz="2400" dirty="0"/>
              <a:t>Preparing the data for the next stages.</a:t>
            </a:r>
          </a:p>
          <a:p>
            <a:pPr lvl="2"/>
            <a:r>
              <a:rPr lang="en-US" sz="2400" dirty="0"/>
              <a:t>Involves getting rid of harmful and defected data.</a:t>
            </a:r>
          </a:p>
          <a:p>
            <a:pPr lvl="2"/>
            <a:r>
              <a:rPr lang="en-US" sz="2400" dirty="0"/>
              <a:t>Typical actions include handling outliers, handling missing values, and removing duplicates.</a:t>
            </a:r>
          </a:p>
        </p:txBody>
      </p:sp>
    </p:spTree>
    <p:extLst>
      <p:ext uri="{BB962C8B-B14F-4D97-AF65-F5344CB8AC3E}">
        <p14:creationId xmlns:p14="http://schemas.microsoft.com/office/powerpoint/2010/main" val="406234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2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Bivariate Exploration</a:t>
            </a:r>
            <a:b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5" name="Straight Connector 13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84F2DC-BDC3-4819-8639-9F22C562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 repeated two of the plots with a lower opacity for points to emphasize the distributions and enhance </a:t>
            </a:r>
            <a:r>
              <a:rPr lang="en-US" sz="2200">
                <a:solidFill>
                  <a:srgbClr val="FFFFFF"/>
                </a:solidFill>
              </a:rPr>
              <a:t>the readability.</a:t>
            </a:r>
            <a:endParaRPr lang="en-GB" sz="2200" dirty="0">
              <a:solidFill>
                <a:srgbClr val="FFFFFF"/>
              </a:solidFill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A54019D-CDC7-4053-8022-24C8E84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5" y="193361"/>
            <a:ext cx="4554482" cy="29718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6F2D9F9B-E2F4-44C6-9971-E01C6040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86" y="3720273"/>
            <a:ext cx="464343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4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Lot Area – Sale Price Distribution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We used a kind of plot called ‘heatmap’.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194E31A-346D-43E4-B1C1-9A8758B47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64" y="1369142"/>
            <a:ext cx="6014185" cy="41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Garage Area – Sale Price Distribution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ECCD59D-742B-41D8-BD1F-EB8497F2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65" y="1170825"/>
            <a:ext cx="6622641" cy="43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Overall Quality – Sale Price Distribution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3347106-B13B-43B9-BFB1-E1526A48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19" y="1408466"/>
            <a:ext cx="6376201" cy="43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Lot Shapes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BAFEE0C-81E1-45DC-8A55-CBB038190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73" y="477465"/>
            <a:ext cx="5848276" cy="62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4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Roof Styles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DB1F3DF-ABF8-4364-926E-23465A74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476" y="1772077"/>
            <a:ext cx="6791991" cy="37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3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Exploratory Data Analysis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Bivariate Exploration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2275726"/>
            <a:ext cx="3622014" cy="384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Sale Price Distribution for Different Heating Systems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ADDE718-7E2F-4827-ACEC-B75041C4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44" y="343634"/>
            <a:ext cx="6089405" cy="61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1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Exploratory Data Analysis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Relating the heating type, existence of central air conditioning, and the price.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C86CF3F-048B-4D97-80FB-4FA9344F7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1" y="2399253"/>
            <a:ext cx="5700388" cy="3662499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FAEB0B9-8EAB-4FAA-AB6D-D3A1CA07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2" y="2399252"/>
            <a:ext cx="5634615" cy="366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heating quality, existence of central air conditioning, and the price.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4D939F-494D-45D0-B19E-3FEE65454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lot shape, existence of central air conditioning, and the price.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A71515E-A6A3-4591-8C17-FA0401586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13" y="1966293"/>
            <a:ext cx="690257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Data Analysis Process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692" y="452063"/>
            <a:ext cx="6410346" cy="6174768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Exploratory Data Analysis</a:t>
            </a:r>
          </a:p>
          <a:p>
            <a:pPr lvl="2"/>
            <a:r>
              <a:rPr lang="en-US" sz="2400" dirty="0"/>
              <a:t>Involves the use of plots to further understand the data and the correlations among various variables in order to observe patterns and extract useful insights.</a:t>
            </a:r>
          </a:p>
          <a:p>
            <a:pPr lvl="2"/>
            <a:r>
              <a:rPr lang="en-US" sz="2400" dirty="0"/>
              <a:t>Plots in this stage only need to be understandable by the analyst.</a:t>
            </a:r>
          </a:p>
          <a:p>
            <a:pPr lvl="1"/>
            <a:r>
              <a:rPr lang="en-US" dirty="0"/>
              <a:t>Explanatory Data Analysis</a:t>
            </a:r>
          </a:p>
          <a:p>
            <a:pPr lvl="2"/>
            <a:r>
              <a:rPr lang="en-US" sz="2400" dirty="0"/>
              <a:t>Communicating the final findings to the decision maker(s).</a:t>
            </a:r>
          </a:p>
          <a:p>
            <a:pPr lvl="2"/>
            <a:r>
              <a:rPr lang="en-US" sz="2400" dirty="0"/>
              <a:t>Involves the use of plots to help deliver the final message.</a:t>
            </a:r>
          </a:p>
          <a:p>
            <a:pPr lvl="2"/>
            <a:r>
              <a:rPr lang="en-US" sz="2400" dirty="0"/>
              <a:t>Plots at this stage need to be polished. That is, highly clear and readable.</a:t>
            </a:r>
          </a:p>
        </p:txBody>
      </p:sp>
    </p:spTree>
    <p:extLst>
      <p:ext uri="{BB962C8B-B14F-4D97-AF65-F5344CB8AC3E}">
        <p14:creationId xmlns:p14="http://schemas.microsoft.com/office/powerpoint/2010/main" val="1578868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Multivariate Exploration</a:t>
            </a:r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5345FDD3-088F-40FE-A7FD-710637FD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Relating the roof style, lot shape, and the price.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612CAF3-23B3-4B65-860A-43E0A14CA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9" y="1966293"/>
            <a:ext cx="69565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4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Upward trend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8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Lot Area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A251523-A946-4B37-9EF7-581DB2ACF0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" r="1" b="1"/>
          <a:stretch/>
        </p:blipFill>
        <p:spPr>
          <a:xfrm>
            <a:off x="20" y="-102310"/>
            <a:ext cx="12191980" cy="424475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/>
              <a:t>Probably the strongest factor that impacts a house’s price within this dataset is the lot area. This is obvious through the previous plots.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6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Overall Quality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 dirty="0"/>
              <a:t>Also, one of the factors that appeared to have a great impact on the prices is the overall rating quality of materials used in construction and finishing.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A98F4BE-A9DA-4998-941B-67A1F21DC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83" y="138364"/>
            <a:ext cx="6289033" cy="43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0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8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latin typeface="+mn-lt"/>
                <a:ea typeface="+mn-ea"/>
                <a:cs typeface="+mn-cs"/>
              </a:rPr>
              <a:t>Overall Quality VS Sale Price</a:t>
            </a:r>
            <a:br>
              <a:rPr lang="en-US" sz="4000" kern="1200" dirty="0">
                <a:latin typeface="+mn-lt"/>
                <a:ea typeface="+mn-ea"/>
                <a:cs typeface="+mn-cs"/>
              </a:rPr>
            </a:b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81C57-CEF6-47F3-9163-0469D460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2000" dirty="0"/>
              <a:t>This plot is also one of the most insightful ones. It reveals the positive correlation between the </a:t>
            </a:r>
            <a:r>
              <a:rPr lang="en-US" sz="2000" dirty="0" err="1"/>
              <a:t>the</a:t>
            </a:r>
            <a:r>
              <a:rPr lang="en-US" sz="2000" dirty="0"/>
              <a:t> heating quality and the price. It also shows that houses with central air conditioning generally have higher prices.</a:t>
            </a:r>
            <a:endParaRPr lang="en-GB" sz="2000" dirty="0"/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3DDA197-53B3-4378-AF32-BF9DBF93C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145678"/>
            <a:ext cx="6413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1409-E7A8-4B62-BB99-C34ABFD5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5" descr="Database">
            <a:extLst>
              <a:ext uri="{FF2B5EF4-FFF2-40B4-BE49-F238E27FC236}">
                <a16:creationId xmlns:a16="http://schemas.microsoft.com/office/drawing/2014/main" id="{CAF6133E-4003-4D70-AA85-1C51EF59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09" y="640080"/>
            <a:ext cx="387751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Loading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400692"/>
            <a:ext cx="6024654" cy="617476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first stage of the process.</a:t>
            </a:r>
          </a:p>
          <a:p>
            <a:r>
              <a:rPr lang="en-US" sz="2400" dirty="0"/>
              <a:t>In our case, data is available in the form of a csv file (csv stands for comma-separated values).</a:t>
            </a:r>
          </a:p>
          <a:p>
            <a:r>
              <a:rPr lang="en-US" sz="2400" dirty="0"/>
              <a:t>We load our data into a pandas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2400" dirty="0"/>
              <a:t>.</a:t>
            </a:r>
          </a:p>
          <a:p>
            <a:r>
              <a:rPr lang="en-US" sz="2400" dirty="0"/>
              <a:t>We use a method called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/>
              <a:t> for that.</a:t>
            </a:r>
          </a:p>
          <a:p>
            <a:r>
              <a:rPr lang="en-US" sz="2400" dirty="0"/>
              <a:t>Code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('dataset.csv’)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6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544747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It’s common to have a look at the top few rows of data at this stage using the method head.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7E6A71E-B285-4BAA-8996-6C09D712F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6" y="415510"/>
            <a:ext cx="11705286" cy="21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also view some information about our data using the method info.</a:t>
            </a:r>
          </a:p>
        </p:txBody>
      </p:sp>
      <p:pic>
        <p:nvPicPr>
          <p:cNvPr id="5" name="Picture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1AEEA358-F83F-4B63-8867-E88BE04A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6" y="643469"/>
            <a:ext cx="5679548" cy="28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8FA48-27FA-46BB-8ED7-936F48B1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334175"/>
            <a:ext cx="9031484" cy="1159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E44-7089-4B06-A999-C1BEBCA8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 finally view some summary statistics about the data using the method describe.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7393500-2650-43BD-8F2F-08129E80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720" y="390419"/>
            <a:ext cx="7382558" cy="31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2C9E-40D3-49A1-B29C-5645A1F6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anitizer outline">
            <a:extLst>
              <a:ext uri="{FF2B5EF4-FFF2-40B4-BE49-F238E27FC236}">
                <a16:creationId xmlns:a16="http://schemas.microsoft.com/office/drawing/2014/main" id="{B94C0FE7-57E8-4803-8FFB-C0E6CE773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986</Words>
  <Application>Microsoft Office PowerPoint</Application>
  <PresentationFormat>Widescreen</PresentationFormat>
  <Paragraphs>128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Calisto MT</vt:lpstr>
      <vt:lpstr>Courier New</vt:lpstr>
      <vt:lpstr>Univers Condensed</vt:lpstr>
      <vt:lpstr>ChronicleVTI</vt:lpstr>
      <vt:lpstr>Office Theme</vt:lpstr>
      <vt:lpstr>The Data Analysis Process</vt:lpstr>
      <vt:lpstr>Overview The Data Analysis Process</vt:lpstr>
      <vt:lpstr>Overview The Data Analysis Process Cont.</vt:lpstr>
      <vt:lpstr>Data Loading</vt:lpstr>
      <vt:lpstr>Data Loading</vt:lpstr>
      <vt:lpstr>Data Loading</vt:lpstr>
      <vt:lpstr>Data Loading</vt:lpstr>
      <vt:lpstr>Data Loading</vt:lpstr>
      <vt:lpstr>Data Cleaning</vt:lpstr>
      <vt:lpstr>Data Cleaning Filtering Columns</vt:lpstr>
      <vt:lpstr>Data Cleaning Removing Duplicates</vt:lpstr>
      <vt:lpstr>Data Cleaning Handling Missing Data</vt:lpstr>
      <vt:lpstr>Data Cleaning Handling Outliers</vt:lpstr>
      <vt:lpstr>Data Cleaning Handling Outliers</vt:lpstr>
      <vt:lpstr>Data Cleaning Handling Outliers</vt:lpstr>
      <vt:lpstr>Data Cleaning Handling Outliers</vt:lpstr>
      <vt:lpstr>Exploratory Data Analysis</vt:lpstr>
      <vt:lpstr>Exploratory Data Analysis Preliminaries</vt:lpstr>
      <vt:lpstr>Exploratory Data Analysis Bivariate Exploration </vt:lpstr>
      <vt:lpstr>Exploratory Data Analysis Bivariate Exploration 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Bivariate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Exploratory Data Analysis Multivariate Exploration</vt:lpstr>
      <vt:lpstr>Explanatory Data Analysis</vt:lpstr>
      <vt:lpstr>Lot Area VS Sale Price </vt:lpstr>
      <vt:lpstr>Overall Quality VS Sale Price </vt:lpstr>
      <vt:lpstr>Overall Quality VS Sale Price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Analysis Process</dc:title>
  <dc:creator>Moaz Mahmoud</dc:creator>
  <cp:lastModifiedBy>Moaz Mahmoud</cp:lastModifiedBy>
  <cp:revision>7</cp:revision>
  <dcterms:created xsi:type="dcterms:W3CDTF">2022-01-03T22:05:24Z</dcterms:created>
  <dcterms:modified xsi:type="dcterms:W3CDTF">2022-01-04T22:28:39Z</dcterms:modified>
</cp:coreProperties>
</file>