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61" r:id="rId4"/>
    <p:sldId id="266" r:id="rId5"/>
    <p:sldId id="258" r:id="rId6"/>
    <p:sldId id="267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yad Hussien" initials="ZH" lastIdx="1" clrIdx="0">
    <p:extLst>
      <p:ext uri="{19B8F6BF-5375-455C-9EA6-DF929625EA0E}">
        <p15:presenceInfo xmlns:p15="http://schemas.microsoft.com/office/powerpoint/2012/main" userId="Ziyad Huss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5" autoAdjust="0"/>
    <p:restoredTop sz="94660"/>
  </p:normalViewPr>
  <p:slideViewPr>
    <p:cSldViewPr snapToGrid="0">
      <p:cViewPr>
        <p:scale>
          <a:sx n="66" d="100"/>
          <a:sy n="66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ar-E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4561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0965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6991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67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7128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5878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5483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55501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7450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0926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2170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985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19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82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509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4678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1463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6B0D-150C-4C3E-A3C6-D14958FCBB32}" type="datetimeFigureOut">
              <a:rPr lang="ar-EG" smtClean="0"/>
              <a:t>01/06/1443</a:t>
            </a:fld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16E8-3B64-4350-A4D7-5FF04F46F273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48467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72AC4F-A6A8-49CF-8996-D659081F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8401" y="663456"/>
            <a:ext cx="2724605" cy="1013506"/>
          </a:xfrm>
        </p:spPr>
        <p:txBody>
          <a:bodyPr/>
          <a:lstStyle/>
          <a:p>
            <a:pPr algn="ctr"/>
            <a:r>
              <a:rPr lang="en-US" dirty="0"/>
              <a:t>ALU</a:t>
            </a:r>
            <a:endParaRPr lang="ar-EG" dirty="0"/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A761A61A-1EDF-4991-95B3-766E0E9E6A57}"/>
              </a:ext>
            </a:extLst>
          </p:cNvPr>
          <p:cNvCxnSpPr>
            <a:cxnSpLocks/>
          </p:cNvCxnSpPr>
          <p:nvPr/>
        </p:nvCxnSpPr>
        <p:spPr>
          <a:xfrm>
            <a:off x="5916481" y="1676962"/>
            <a:ext cx="159657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عنوان 1">
            <a:extLst>
              <a:ext uri="{FF2B5EF4-FFF2-40B4-BE49-F238E27FC236}">
                <a16:creationId xmlns:a16="http://schemas.microsoft.com/office/drawing/2014/main" id="{E9A6D30D-7155-4BBC-BD52-D85E0507ACA7}"/>
              </a:ext>
            </a:extLst>
          </p:cNvPr>
          <p:cNvSpPr txBox="1">
            <a:spLocks/>
          </p:cNvSpPr>
          <p:nvPr/>
        </p:nvSpPr>
        <p:spPr>
          <a:xfrm>
            <a:off x="2430380" y="2153653"/>
            <a:ext cx="7976936" cy="322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2060"/>
                </a:solidFill>
              </a:rPr>
              <a:t>Presented to </a:t>
            </a:r>
            <a:r>
              <a:rPr lang="en-US" sz="2400" dirty="0"/>
              <a:t>: </a:t>
            </a:r>
            <a:r>
              <a:rPr lang="en-US" sz="3200" dirty="0"/>
              <a:t>dr. </a:t>
            </a:r>
            <a:r>
              <a:rPr lang="en-US" sz="3200" b="1" dirty="0"/>
              <a:t>Mahmoud A. Saber</a:t>
            </a:r>
            <a:br>
              <a:rPr lang="en-US" sz="3200" b="1" dirty="0"/>
            </a:br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Supervised by </a:t>
            </a:r>
            <a:r>
              <a:rPr lang="en-US" sz="2400" dirty="0"/>
              <a:t>: </a:t>
            </a:r>
            <a:r>
              <a:rPr lang="en-US" sz="3200" dirty="0" err="1"/>
              <a:t>eng.</a:t>
            </a:r>
            <a:r>
              <a:rPr lang="en-US" sz="3200" dirty="0"/>
              <a:t> </a:t>
            </a:r>
            <a:r>
              <a:rPr lang="en-US" sz="3200" b="1" dirty="0" err="1"/>
              <a:t>fatma</a:t>
            </a:r>
            <a:r>
              <a:rPr lang="en-US" sz="3200" b="1" dirty="0"/>
              <a:t> </a:t>
            </a:r>
            <a:r>
              <a:rPr lang="en-US" sz="3200" b="1" dirty="0" err="1"/>
              <a:t>gamal</a:t>
            </a:r>
            <a:r>
              <a:rPr lang="en-US" sz="3200" b="1" dirty="0"/>
              <a:t> </a:t>
            </a:r>
            <a:br>
              <a:rPr lang="en-US" sz="3200" b="1" dirty="0"/>
            </a:br>
            <a:endParaRPr lang="en-US" sz="2400" b="1" dirty="0"/>
          </a:p>
          <a:p>
            <a:r>
              <a:rPr lang="en-US" sz="2400" dirty="0">
                <a:solidFill>
                  <a:srgbClr val="002060"/>
                </a:solidFill>
              </a:rPr>
              <a:t>by</a:t>
            </a:r>
            <a:r>
              <a:rPr lang="en-US" sz="2400" dirty="0"/>
              <a:t> : </a:t>
            </a:r>
            <a:r>
              <a:rPr lang="en-US" sz="2400" b="1" dirty="0" err="1"/>
              <a:t>moaaz</a:t>
            </a:r>
            <a:r>
              <a:rPr lang="en-US" sz="2400" b="1" dirty="0"/>
              <a:t> Mahmoud </a:t>
            </a:r>
            <a:r>
              <a:rPr lang="en-US" sz="2400" dirty="0"/>
              <a:t>– </a:t>
            </a:r>
            <a:r>
              <a:rPr lang="en-US" sz="2400" b="1" dirty="0" err="1"/>
              <a:t>marko</a:t>
            </a:r>
            <a:r>
              <a:rPr lang="en-US" sz="2400" b="1" dirty="0"/>
              <a:t> </a:t>
            </a:r>
            <a:r>
              <a:rPr lang="en-US" sz="2400" b="1" dirty="0" err="1"/>
              <a:t>barsoum</a:t>
            </a:r>
            <a:r>
              <a:rPr lang="en-US" sz="2400" b="1" dirty="0"/>
              <a:t> –</a:t>
            </a:r>
            <a:br>
              <a:rPr lang="en-US" sz="2400" b="1" dirty="0"/>
            </a:br>
            <a:r>
              <a:rPr lang="en-US" sz="2400" b="1" dirty="0"/>
              <a:t>		       </a:t>
            </a:r>
          </a:p>
          <a:p>
            <a:r>
              <a:rPr lang="en-US" sz="2400" b="1" dirty="0"/>
              <a:t>  Abdelrahman Yasser – </a:t>
            </a:r>
            <a:r>
              <a:rPr lang="en-US" sz="2400" b="1" dirty="0" err="1"/>
              <a:t>ziad</a:t>
            </a:r>
            <a:r>
              <a:rPr lang="en-US" sz="2400" b="1" dirty="0"/>
              <a:t> </a:t>
            </a:r>
            <a:r>
              <a:rPr lang="en-US" sz="2400" b="1" dirty="0" err="1"/>
              <a:t>husien</a:t>
            </a:r>
            <a:r>
              <a:rPr lang="en-US" sz="2400" b="1" dirty="0"/>
              <a:t> – Ahmed </a:t>
            </a:r>
            <a:r>
              <a:rPr lang="en-US" sz="2400" b="1" dirty="0" err="1"/>
              <a:t>Shawki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110551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150458D-E547-4E15-93EF-61CCC1AC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Overview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029CEDE-C784-42A5-B227-617DCC9FA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8484"/>
            <a:ext cx="10133011" cy="4530998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The arithmetic-logic unit (ALU) is that </a:t>
            </a:r>
            <a:r>
              <a:rPr lang="en-US" b="1" i="0" dirty="0">
                <a:solidFill>
                  <a:srgbClr val="202124"/>
                </a:solidFill>
                <a:effectLst/>
                <a:latin typeface="Helvetica Neue"/>
              </a:rPr>
              <a:t>functional part of the digital computer that carries out arithmetic and logic operations on machine words </a:t>
            </a:r>
            <a:r>
              <a:rPr lang="en-US" dirty="0"/>
              <a:t>…</a:t>
            </a:r>
          </a:p>
          <a:p>
            <a:pPr marL="0" indent="0" algn="l" rtl="0">
              <a:buNone/>
            </a:pPr>
            <a:r>
              <a:rPr lang="en-US" dirty="0"/>
              <a:t> In this design we implemented it to have 2 arithmetic and 2 logic operations as follows:</a:t>
            </a:r>
          </a:p>
          <a:p>
            <a:pPr algn="l" rtl="0"/>
            <a:r>
              <a:rPr lang="en-US" dirty="0"/>
              <a:t>Logic operations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Bitwise AND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Bitwise OR</a:t>
            </a:r>
          </a:p>
          <a:p>
            <a:pPr algn="l" rtl="0"/>
            <a:r>
              <a:rPr lang="en-US" dirty="0"/>
              <a:t> Arithmetic operations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Add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Subtract</a:t>
            </a:r>
          </a:p>
          <a:p>
            <a:pPr marL="0" indent="0" algn="l" rtl="0">
              <a:buNone/>
            </a:pPr>
            <a:r>
              <a:rPr lang="en-US" dirty="0"/>
              <a:t>For demonstration we will show all the modules as 4-bit modules.</a:t>
            </a:r>
          </a:p>
        </p:txBody>
      </p:sp>
    </p:spTree>
    <p:extLst>
      <p:ext uri="{BB962C8B-B14F-4D97-AF65-F5344CB8AC3E}">
        <p14:creationId xmlns:p14="http://schemas.microsoft.com/office/powerpoint/2010/main" val="42513951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A8451A-CCE9-42A6-A65C-E329065C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"/>
            <a:ext cx="9905998" cy="1478570"/>
          </a:xfrm>
        </p:spPr>
        <p:txBody>
          <a:bodyPr/>
          <a:lstStyle/>
          <a:p>
            <a:pPr algn="l" rtl="0"/>
            <a:r>
              <a:rPr lang="en-US" dirty="0"/>
              <a:t>AND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29049FE-C0E9-49F4-AF36-1C60D561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0067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A simple module that is used to Bit-And the two four-bit inputs.</a:t>
            </a:r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FBD11FDE-2687-4FB4-ADF5-DEE732992FDC}"/>
              </a:ext>
            </a:extLst>
          </p:cNvPr>
          <p:cNvSpPr txBox="1">
            <a:spLocks/>
          </p:cNvSpPr>
          <p:nvPr/>
        </p:nvSpPr>
        <p:spPr>
          <a:xfrm>
            <a:off x="5155947" y="6452394"/>
            <a:ext cx="3217919" cy="3159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4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AND circuit</a:t>
            </a:r>
            <a:endParaRPr lang="ar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E81F5-AA1C-4DA8-B280-E75549712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54" t="14562" r="27216" b="33795"/>
          <a:stretch/>
        </p:blipFill>
        <p:spPr>
          <a:xfrm>
            <a:off x="1233652" y="2258154"/>
            <a:ext cx="3922295" cy="4510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BDD9A-F82C-4FEB-A17C-258B90CF8576}"/>
              </a:ext>
            </a:extLst>
          </p:cNvPr>
          <p:cNvSpPr txBox="1"/>
          <p:nvPr/>
        </p:nvSpPr>
        <p:spPr>
          <a:xfrm>
            <a:off x="10066127" y="5823640"/>
            <a:ext cx="135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Verilog code</a:t>
            </a:r>
            <a:endParaRPr lang="ar-E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596C79-9C72-4D7D-95E4-F98A47424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3" r="39661" b="26953"/>
          <a:stretch/>
        </p:blipFill>
        <p:spPr>
          <a:xfrm>
            <a:off x="6207412" y="2290581"/>
            <a:ext cx="5172580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9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A8451A-CCE9-42A6-A65C-E329065C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"/>
            <a:ext cx="9905998" cy="1478570"/>
          </a:xfrm>
        </p:spPr>
        <p:txBody>
          <a:bodyPr/>
          <a:lstStyle/>
          <a:p>
            <a:pPr algn="l" rtl="0"/>
            <a:r>
              <a:rPr lang="en-US" dirty="0"/>
              <a:t>OR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29049FE-C0E9-49F4-AF36-1C60D561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0067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A simple module that is used to Bit-Or the two four-bit inputs.</a:t>
            </a:r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FBD11FDE-2687-4FB4-ADF5-DEE732992FDC}"/>
              </a:ext>
            </a:extLst>
          </p:cNvPr>
          <p:cNvSpPr txBox="1">
            <a:spLocks/>
          </p:cNvSpPr>
          <p:nvPr/>
        </p:nvSpPr>
        <p:spPr>
          <a:xfrm>
            <a:off x="5115661" y="6508231"/>
            <a:ext cx="3217919" cy="3159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4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OR circuit</a:t>
            </a:r>
            <a:endParaRPr lang="ar-E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BDD9A-F82C-4FEB-A17C-258B90CF8576}"/>
              </a:ext>
            </a:extLst>
          </p:cNvPr>
          <p:cNvSpPr txBox="1"/>
          <p:nvPr/>
        </p:nvSpPr>
        <p:spPr>
          <a:xfrm>
            <a:off x="9987095" y="5587081"/>
            <a:ext cx="135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Verilog code</a:t>
            </a:r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D81B1-62E1-45FC-A907-1688FD05D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3" t="14385" r="25934" b="35264"/>
          <a:stretch/>
        </p:blipFill>
        <p:spPr>
          <a:xfrm>
            <a:off x="1226333" y="2272423"/>
            <a:ext cx="3889328" cy="4474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C86CAB-5B6B-45EF-BF0D-7AED321DF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" t="42281" r="44118" b="14561"/>
          <a:stretch/>
        </p:blipFill>
        <p:spPr>
          <a:xfrm>
            <a:off x="6094411" y="2308164"/>
            <a:ext cx="5108957" cy="32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5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A8FC94-835F-4F1C-8820-BDD83B32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9662"/>
            <a:ext cx="9905998" cy="1478570"/>
          </a:xfrm>
        </p:spPr>
        <p:txBody>
          <a:bodyPr/>
          <a:lstStyle/>
          <a:p>
            <a:pPr algn="l" rtl="0"/>
            <a:r>
              <a:rPr lang="en-US" dirty="0"/>
              <a:t>Adder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29EB639-7B55-4E17-89CB-9404480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63" y="970559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We made a full adder block, then we used it to make a four-bit adder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49FCC4B-B850-4FD7-8614-E0C9E4B0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26" y="1519313"/>
            <a:ext cx="4648200" cy="201930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E9ACAC51-CD8F-4195-8962-8D3218B6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83" y="1897342"/>
            <a:ext cx="5822396" cy="3984483"/>
          </a:xfrm>
          <a:prstGeom prst="rect">
            <a:avLst/>
          </a:prstGeom>
        </p:spPr>
      </p:pic>
      <p:sp>
        <p:nvSpPr>
          <p:cNvPr id="10" name="عنوان 1">
            <a:extLst>
              <a:ext uri="{FF2B5EF4-FFF2-40B4-BE49-F238E27FC236}">
                <a16:creationId xmlns:a16="http://schemas.microsoft.com/office/drawing/2014/main" id="{2F6D34CE-6C4A-499E-B8D5-071CD1215450}"/>
              </a:ext>
            </a:extLst>
          </p:cNvPr>
          <p:cNvSpPr txBox="1">
            <a:spLocks/>
          </p:cNvSpPr>
          <p:nvPr/>
        </p:nvSpPr>
        <p:spPr>
          <a:xfrm>
            <a:off x="4050366" y="3551575"/>
            <a:ext cx="3217919" cy="3159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4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Full Adder circuit</a:t>
            </a:r>
            <a:endParaRPr lang="ar-EG" dirty="0"/>
          </a:p>
        </p:txBody>
      </p:sp>
      <p:sp>
        <p:nvSpPr>
          <p:cNvPr id="11" name="عنوان 1">
            <a:extLst>
              <a:ext uri="{FF2B5EF4-FFF2-40B4-BE49-F238E27FC236}">
                <a16:creationId xmlns:a16="http://schemas.microsoft.com/office/drawing/2014/main" id="{57F4E3D2-40F5-4B3D-BBEB-DD617F6C91F8}"/>
              </a:ext>
            </a:extLst>
          </p:cNvPr>
          <p:cNvSpPr txBox="1">
            <a:spLocks/>
          </p:cNvSpPr>
          <p:nvPr/>
        </p:nvSpPr>
        <p:spPr>
          <a:xfrm>
            <a:off x="10276319" y="5958542"/>
            <a:ext cx="3217919" cy="3159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600" dirty="0"/>
              <a:t>4 Bits Adder circuit</a:t>
            </a:r>
            <a:endParaRPr lang="ar-EG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76F51-53B6-44A3-8A00-606782E35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5" t="29129" r="46865" b="30535"/>
          <a:stretch/>
        </p:blipFill>
        <p:spPr>
          <a:xfrm>
            <a:off x="1011126" y="3860221"/>
            <a:ext cx="4648199" cy="2810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46DF3D-2316-4B5D-A82F-5343CDDEBDBD}"/>
              </a:ext>
            </a:extLst>
          </p:cNvPr>
          <p:cNvSpPr txBox="1"/>
          <p:nvPr/>
        </p:nvSpPr>
        <p:spPr>
          <a:xfrm>
            <a:off x="5563073" y="6430274"/>
            <a:ext cx="135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Verilog code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68325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A8FC94-835F-4F1C-8820-BDD83B32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9662"/>
            <a:ext cx="9905998" cy="1478570"/>
          </a:xfrm>
        </p:spPr>
        <p:txBody>
          <a:bodyPr/>
          <a:lstStyle/>
          <a:p>
            <a:pPr algn="l" rtl="0"/>
            <a:r>
              <a:rPr lang="en-US" dirty="0"/>
              <a:t>Subtractor :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29EB639-7B55-4E17-89CB-9404480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63" y="970559"/>
            <a:ext cx="11002642" cy="3541714"/>
          </a:xfrm>
        </p:spPr>
        <p:txBody>
          <a:bodyPr/>
          <a:lstStyle/>
          <a:p>
            <a:pPr algn="l" rtl="0"/>
            <a:r>
              <a:rPr lang="en-US" dirty="0"/>
              <a:t>We made some changes on the adder circuit to make it able to subtract, first we made the enable signal goes to both carry-in and o invert the B input using Nor 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945AE-80E3-4DFB-83C1-C98065D9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5" t="9123" r="19918" b="54912"/>
          <a:stretch/>
        </p:blipFill>
        <p:spPr>
          <a:xfrm>
            <a:off x="1077063" y="2171700"/>
            <a:ext cx="5881682" cy="3940342"/>
          </a:xfrm>
          <a:prstGeom prst="rect">
            <a:avLst/>
          </a:prstGeom>
        </p:spPr>
      </p:pic>
      <p:sp>
        <p:nvSpPr>
          <p:cNvPr id="13" name="عنوان 1">
            <a:extLst>
              <a:ext uri="{FF2B5EF4-FFF2-40B4-BE49-F238E27FC236}">
                <a16:creationId xmlns:a16="http://schemas.microsoft.com/office/drawing/2014/main" id="{B96EE45B-5CA9-41B5-A21B-FA0D5D1845B6}"/>
              </a:ext>
            </a:extLst>
          </p:cNvPr>
          <p:cNvSpPr txBox="1">
            <a:spLocks/>
          </p:cNvSpPr>
          <p:nvPr/>
        </p:nvSpPr>
        <p:spPr>
          <a:xfrm>
            <a:off x="4487040" y="6223236"/>
            <a:ext cx="3217919" cy="3159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600" dirty="0"/>
              <a:t>4 Bits Adder subtractor circuit</a:t>
            </a:r>
            <a:endParaRPr lang="ar-EG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9BD403-92F4-4530-B3AC-D78E5C08F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" t="54210" r="58655" b="12281"/>
          <a:stretch/>
        </p:blipFill>
        <p:spPr>
          <a:xfrm>
            <a:off x="7194883" y="2214242"/>
            <a:ext cx="4656222" cy="3066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6619E5-A352-4C2C-B07E-E1E2E7D07706}"/>
              </a:ext>
            </a:extLst>
          </p:cNvPr>
          <p:cNvSpPr txBox="1"/>
          <p:nvPr/>
        </p:nvSpPr>
        <p:spPr>
          <a:xfrm>
            <a:off x="10611433" y="5277607"/>
            <a:ext cx="135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Verilog code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18851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562908C-AD37-4AF1-8A42-31CD3D3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l" rtl="0"/>
            <a:r>
              <a:rPr lang="en-US" dirty="0"/>
              <a:t>Top overview 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61BEFFF-1BA3-49D8-ABDC-AC4D38AA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8360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We used 2 </a:t>
            </a:r>
            <a:r>
              <a:rPr lang="en-US" dirty="0" err="1"/>
              <a:t>multiplexe</a:t>
            </a:r>
            <a:r>
              <a:rPr lang="en-US" dirty="0"/>
              <a:t>: one to select And or </a:t>
            </a:r>
            <a:r>
              <a:rPr lang="en-US" dirty="0" err="1"/>
              <a:t>OR</a:t>
            </a:r>
            <a:r>
              <a:rPr lang="en-US" dirty="0"/>
              <a:t> function and the other to select Add or Subtract ( cause </a:t>
            </a:r>
            <a:r>
              <a:rPr lang="en-US" dirty="0" err="1"/>
              <a:t>logisim</a:t>
            </a:r>
            <a:r>
              <a:rPr lang="en-US" dirty="0"/>
              <a:t> has 2*1 </a:t>
            </a:r>
            <a:r>
              <a:rPr lang="en-US" dirty="0" err="1"/>
              <a:t>rsmux</a:t>
            </a:r>
            <a:r>
              <a:rPr lang="en-US" dirty="0"/>
              <a:t> only).</a:t>
            </a:r>
          </a:p>
        </p:txBody>
      </p:sp>
      <p:pic>
        <p:nvPicPr>
          <p:cNvPr id="1026" name="Picture 2" descr="Building an ALU Using Logisim - Video &amp;amp; Lesson Transcript | Study.com">
            <a:extLst>
              <a:ext uri="{FF2B5EF4-FFF2-40B4-BE49-F238E27FC236}">
                <a16:creationId xmlns:a16="http://schemas.microsoft.com/office/drawing/2014/main" id="{CB95AD37-25B9-4D50-B79F-BD631667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" y="2224109"/>
            <a:ext cx="6053473" cy="420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عنوان 1">
            <a:extLst>
              <a:ext uri="{FF2B5EF4-FFF2-40B4-BE49-F238E27FC236}">
                <a16:creationId xmlns:a16="http://schemas.microsoft.com/office/drawing/2014/main" id="{2AD6F399-AF95-4B3E-8EFA-0BADBEDAFCA0}"/>
              </a:ext>
            </a:extLst>
          </p:cNvPr>
          <p:cNvSpPr txBox="1">
            <a:spLocks/>
          </p:cNvSpPr>
          <p:nvPr/>
        </p:nvSpPr>
        <p:spPr>
          <a:xfrm>
            <a:off x="5293941" y="6441066"/>
            <a:ext cx="1600939" cy="3159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600" dirty="0"/>
              <a:t>4 Bits ALU</a:t>
            </a:r>
            <a:endParaRPr lang="ar-EG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3521B-350E-4C36-9BA4-A6FFFC12E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" t="35614" r="28602" b="8947"/>
          <a:stretch/>
        </p:blipFill>
        <p:spPr>
          <a:xfrm>
            <a:off x="6138527" y="2224109"/>
            <a:ext cx="6053473" cy="4202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69A8DF-4256-49A2-B70A-9306A323E634}"/>
              </a:ext>
            </a:extLst>
          </p:cNvPr>
          <p:cNvSpPr txBox="1"/>
          <p:nvPr/>
        </p:nvSpPr>
        <p:spPr>
          <a:xfrm>
            <a:off x="10838028" y="6387646"/>
            <a:ext cx="135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Verilog code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47135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74E5-ABB6-4759-916D-46E5880D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35725"/>
            <a:ext cx="9905998" cy="1478570"/>
          </a:xfrm>
        </p:spPr>
        <p:txBody>
          <a:bodyPr/>
          <a:lstStyle/>
          <a:p>
            <a:r>
              <a:rPr lang="en-US" dirty="0"/>
              <a:t>Here is the full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4D631-81B9-47B9-A76A-8A4492EFD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7" r="79092" b="51504"/>
          <a:stretch/>
        </p:blipFill>
        <p:spPr>
          <a:xfrm>
            <a:off x="1141413" y="662293"/>
            <a:ext cx="3935913" cy="619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2BA24-78C9-417A-AD55-63782F988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97" r="64690" b="9657"/>
          <a:stretch/>
        </p:blipFill>
        <p:spPr>
          <a:xfrm>
            <a:off x="5190623" y="662293"/>
            <a:ext cx="6467977" cy="6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9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دارة">
  <a:themeElements>
    <a:clrScheme name="دارة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دارة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دارة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TM04033919[[fn=دارة]]</Template>
  <TotalTime>267</TotalTime>
  <Words>252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Helvetica Neue</vt:lpstr>
      <vt:lpstr>Tw Cen MT</vt:lpstr>
      <vt:lpstr>دارة</vt:lpstr>
      <vt:lpstr>ALU</vt:lpstr>
      <vt:lpstr>Overview</vt:lpstr>
      <vt:lpstr>AND</vt:lpstr>
      <vt:lpstr>OR</vt:lpstr>
      <vt:lpstr>Adder</vt:lpstr>
      <vt:lpstr>Subtractor :</vt:lpstr>
      <vt:lpstr>Top overview </vt:lpstr>
      <vt:lpstr>Here is the full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</dc:title>
  <dc:creator>Ziyad Hussien</dc:creator>
  <cp:lastModifiedBy>Moaz Mahmoud</cp:lastModifiedBy>
  <cp:revision>19</cp:revision>
  <dcterms:created xsi:type="dcterms:W3CDTF">2021-06-01T08:09:54Z</dcterms:created>
  <dcterms:modified xsi:type="dcterms:W3CDTF">2022-01-04T21:45:40Z</dcterms:modified>
</cp:coreProperties>
</file>