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7"/>
  </p:notesMasterIdLst>
  <p:sldIdLst>
    <p:sldId id="262" r:id="rId2"/>
    <p:sldId id="277" r:id="rId3"/>
    <p:sldId id="257" r:id="rId4"/>
    <p:sldId id="260" r:id="rId5"/>
    <p:sldId id="258" r:id="rId6"/>
    <p:sldId id="278" r:id="rId7"/>
    <p:sldId id="259" r:id="rId8"/>
    <p:sldId id="263" r:id="rId9"/>
    <p:sldId id="264" r:id="rId10"/>
    <p:sldId id="265" r:id="rId11"/>
    <p:sldId id="282" r:id="rId12"/>
    <p:sldId id="283" r:id="rId13"/>
    <p:sldId id="266" r:id="rId14"/>
    <p:sldId id="267" r:id="rId15"/>
    <p:sldId id="268" r:id="rId16"/>
    <p:sldId id="269" r:id="rId17"/>
    <p:sldId id="284" r:id="rId18"/>
    <p:sldId id="271" r:id="rId19"/>
    <p:sldId id="272" r:id="rId20"/>
    <p:sldId id="274" r:id="rId21"/>
    <p:sldId id="261" r:id="rId22"/>
    <p:sldId id="273" r:id="rId23"/>
    <p:sldId id="275"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varScale="1">
        <p:scale>
          <a:sx n="62" d="100"/>
          <a:sy n="62" d="100"/>
        </p:scale>
        <p:origin x="8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A98B9367-1C23-4963-B146-EE8B702C0EB2}">
      <dgm:prSet/>
      <dgm:spPr/>
      <dgm:t>
        <a:bodyPr/>
        <a:lstStyle/>
        <a:p>
          <a:pPr>
            <a:defRPr b="1"/>
          </a:pPr>
          <a:r>
            <a:rPr lang="en-US" dirty="0"/>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dirty="0"/>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dirty="0"/>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dirty="0"/>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dirty="0"/>
            <a:t>Training and Evaluating a Decision Tree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dirty="0"/>
            <a:t>Training and Evaluating an SVM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42F822E7-F28B-4517-A6BD-AA1EEE3CEC3A}">
      <dgm:prSet/>
      <dgm:spPr/>
      <dgm:t>
        <a:bodyPr/>
        <a:lstStyle/>
        <a:p>
          <a:r>
            <a:rPr lang="en-US" dirty="0"/>
            <a:t>Converting Categorical Data into Quantitative Data</a:t>
          </a:r>
        </a:p>
      </dgm:t>
    </dgm:pt>
    <dgm:pt modelId="{4934D341-A321-4B10-9CC3-31337ABA6871}" type="parTrans" cxnId="{665ECA33-D006-4FD5-960C-A610627F9143}">
      <dgm:prSet/>
      <dgm:spPr/>
      <dgm:t>
        <a:bodyPr/>
        <a:lstStyle/>
        <a:p>
          <a:endParaRPr lang="en-GB"/>
        </a:p>
      </dgm:t>
    </dgm:pt>
    <dgm:pt modelId="{4CF18955-5301-4374-B6C4-3B2055E3091D}" type="sibTrans" cxnId="{665ECA33-D006-4FD5-960C-A610627F9143}">
      <dgm:prSet/>
      <dgm:spPr/>
      <dgm:t>
        <a:bodyPr/>
        <a:lstStyle/>
        <a:p>
          <a:endParaRPr lang="en-GB"/>
        </a:p>
      </dgm:t>
    </dgm:pt>
    <dgm:pt modelId="{B48FE105-2369-4ACD-B872-C9AC50DD0845}">
      <dgm:prSet/>
      <dgm:spPr/>
      <dgm:t>
        <a:bodyPr/>
        <a:lstStyle/>
        <a:p>
          <a:r>
            <a:rPr lang="en-US" dirty="0"/>
            <a:t>Training and Evaluating a Gaussian Naïve Bayes Model</a:t>
          </a:r>
        </a:p>
      </dgm:t>
    </dgm:pt>
    <dgm:pt modelId="{5509F94D-7968-4DD4-BD17-D4B70ADF4360}" type="parTrans" cxnId="{1C59518E-9D95-4D34-9057-ECED514FA404}">
      <dgm:prSet/>
      <dgm:spPr/>
      <dgm:t>
        <a:bodyPr/>
        <a:lstStyle/>
        <a:p>
          <a:endParaRPr lang="en-GB"/>
        </a:p>
      </dgm:t>
    </dgm:pt>
    <dgm:pt modelId="{529DE499-5E6D-44F2-BF42-15A593416ADF}" type="sibTrans" cxnId="{1C59518E-9D95-4D34-9057-ECED514FA404}">
      <dgm:prSet/>
      <dgm:spPr/>
      <dgm:t>
        <a:bodyPr/>
        <a:lstStyle/>
        <a:p>
          <a:endParaRPr lang="en-GB"/>
        </a:p>
      </dgm:t>
    </dgm:pt>
    <dgm:pt modelId="{91C2C90B-757E-454D-B9EE-0FF9AE453AED}" type="pres">
      <dgm:prSet presAssocID="{CFA4B552-66BE-40FA-A948-E8012F678263}" presName="linear" presStyleCnt="0">
        <dgm:presLayoutVars>
          <dgm:dir/>
          <dgm:animLvl val="lvl"/>
          <dgm:resizeHandles val="exact"/>
        </dgm:presLayoutVars>
      </dgm:prSet>
      <dgm:spPr/>
    </dgm:pt>
    <dgm:pt modelId="{93766298-E777-4334-8D1D-7A16E3AD4247}" type="pres">
      <dgm:prSet presAssocID="{A98B9367-1C23-4963-B146-EE8B702C0EB2}" presName="parentLin" presStyleCnt="0"/>
      <dgm:spPr/>
    </dgm:pt>
    <dgm:pt modelId="{B3FF83A9-1348-45AB-BDEE-4D52EC3E3A29}" type="pres">
      <dgm:prSet presAssocID="{A98B9367-1C23-4963-B146-EE8B702C0EB2}" presName="parentLeftMargin" presStyleLbl="node1" presStyleIdx="0" presStyleCnt="2"/>
      <dgm:spPr/>
    </dgm:pt>
    <dgm:pt modelId="{50A786E1-BF33-4F99-B3AD-E5B8E36B126C}" type="pres">
      <dgm:prSet presAssocID="{A98B9367-1C23-4963-B146-EE8B702C0EB2}" presName="parentText" presStyleLbl="node1" presStyleIdx="0" presStyleCnt="2">
        <dgm:presLayoutVars>
          <dgm:chMax val="0"/>
          <dgm:bulletEnabled val="1"/>
        </dgm:presLayoutVars>
      </dgm:prSet>
      <dgm:spPr/>
    </dgm:pt>
    <dgm:pt modelId="{86A7A5E6-9BAD-4EDB-894C-FC9EA887B0A8}" type="pres">
      <dgm:prSet presAssocID="{A98B9367-1C23-4963-B146-EE8B702C0EB2}" presName="negativeSpace" presStyleCnt="0"/>
      <dgm:spPr/>
    </dgm:pt>
    <dgm:pt modelId="{39CB33ED-3CEE-452F-BC64-7F2ED80E83ED}" type="pres">
      <dgm:prSet presAssocID="{A98B9367-1C23-4963-B146-EE8B702C0EB2}" presName="childText" presStyleLbl="conFgAcc1" presStyleIdx="0" presStyleCnt="2">
        <dgm:presLayoutVars>
          <dgm:bulletEnabled val="1"/>
        </dgm:presLayoutVars>
      </dgm:prSet>
      <dgm:spPr/>
    </dgm:pt>
    <dgm:pt modelId="{6B9F393B-336C-4FF9-A863-FDE49F0912F4}" type="pres">
      <dgm:prSet presAssocID="{FFB4FCE5-5C3C-4131-A4E8-5FE1A0A6BB7C}" presName="spaceBetweenRectangles" presStyleCnt="0"/>
      <dgm:spPr/>
    </dgm:pt>
    <dgm:pt modelId="{C65F9551-E8A8-4603-B9E8-09CB6E297296}" type="pres">
      <dgm:prSet presAssocID="{44647809-B732-41A7-9DB8-FAD49B102A56}" presName="parentLin" presStyleCnt="0"/>
      <dgm:spPr/>
    </dgm:pt>
    <dgm:pt modelId="{A36777E0-14F4-4F8D-854E-629A876381B7}" type="pres">
      <dgm:prSet presAssocID="{44647809-B732-41A7-9DB8-FAD49B102A56}" presName="parentLeftMargin" presStyleLbl="node1" presStyleIdx="0" presStyleCnt="2"/>
      <dgm:spPr/>
    </dgm:pt>
    <dgm:pt modelId="{27DC79A5-FFBA-4970-9934-AF095E4540D4}" type="pres">
      <dgm:prSet presAssocID="{44647809-B732-41A7-9DB8-FAD49B102A56}" presName="parentText" presStyleLbl="node1" presStyleIdx="1" presStyleCnt="2">
        <dgm:presLayoutVars>
          <dgm:chMax val="0"/>
          <dgm:bulletEnabled val="1"/>
        </dgm:presLayoutVars>
      </dgm:prSet>
      <dgm:spPr/>
    </dgm:pt>
    <dgm:pt modelId="{71F8DC5C-A3D8-449D-A7DD-D1A295C21283}" type="pres">
      <dgm:prSet presAssocID="{44647809-B732-41A7-9DB8-FAD49B102A56}" presName="negativeSpace" presStyleCnt="0"/>
      <dgm:spPr/>
    </dgm:pt>
    <dgm:pt modelId="{F17A2036-3C25-4010-B556-E88D4973898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C3009807-50B3-45A8-9986-B05CB7C0FD4C}" type="presOf" srcId="{370FC0FF-9CF6-40BB-BB47-3DC48992C64F}" destId="{39CB33ED-3CEE-452F-BC64-7F2ED80E83ED}" srcOrd="0" destOrd="6" presId="urn:microsoft.com/office/officeart/2005/8/layout/list1"/>
    <dgm:cxn modelId="{0E95A109-FC14-483F-9B6B-B2576B63ECCA}" type="presOf" srcId="{A98B9367-1C23-4963-B146-EE8B702C0EB2}" destId="{B3FF83A9-1348-45AB-BDEE-4D52EC3E3A29}" srcOrd="0" destOrd="0" presId="urn:microsoft.com/office/officeart/2005/8/layout/list1"/>
    <dgm:cxn modelId="{698DB50B-085C-4600-B49A-697D75AF2B2B}" srcId="{44647809-B732-41A7-9DB8-FAD49B102A56}" destId="{ADE0504A-9D02-4940-98D5-71A1EA5B6401}" srcOrd="1" destOrd="0" parTransId="{99013758-8233-4BDD-B345-4840092FE7E9}" sibTransId="{7E0D232E-F270-49B4-B169-B0E98ABBF7BE}"/>
    <dgm:cxn modelId="{E83AAF10-12A9-4A02-839E-F3F0722F34DC}" type="presOf" srcId="{44647809-B732-41A7-9DB8-FAD49B102A56}" destId="{27DC79A5-FFBA-4970-9934-AF095E4540D4}" srcOrd="1" destOrd="0" presId="urn:microsoft.com/office/officeart/2005/8/layout/list1"/>
    <dgm:cxn modelId="{A332F918-1483-4251-BD0D-025C3F536E46}" type="presOf" srcId="{A98B9367-1C23-4963-B146-EE8B702C0EB2}" destId="{50A786E1-BF33-4F99-B3AD-E5B8E36B126C}" srcOrd="1"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0EC71B31-F703-42D9-A388-7439AFC9B7FD}" type="presOf" srcId="{CFA4B552-66BE-40FA-A948-E8012F678263}" destId="{91C2C90B-757E-454D-B9EE-0FF9AE453AED}" srcOrd="0" destOrd="0" presId="urn:microsoft.com/office/officeart/2005/8/layout/list1"/>
    <dgm:cxn modelId="{27D8B531-9141-4B31-88E3-78D5A587FDF6}" srcId="{6444590F-EF19-4729-A66B-78D7C354F50B}" destId="{A2A91574-1694-420F-A06D-75C8B106EBD9}" srcOrd="0" destOrd="0" parTransId="{A35F58E4-8724-44B6-8C2E-E58CDD323F72}" sibTransId="{10F75322-A048-42C9-810C-EE89E96292B6}"/>
    <dgm:cxn modelId="{665ECA33-D006-4FD5-960C-A610627F9143}" srcId="{A98B9367-1C23-4963-B146-EE8B702C0EB2}" destId="{42F822E7-F28B-4517-A6BD-AA1EEE3CEC3A}" srcOrd="3" destOrd="0" parTransId="{4934D341-A321-4B10-9CC3-31337ABA6871}" sibTransId="{4CF18955-5301-4374-B6C4-3B2055E3091D}"/>
    <dgm:cxn modelId="{99B48E5E-0963-424E-8802-FC4B37685470}" type="presOf" srcId="{B48FE105-2369-4ACD-B872-C9AC50DD0845}" destId="{F17A2036-3C25-4010-B556-E88D4973898B}" srcOrd="0" destOrd="2" presId="urn:microsoft.com/office/officeart/2005/8/layout/list1"/>
    <dgm:cxn modelId="{08F9D95E-1783-41EB-9F02-FB4FB5D553C7}" type="presOf" srcId="{E3AC23BB-22C5-47DC-8728-B37E3CAA4082}" destId="{39CB33ED-3CEE-452F-BC64-7F2ED80E83ED}" srcOrd="0" destOrd="5"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8CA72D6C-F391-426A-989F-1FDDDF09A139}" type="presOf" srcId="{44647809-B732-41A7-9DB8-FAD49B102A56}" destId="{A36777E0-14F4-4F8D-854E-629A876381B7}" srcOrd="0" destOrd="0" presId="urn:microsoft.com/office/officeart/2005/8/layout/list1"/>
    <dgm:cxn modelId="{4FEB6E6F-6A30-4026-863C-6D14EEE8795E}" type="presOf" srcId="{47F0BD06-020A-4E8C-9824-ADEE6B6AAFC7}" destId="{F17A2036-3C25-4010-B556-E88D4973898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96D63F57-EE4B-4745-A96D-0CC577F62FF9}" type="presOf" srcId="{42F822E7-F28B-4517-A6BD-AA1EEE3CEC3A}" destId="{39CB33ED-3CEE-452F-BC64-7F2ED80E83ED}" srcOrd="0" destOrd="7" presId="urn:microsoft.com/office/officeart/2005/8/layout/list1"/>
    <dgm:cxn modelId="{173A4E78-A01C-4ACC-AA04-425C4EB1D210}" type="presOf" srcId="{32A424BB-664C-4B1B-B1C6-C5238B09F81E}" destId="{39CB33ED-3CEE-452F-BC64-7F2ED80E83ED}" srcOrd="0" destOrd="0" presId="urn:microsoft.com/office/officeart/2005/8/layout/list1"/>
    <dgm:cxn modelId="{7E5D1C7C-5080-46CB-AF6A-12DF6433DB8A}" type="presOf" srcId="{62A20337-4AC0-42AE-977C-941DF785BED0}" destId="{39CB33ED-3CEE-452F-BC64-7F2ED80E83ED}" srcOrd="0" destOrd="4" presId="urn:microsoft.com/office/officeart/2005/8/layout/list1"/>
    <dgm:cxn modelId="{1C59518E-9D95-4D34-9057-ECED514FA404}" srcId="{44647809-B732-41A7-9DB8-FAD49B102A56}" destId="{B48FE105-2369-4ACD-B872-C9AC50DD0845}" srcOrd="2" destOrd="0" parTransId="{5509F94D-7968-4DD4-BD17-D4B70ADF4360}" sibTransId="{529DE499-5E6D-44F2-BF42-15A593416ADF}"/>
    <dgm:cxn modelId="{81E494B2-E55B-4462-A021-B67D82E2EEBD}" type="presOf" srcId="{A2A91574-1694-420F-A06D-75C8B106EBD9}" destId="{39CB33ED-3CEE-452F-BC64-7F2ED80E83ED}" srcOrd="0" destOrd="2" presId="urn:microsoft.com/office/officeart/2005/8/layout/list1"/>
    <dgm:cxn modelId="{61585ABC-03C6-4A44-AD8E-84BF7E03F116}" type="presOf" srcId="{6444590F-EF19-4729-A66B-78D7C354F50B}" destId="{39CB33ED-3CEE-452F-BC64-7F2ED80E83ED}" srcOrd="0" destOrd="1"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2FFF71DB-B034-4796-A430-3E39C7DD7783}" type="presOf" srcId="{DE7DEB28-B5FB-4C76-9D62-6837B3C2727D}" destId="{39CB33ED-3CEE-452F-BC64-7F2ED80E83ED}" srcOrd="0" destOrd="3" presId="urn:microsoft.com/office/officeart/2005/8/layout/list1"/>
    <dgm:cxn modelId="{15C154DF-F1FD-4586-9229-12D9E1B9B6C9}" srcId="{6444590F-EF19-4729-A66B-78D7C354F50B}" destId="{E3AC23BB-22C5-47DC-8728-B37E3CAA4082}" srcOrd="3" destOrd="0" parTransId="{6FE5D5F2-A6E0-4C69-8CE4-027663D2544F}" sibTransId="{83C62846-5703-4C47-B939-4BB7553912A5}"/>
    <dgm:cxn modelId="{8D35E6E8-EFBE-4E09-A24C-192F528E20B6}" type="presOf" srcId="{ADE0504A-9D02-4940-98D5-71A1EA5B6401}" destId="{F17A2036-3C25-4010-B556-E88D4973898B}" srcOrd="0" destOrd="1" presId="urn:microsoft.com/office/officeart/2005/8/layout/list1"/>
    <dgm:cxn modelId="{73045D45-880E-4FAA-981B-1D01398BACEE}" type="presParOf" srcId="{91C2C90B-757E-454D-B9EE-0FF9AE453AED}" destId="{93766298-E777-4334-8D1D-7A16E3AD4247}" srcOrd="0" destOrd="0" presId="urn:microsoft.com/office/officeart/2005/8/layout/list1"/>
    <dgm:cxn modelId="{26F999B5-B47D-4546-BE4A-639A61818B04}" type="presParOf" srcId="{93766298-E777-4334-8D1D-7A16E3AD4247}" destId="{B3FF83A9-1348-45AB-BDEE-4D52EC3E3A29}" srcOrd="0" destOrd="0" presId="urn:microsoft.com/office/officeart/2005/8/layout/list1"/>
    <dgm:cxn modelId="{3CC0553E-6B06-4128-BCE7-C05288F85E73}" type="presParOf" srcId="{93766298-E777-4334-8D1D-7A16E3AD4247}" destId="{50A786E1-BF33-4F99-B3AD-E5B8E36B126C}" srcOrd="1" destOrd="0" presId="urn:microsoft.com/office/officeart/2005/8/layout/list1"/>
    <dgm:cxn modelId="{C609B381-377E-441C-A6F4-4AAA593BE68D}" type="presParOf" srcId="{91C2C90B-757E-454D-B9EE-0FF9AE453AED}" destId="{86A7A5E6-9BAD-4EDB-894C-FC9EA887B0A8}" srcOrd="1" destOrd="0" presId="urn:microsoft.com/office/officeart/2005/8/layout/list1"/>
    <dgm:cxn modelId="{E0D4ABC1-C8B2-4036-8103-FCE9173CD301}" type="presParOf" srcId="{91C2C90B-757E-454D-B9EE-0FF9AE453AED}" destId="{39CB33ED-3CEE-452F-BC64-7F2ED80E83ED}" srcOrd="2" destOrd="0" presId="urn:microsoft.com/office/officeart/2005/8/layout/list1"/>
    <dgm:cxn modelId="{07DEE8B7-252B-4C23-8CFC-A8BAD69405EC}" type="presParOf" srcId="{91C2C90B-757E-454D-B9EE-0FF9AE453AED}" destId="{6B9F393B-336C-4FF9-A863-FDE49F0912F4}" srcOrd="3" destOrd="0" presId="urn:microsoft.com/office/officeart/2005/8/layout/list1"/>
    <dgm:cxn modelId="{E1DCDEA6-14E0-4ACF-B79A-9015BABE1A4B}" type="presParOf" srcId="{91C2C90B-757E-454D-B9EE-0FF9AE453AED}" destId="{C65F9551-E8A8-4603-B9E8-09CB6E297296}" srcOrd="4" destOrd="0" presId="urn:microsoft.com/office/officeart/2005/8/layout/list1"/>
    <dgm:cxn modelId="{8CD55C81-A12D-4FA8-8A93-40B213286117}" type="presParOf" srcId="{C65F9551-E8A8-4603-B9E8-09CB6E297296}" destId="{A36777E0-14F4-4F8D-854E-629A876381B7}" srcOrd="0" destOrd="0" presId="urn:microsoft.com/office/officeart/2005/8/layout/list1"/>
    <dgm:cxn modelId="{E40AF50F-5173-4AAF-9383-6550BB948F8D}" type="presParOf" srcId="{C65F9551-E8A8-4603-B9E8-09CB6E297296}" destId="{27DC79A5-FFBA-4970-9934-AF095E4540D4}" srcOrd="1" destOrd="0" presId="urn:microsoft.com/office/officeart/2005/8/layout/list1"/>
    <dgm:cxn modelId="{4EE12B06-6A2F-4A63-9F2A-0A30BD649F41}" type="presParOf" srcId="{91C2C90B-757E-454D-B9EE-0FF9AE453AED}" destId="{71F8DC5C-A3D8-449D-A7DD-D1A295C21283}" srcOrd="5" destOrd="0" presId="urn:microsoft.com/office/officeart/2005/8/layout/list1"/>
    <dgm:cxn modelId="{84E33B82-917B-432A-AB6D-988238FE8050}" type="presParOf" srcId="{91C2C90B-757E-454D-B9EE-0FF9AE453AED}" destId="{F17A2036-3C25-4010-B556-E88D4973898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CB33ED-3CEE-452F-BC64-7F2ED80E83ED}">
      <dsp:nvSpPr>
        <dsp:cNvPr id="0" name=""/>
        <dsp:cNvSpPr/>
      </dsp:nvSpPr>
      <dsp:spPr>
        <a:xfrm>
          <a:off x="0" y="293516"/>
          <a:ext cx="10353675" cy="27216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Data Loading</a:t>
          </a:r>
        </a:p>
        <a:p>
          <a:pPr marL="171450" lvl="1" indent="-171450" algn="l" defTabSz="800100">
            <a:lnSpc>
              <a:spcPct val="90000"/>
            </a:lnSpc>
            <a:spcBef>
              <a:spcPct val="0"/>
            </a:spcBef>
            <a:spcAft>
              <a:spcPct val="15000"/>
            </a:spcAft>
            <a:buChar char="•"/>
          </a:pPr>
          <a:r>
            <a:rPr lang="en-US" sz="1800" kern="1200" dirty="0"/>
            <a:t>Data Cleaning</a:t>
          </a:r>
        </a:p>
        <a:p>
          <a:pPr marL="342900" lvl="2" indent="-171450" algn="l" defTabSz="800100">
            <a:lnSpc>
              <a:spcPct val="90000"/>
            </a:lnSpc>
            <a:spcBef>
              <a:spcPct val="0"/>
            </a:spcBef>
            <a:spcAft>
              <a:spcPct val="15000"/>
            </a:spcAft>
            <a:buChar char="•"/>
          </a:pPr>
          <a:r>
            <a:rPr lang="en-US" sz="1800" kern="1200" dirty="0"/>
            <a:t>Removing Duplicates</a:t>
          </a:r>
        </a:p>
        <a:p>
          <a:pPr marL="342900" lvl="2" indent="-171450" algn="l" defTabSz="800100">
            <a:lnSpc>
              <a:spcPct val="90000"/>
            </a:lnSpc>
            <a:spcBef>
              <a:spcPct val="0"/>
            </a:spcBef>
            <a:spcAft>
              <a:spcPct val="15000"/>
            </a:spcAft>
            <a:buChar char="•"/>
          </a:pPr>
          <a:r>
            <a:rPr lang="en-US" sz="1800" kern="1200" dirty="0"/>
            <a:t>Removing Columns With 50%+ </a:t>
          </a:r>
          <a:r>
            <a:rPr lang="en-US" sz="1800" kern="1200" dirty="0" err="1"/>
            <a:t>NaN</a:t>
          </a:r>
          <a:r>
            <a:rPr lang="en-US" sz="1800" kern="1200" dirty="0"/>
            <a:t>/NA</a:t>
          </a:r>
        </a:p>
        <a:p>
          <a:pPr marL="342900" lvl="2" indent="-171450" algn="l" defTabSz="800100">
            <a:lnSpc>
              <a:spcPct val="90000"/>
            </a:lnSpc>
            <a:spcBef>
              <a:spcPct val="0"/>
            </a:spcBef>
            <a:spcAft>
              <a:spcPct val="15000"/>
            </a:spcAft>
            <a:buChar char="•"/>
          </a:pPr>
          <a:r>
            <a:rPr lang="en-US" sz="1800" kern="1200" dirty="0"/>
            <a:t>Handling Outliers</a:t>
          </a:r>
        </a:p>
        <a:p>
          <a:pPr marL="342900" lvl="2" indent="-171450" algn="l" defTabSz="800100">
            <a:lnSpc>
              <a:spcPct val="90000"/>
            </a:lnSpc>
            <a:spcBef>
              <a:spcPct val="0"/>
            </a:spcBef>
            <a:spcAft>
              <a:spcPct val="15000"/>
            </a:spcAft>
            <a:buChar char="•"/>
          </a:pPr>
          <a:r>
            <a:rPr lang="en-US" sz="1800" kern="1200" dirty="0"/>
            <a:t>Handling Missing Values</a:t>
          </a:r>
        </a:p>
        <a:p>
          <a:pPr marL="171450" lvl="1" indent="-171450" algn="l" defTabSz="800100">
            <a:lnSpc>
              <a:spcPct val="90000"/>
            </a:lnSpc>
            <a:spcBef>
              <a:spcPct val="0"/>
            </a:spcBef>
            <a:spcAft>
              <a:spcPct val="15000"/>
            </a:spcAft>
            <a:buChar char="•"/>
          </a:pPr>
          <a:r>
            <a:rPr lang="en-US" sz="1800" kern="1200" dirty="0"/>
            <a:t>Exploratory Data Analysis</a:t>
          </a:r>
        </a:p>
        <a:p>
          <a:pPr marL="171450" lvl="1" indent="-171450" algn="l" defTabSz="800100">
            <a:lnSpc>
              <a:spcPct val="90000"/>
            </a:lnSpc>
            <a:spcBef>
              <a:spcPct val="0"/>
            </a:spcBef>
            <a:spcAft>
              <a:spcPct val="15000"/>
            </a:spcAft>
            <a:buChar char="•"/>
          </a:pPr>
          <a:r>
            <a:rPr lang="en-US" sz="1800" kern="1200" dirty="0"/>
            <a:t>Converting Categorical Data into Quantitative Data</a:t>
          </a:r>
        </a:p>
      </dsp:txBody>
      <dsp:txXfrm>
        <a:off x="0" y="293516"/>
        <a:ext cx="10353675" cy="2721600"/>
      </dsp:txXfrm>
    </dsp:sp>
    <dsp:sp modelId="{50A786E1-BF33-4F99-B3AD-E5B8E36B126C}">
      <dsp:nvSpPr>
        <dsp:cNvPr id="0" name=""/>
        <dsp:cNvSpPr/>
      </dsp:nvSpPr>
      <dsp:spPr>
        <a:xfrm>
          <a:off x="517683" y="27836"/>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Data Analysis</a:t>
          </a:r>
        </a:p>
      </dsp:txBody>
      <dsp:txXfrm>
        <a:off x="543622" y="53775"/>
        <a:ext cx="7195694" cy="479482"/>
      </dsp:txXfrm>
    </dsp:sp>
    <dsp:sp modelId="{F17A2036-3C25-4010-B556-E88D4973898B}">
      <dsp:nvSpPr>
        <dsp:cNvPr id="0" name=""/>
        <dsp:cNvSpPr/>
      </dsp:nvSpPr>
      <dsp:spPr>
        <a:xfrm>
          <a:off x="0" y="3377997"/>
          <a:ext cx="10353675" cy="13041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3560" tIns="374904" rIns="80356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Training and Evaluating a Decision Tree Model</a:t>
          </a:r>
        </a:p>
        <a:p>
          <a:pPr marL="171450" lvl="1" indent="-171450" algn="l" defTabSz="800100" rtl="0">
            <a:lnSpc>
              <a:spcPct val="90000"/>
            </a:lnSpc>
            <a:spcBef>
              <a:spcPct val="0"/>
            </a:spcBef>
            <a:spcAft>
              <a:spcPct val="15000"/>
            </a:spcAft>
            <a:buChar char="•"/>
          </a:pPr>
          <a:r>
            <a:rPr lang="en-US" sz="1800" kern="1200" dirty="0"/>
            <a:t>Training and Evaluating an SVM Model</a:t>
          </a:r>
        </a:p>
        <a:p>
          <a:pPr marL="171450" lvl="1" indent="-171450" algn="l" defTabSz="800100">
            <a:lnSpc>
              <a:spcPct val="90000"/>
            </a:lnSpc>
            <a:spcBef>
              <a:spcPct val="0"/>
            </a:spcBef>
            <a:spcAft>
              <a:spcPct val="15000"/>
            </a:spcAft>
            <a:buChar char="•"/>
          </a:pPr>
          <a:r>
            <a:rPr lang="en-US" sz="1800" kern="1200" dirty="0"/>
            <a:t>Training and Evaluating a Gaussian Naïve Bayes Model</a:t>
          </a:r>
        </a:p>
      </dsp:txBody>
      <dsp:txXfrm>
        <a:off x="0" y="3377997"/>
        <a:ext cx="10353675" cy="1304100"/>
      </dsp:txXfrm>
    </dsp:sp>
    <dsp:sp modelId="{27DC79A5-FFBA-4970-9934-AF095E4540D4}">
      <dsp:nvSpPr>
        <dsp:cNvPr id="0" name=""/>
        <dsp:cNvSpPr/>
      </dsp:nvSpPr>
      <dsp:spPr>
        <a:xfrm>
          <a:off x="517683" y="3112317"/>
          <a:ext cx="7247572" cy="53136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941" tIns="0" rIns="273941" bIns="0" numCol="1" spcCol="1270" anchor="ctr" anchorCtr="0">
          <a:noAutofit/>
        </a:bodyPr>
        <a:lstStyle/>
        <a:p>
          <a:pPr marL="0" lvl="0" indent="0" algn="l" defTabSz="800100">
            <a:lnSpc>
              <a:spcPct val="90000"/>
            </a:lnSpc>
            <a:spcBef>
              <a:spcPct val="0"/>
            </a:spcBef>
            <a:spcAft>
              <a:spcPct val="35000"/>
            </a:spcAft>
            <a:buNone/>
            <a:defRPr b="1"/>
          </a:pPr>
          <a:r>
            <a:rPr lang="en-US" sz="1800" kern="1200" dirty="0"/>
            <a:t>Machine Learning</a:t>
          </a:r>
        </a:p>
      </dsp:txBody>
      <dsp:txXfrm>
        <a:off x="543622" y="3138256"/>
        <a:ext cx="719569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05/01/2022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3</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5</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9</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1/5/2022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1/5/2022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dirty="0"/>
              <a:t>Titanic</a:t>
            </a:r>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a:t>
            </a:r>
            <a:r>
              <a:rPr lang="en-US" sz="2200"/>
              <a:t>– Marko </a:t>
            </a:r>
            <a:r>
              <a:rPr lang="en-US" sz="2200" dirty="0" err="1"/>
              <a:t>Barsoum</a:t>
            </a:r>
            <a:r>
              <a:rPr lang="en-US" sz="2200" dirty="0"/>
              <a:t> – Abdelrahman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The next few slides will present those plots.</a:t>
            </a:r>
          </a:p>
        </p:txBody>
      </p:sp>
    </p:spTree>
    <p:extLst>
      <p:ext uri="{BB962C8B-B14F-4D97-AF65-F5344CB8AC3E}">
        <p14:creationId xmlns:p14="http://schemas.microsoft.com/office/powerpoint/2010/main" val="406196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F4070AEC-C379-4A2D-91B1-78981C03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372" y="644229"/>
            <a:ext cx="3737693" cy="2560320"/>
          </a:xfrm>
          <a:prstGeom prst="rect">
            <a:avLst/>
          </a:prstGeom>
        </p:spPr>
      </p:pic>
      <p:sp>
        <p:nvSpPr>
          <p:cNvPr id="31" name="Rectangle 30">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1674A840-1177-4E1F-9905-B8DF58DA5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121" y="644229"/>
            <a:ext cx="3765176" cy="2560320"/>
          </a:xfrm>
          <a:prstGeom prst="rect">
            <a:avLst/>
          </a:prstGeom>
        </p:spPr>
      </p:pic>
      <p:sp>
        <p:nvSpPr>
          <p:cNvPr id="33" name="Rectangle 32">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C175AE7C-0A72-4EF7-BD6C-869260645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31" y="3653451"/>
            <a:ext cx="3765176" cy="2560320"/>
          </a:xfrm>
          <a:prstGeom prst="rect">
            <a:avLst/>
          </a:prstGeom>
        </p:spPr>
      </p:pic>
      <p:sp>
        <p:nvSpPr>
          <p:cNvPr id="35" name="Rectangle 34">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C0DCF2C7-39E7-4B8B-B7A9-74A1F7DDA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121" y="3672788"/>
            <a:ext cx="3765176" cy="2560320"/>
          </a:xfrm>
          <a:prstGeom prst="rect">
            <a:avLst/>
          </a:prstGeom>
        </p:spPr>
      </p:pic>
    </p:spTree>
    <p:extLst>
      <p:ext uri="{BB962C8B-B14F-4D97-AF65-F5344CB8AC3E}">
        <p14:creationId xmlns:p14="http://schemas.microsoft.com/office/powerpoint/2010/main" val="274935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0CC07865-619B-44D2-BEF1-BC1009DFD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22" y="321734"/>
            <a:ext cx="4241124" cy="2905170"/>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2211B480-F274-46CD-914C-21DCD943E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64" y="3631096"/>
            <a:ext cx="4120238" cy="2760560"/>
          </a:xfrm>
          <a:prstGeom prst="rect">
            <a:avLst/>
          </a:prstGeom>
        </p:spPr>
      </p:pic>
      <p:sp>
        <p:nvSpPr>
          <p:cNvPr id="29" name="Rectangle 2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593D03B1-BB04-4AFC-807F-E3310AE57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436977"/>
            <a:ext cx="5426764" cy="3839435"/>
          </a:xfrm>
          <a:prstGeom prst="rect">
            <a:avLst/>
          </a:prstGeom>
        </p:spPr>
      </p:pic>
    </p:spTree>
    <p:extLst>
      <p:ext uri="{BB962C8B-B14F-4D97-AF65-F5344CB8AC3E}">
        <p14:creationId xmlns:p14="http://schemas.microsoft.com/office/powerpoint/2010/main" val="38928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dirty="0"/>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plots to help us get some insight about how the data columns are related. For each plot we will create two versions, one for the passengers who survived, and the other for those who didn’t.</a:t>
            </a:r>
          </a:p>
          <a:p>
            <a:r>
              <a:rPr lang="en-US" sz="2400" dirty="0"/>
              <a:t>We will next give a brief look to each of those plots.</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913795" y="609600"/>
            <a:ext cx="3078749" cy="970450"/>
          </a:xfrm>
        </p:spPr>
        <p:txBody>
          <a:bodyPr anchor="b">
            <a:normAutofit/>
          </a:bodyPr>
          <a:lstStyle/>
          <a:p>
            <a:pPr algn="l"/>
            <a:r>
              <a:rPr lang="en-US" sz="2800" dirty="0">
                <a:ln>
                  <a:solidFill>
                    <a:srgbClr val="404040">
                      <a:alpha val="10000"/>
                    </a:srgbClr>
                  </a:solidFill>
                </a:ln>
                <a:solidFill>
                  <a:srgbClr val="DADADA"/>
                </a:solidFill>
              </a:rPr>
              <a:t>EDA – Age</a:t>
            </a:r>
            <a:endParaRPr lang="en-GB" sz="2800"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913795" y="1732449"/>
            <a:ext cx="3617108" cy="4482084"/>
          </a:xfrm>
        </p:spPr>
        <p:txBody>
          <a:bodyPr anchor="t">
            <a:normAutofit/>
          </a:bodyPr>
          <a:lstStyle/>
          <a:p>
            <a:pPr marL="36900" indent="0">
              <a:buClr>
                <a:srgbClr val="7F9ECC"/>
              </a:buClr>
              <a:buNone/>
            </a:pPr>
            <a:r>
              <a:rPr lang="en-US" dirty="0">
                <a:ln>
                  <a:solidFill>
                    <a:srgbClr val="404040">
                      <a:alpha val="10000"/>
                    </a:srgbClr>
                  </a:solidFill>
                </a:ln>
                <a:solidFill>
                  <a:srgbClr val="DADADA"/>
                </a:solidFill>
              </a:rPr>
              <a:t>The ages of the passengers, either survived or not, seem to follow some kind of normal distribution.</a:t>
            </a:r>
            <a:endParaRPr lang="en-GB" dirty="0">
              <a:ln>
                <a:solidFill>
                  <a:srgbClr val="404040">
                    <a:alpha val="10000"/>
                  </a:srgbClr>
                </a:solidFill>
              </a:ln>
              <a:solidFill>
                <a:srgbClr val="DADADA"/>
              </a:solidFill>
            </a:endParaRPr>
          </a:p>
        </p:txBody>
      </p:sp>
      <p:pic>
        <p:nvPicPr>
          <p:cNvPr id="5" name="Picture 4" descr="Chart&#10;&#10;Description automatically generated">
            <a:extLst>
              <a:ext uri="{FF2B5EF4-FFF2-40B4-BE49-F238E27FC236}">
                <a16:creationId xmlns:a16="http://schemas.microsoft.com/office/drawing/2014/main" id="{C86AE605-7175-4062-964E-ADD6AE98A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339" y="1212168"/>
            <a:ext cx="6642193" cy="4433663"/>
          </a:xfrm>
          <a:prstGeom prst="rect">
            <a:avLst/>
          </a:prstGeom>
        </p:spPr>
      </p:pic>
    </p:spTree>
    <p:extLst>
      <p:ext uri="{BB962C8B-B14F-4D97-AF65-F5344CB8AC3E}">
        <p14:creationId xmlns:p14="http://schemas.microsoft.com/office/powerpoint/2010/main" val="36362475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Sex</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The count of males who drowned is way more than that of the females, where as the count of males who survived is considerably less than that of the females.</a:t>
            </a:r>
            <a:endParaRPr lang="en-GB" dirty="0">
              <a:ln>
                <a:solidFill>
                  <a:srgbClr val="404040">
                    <a:alpha val="10000"/>
                  </a:srgbClr>
                </a:solidFill>
              </a:ln>
            </a:endParaRPr>
          </a:p>
        </p:txBody>
      </p:sp>
      <p:pic>
        <p:nvPicPr>
          <p:cNvPr id="5" name="Picture 4" descr="Chart, bar chart&#10;&#10;Description automatically generated">
            <a:extLst>
              <a:ext uri="{FF2B5EF4-FFF2-40B4-BE49-F238E27FC236}">
                <a16:creationId xmlns:a16="http://schemas.microsoft.com/office/drawing/2014/main" id="{22D9E162-CD2C-4D1C-82FD-472F06A48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8" y="2233186"/>
            <a:ext cx="8600486" cy="4277846"/>
          </a:xfrm>
          <a:prstGeom prst="rect">
            <a:avLst/>
          </a:prstGeom>
        </p:spPr>
      </p:pic>
    </p:spTree>
    <p:extLst>
      <p:ext uri="{BB962C8B-B14F-4D97-AF65-F5344CB8AC3E}">
        <p14:creationId xmlns:p14="http://schemas.microsoft.com/office/powerpoint/2010/main" val="72558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E53C-CFBC-47AC-9C13-9992FC0418BD}"/>
              </a:ext>
            </a:extLst>
          </p:cNvPr>
          <p:cNvSpPr>
            <a:spLocks noGrp="1"/>
          </p:cNvSpPr>
          <p:nvPr>
            <p:ph type="title"/>
          </p:nvPr>
        </p:nvSpPr>
        <p:spPr>
          <a:xfrm>
            <a:off x="410362" y="239730"/>
            <a:ext cx="3078749" cy="970450"/>
          </a:xfrm>
        </p:spPr>
        <p:txBody>
          <a:bodyPr anchor="b">
            <a:normAutofit/>
          </a:bodyPr>
          <a:lstStyle/>
          <a:p>
            <a:pPr algn="l"/>
            <a:r>
              <a:rPr lang="en-US" sz="2800">
                <a:ln>
                  <a:solidFill>
                    <a:srgbClr val="404040">
                      <a:alpha val="10000"/>
                    </a:srgbClr>
                  </a:solidFill>
                </a:ln>
              </a:rPr>
              <a:t>EDA – P-class</a:t>
            </a:r>
            <a:endParaRPr lang="en-GB" sz="2800" dirty="0"/>
          </a:p>
        </p:txBody>
      </p:sp>
      <p:sp>
        <p:nvSpPr>
          <p:cNvPr id="3" name="Content Placeholder 2">
            <a:extLst>
              <a:ext uri="{FF2B5EF4-FFF2-40B4-BE49-F238E27FC236}">
                <a16:creationId xmlns:a16="http://schemas.microsoft.com/office/drawing/2014/main" id="{F9DBD14B-A092-4131-9902-7EE892B48EE6}"/>
              </a:ext>
            </a:extLst>
          </p:cNvPr>
          <p:cNvSpPr>
            <a:spLocks noGrp="1"/>
          </p:cNvSpPr>
          <p:nvPr>
            <p:ph idx="1"/>
          </p:nvPr>
        </p:nvSpPr>
        <p:spPr>
          <a:xfrm>
            <a:off x="410362" y="1362580"/>
            <a:ext cx="3976703" cy="5161510"/>
          </a:xfrm>
        </p:spPr>
        <p:txBody>
          <a:bodyPr anchor="t">
            <a:normAutofit/>
          </a:bodyPr>
          <a:lstStyle/>
          <a:p>
            <a:r>
              <a:rPr lang="en-US"/>
              <a:t>To represent the relationship between the p-class and survival, we have chosen to use a matplotlib regplot with jitter.</a:t>
            </a:r>
          </a:p>
          <a:p>
            <a:r>
              <a:rPr lang="en-US"/>
              <a:t>The plot reveals the following:</a:t>
            </a:r>
          </a:p>
          <a:p>
            <a:pPr lvl="1"/>
            <a:r>
              <a:rPr lang="en-US">
                <a:ln>
                  <a:solidFill>
                    <a:srgbClr val="404040">
                      <a:alpha val="10000"/>
                    </a:srgbClr>
                  </a:solidFill>
                </a:ln>
              </a:rPr>
              <a:t>For p-class 1, the count of passengers who survived is considerably higher than those who drowned.</a:t>
            </a:r>
          </a:p>
          <a:p>
            <a:pPr lvl="1"/>
            <a:r>
              <a:rPr lang="en-US">
                <a:ln>
                  <a:solidFill>
                    <a:srgbClr val="404040">
                      <a:alpha val="10000"/>
                    </a:srgbClr>
                  </a:solidFill>
                </a:ln>
              </a:rPr>
              <a:t>For p-class 2, the count of the passengers who survived is slightly higher.</a:t>
            </a:r>
          </a:p>
          <a:p>
            <a:pPr lvl="1"/>
            <a:r>
              <a:rPr lang="en-US">
                <a:ln>
                  <a:solidFill>
                    <a:srgbClr val="404040">
                      <a:alpha val="10000"/>
                    </a:srgbClr>
                  </a:solidFill>
                </a:ln>
              </a:rPr>
              <a:t>For p-class 3, the count of those who drowned is extremely higher.</a:t>
            </a:r>
            <a:endParaRPr lang="en-US"/>
          </a:p>
          <a:p>
            <a:endParaRPr lang="en-GB" dirty="0"/>
          </a:p>
        </p:txBody>
      </p:sp>
      <p:sp>
        <p:nvSpPr>
          <p:cNvPr id="17" name="Rectangle 14">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27E29BDE-AD14-4610-BAA0-D3F05F57B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762" y="1111163"/>
            <a:ext cx="6471855" cy="4356818"/>
          </a:xfrm>
          <a:prstGeom prst="rect">
            <a:avLst/>
          </a:prstGeom>
        </p:spPr>
      </p:pic>
    </p:spTree>
    <p:extLst>
      <p:ext uri="{BB962C8B-B14F-4D97-AF65-F5344CB8AC3E}">
        <p14:creationId xmlns:p14="http://schemas.microsoft.com/office/powerpoint/2010/main" val="190137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3946393" cy="1956298"/>
          </a:xfrm>
        </p:spPr>
        <p:txBody>
          <a:bodyPr>
            <a:normAutofit/>
          </a:bodyPr>
          <a:lstStyle/>
          <a:p>
            <a:pPr algn="l"/>
            <a:r>
              <a:rPr lang="en-US" sz="3600" dirty="0">
                <a:ln>
                  <a:solidFill>
                    <a:srgbClr val="404040">
                      <a:alpha val="10000"/>
                    </a:srgbClr>
                  </a:solidFill>
                </a:ln>
              </a:rPr>
              <a:t>EDA – Parch</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60178"/>
            <a:ext cx="6430560" cy="1956298"/>
          </a:xfrm>
        </p:spPr>
        <p:txBody>
          <a:bodyPr anchor="ctr">
            <a:normAutofit/>
          </a:bodyPr>
          <a:lstStyle/>
          <a:p>
            <a:pPr marL="36900" indent="0">
              <a:buClr>
                <a:srgbClr val="7F9ECC"/>
              </a:buClr>
              <a:buNone/>
            </a:pPr>
            <a:r>
              <a:rPr lang="en-US" dirty="0">
                <a:ln>
                  <a:solidFill>
                    <a:srgbClr val="404040">
                      <a:alpha val="10000"/>
                    </a:srgbClr>
                  </a:solidFill>
                </a:ln>
              </a:rPr>
              <a:t>Parch does not seem to be corelated with the survival/death.</a:t>
            </a:r>
            <a:endParaRPr lang="en-GB" dirty="0">
              <a:ln>
                <a:solidFill>
                  <a:srgbClr val="404040">
                    <a:alpha val="10000"/>
                  </a:srgbClr>
                </a:solidFill>
              </a:ln>
            </a:endParaRPr>
          </a:p>
        </p:txBody>
      </p:sp>
      <p:pic>
        <p:nvPicPr>
          <p:cNvPr id="6" name="Picture 5" descr="Chart, histogram&#10;&#10;Description automatically generated">
            <a:extLst>
              <a:ext uri="{FF2B5EF4-FFF2-40B4-BE49-F238E27FC236}">
                <a16:creationId xmlns:a16="http://schemas.microsoft.com/office/drawing/2014/main" id="{BBD27209-AB58-4FDA-A3E9-7D19F1CED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7" y="2335926"/>
            <a:ext cx="8684515" cy="4290904"/>
          </a:xfrm>
          <a:prstGeom prst="rect">
            <a:avLst/>
          </a:prstGeom>
        </p:spPr>
      </p:pic>
    </p:spTree>
    <p:extLst>
      <p:ext uri="{BB962C8B-B14F-4D97-AF65-F5344CB8AC3E}">
        <p14:creationId xmlns:p14="http://schemas.microsoft.com/office/powerpoint/2010/main" val="19756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460A-DE04-4868-B1C9-03C824A1E08B}"/>
              </a:ext>
            </a:extLst>
          </p:cNvPr>
          <p:cNvSpPr>
            <a:spLocks noGrp="1"/>
          </p:cNvSpPr>
          <p:nvPr>
            <p:ph type="title"/>
          </p:nvPr>
        </p:nvSpPr>
        <p:spPr>
          <a:xfrm>
            <a:off x="707900" y="460178"/>
            <a:ext cx="4305889" cy="1956298"/>
          </a:xfrm>
        </p:spPr>
        <p:txBody>
          <a:bodyPr>
            <a:normAutofit/>
          </a:bodyPr>
          <a:lstStyle/>
          <a:p>
            <a:pPr algn="l"/>
            <a:r>
              <a:rPr lang="en-US" sz="3600" dirty="0">
                <a:ln>
                  <a:solidFill>
                    <a:srgbClr val="404040">
                      <a:alpha val="10000"/>
                    </a:srgbClr>
                  </a:solidFill>
                </a:ln>
              </a:rPr>
              <a:t>EDA – Embarkment Place</a:t>
            </a:r>
            <a:endParaRPr lang="en-GB" sz="3600" dirty="0">
              <a:ln>
                <a:solidFill>
                  <a:srgbClr val="404040">
                    <a:alpha val="10000"/>
                  </a:srgbClr>
                </a:solidFill>
              </a:ln>
            </a:endParaRPr>
          </a:p>
        </p:txBody>
      </p:sp>
      <p:sp>
        <p:nvSpPr>
          <p:cNvPr id="3" name="Content Placeholder 2">
            <a:extLst>
              <a:ext uri="{FF2B5EF4-FFF2-40B4-BE49-F238E27FC236}">
                <a16:creationId xmlns:a16="http://schemas.microsoft.com/office/drawing/2014/main" id="{D361CC5C-566F-4AC0-8FFC-803D58F889AA}"/>
              </a:ext>
            </a:extLst>
          </p:cNvPr>
          <p:cNvSpPr>
            <a:spLocks noGrp="1"/>
          </p:cNvSpPr>
          <p:nvPr>
            <p:ph idx="1"/>
          </p:nvPr>
        </p:nvSpPr>
        <p:spPr>
          <a:xfrm>
            <a:off x="5129494" y="408807"/>
            <a:ext cx="6430560" cy="1956298"/>
          </a:xfrm>
        </p:spPr>
        <p:txBody>
          <a:bodyPr anchor="ctr">
            <a:normAutofit/>
          </a:bodyPr>
          <a:lstStyle/>
          <a:p>
            <a:pPr marL="36900" indent="0">
              <a:buClr>
                <a:srgbClr val="7F9ECC"/>
              </a:buClr>
              <a:buNone/>
            </a:pPr>
            <a:r>
              <a:rPr lang="en-US" dirty="0">
                <a:ln>
                  <a:solidFill>
                    <a:srgbClr val="404040">
                      <a:alpha val="10000"/>
                    </a:srgbClr>
                  </a:solidFill>
                </a:ln>
              </a:rPr>
              <a:t>The embarkment plot is not very insightful, it shows that the order of counts from high to low for both cases is the same.</a:t>
            </a:r>
            <a:endParaRPr lang="en-GB" dirty="0">
              <a:ln>
                <a:solidFill>
                  <a:srgbClr val="404040">
                    <a:alpha val="10000"/>
                  </a:srgbClr>
                </a:solidFill>
              </a:ln>
            </a:endParaRPr>
          </a:p>
        </p:txBody>
      </p:sp>
      <p:pic>
        <p:nvPicPr>
          <p:cNvPr id="5" name="Picture 4" descr="Chart, bar chart, histogram&#10;&#10;Description automatically generated">
            <a:extLst>
              <a:ext uri="{FF2B5EF4-FFF2-40B4-BE49-F238E27FC236}">
                <a16:creationId xmlns:a16="http://schemas.microsoft.com/office/drawing/2014/main" id="{C9D677C3-C92C-43A8-98AF-EB088D5E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896" y="2398813"/>
            <a:ext cx="8723777" cy="4206503"/>
          </a:xfrm>
          <a:prstGeom prst="rect">
            <a:avLst/>
          </a:prstGeom>
        </p:spPr>
      </p:pic>
    </p:spTree>
    <p:extLst>
      <p:ext uri="{BB962C8B-B14F-4D97-AF65-F5344CB8AC3E}">
        <p14:creationId xmlns:p14="http://schemas.microsoft.com/office/powerpoint/2010/main" val="132315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A65E-F642-40AB-9F0B-25AFE0D7B372}"/>
              </a:ext>
            </a:extLst>
          </p:cNvPr>
          <p:cNvSpPr>
            <a:spLocks noGrp="1"/>
          </p:cNvSpPr>
          <p:nvPr>
            <p:ph type="title"/>
          </p:nvPr>
        </p:nvSpPr>
        <p:spPr/>
        <p:txBody>
          <a:bodyPr/>
          <a:lstStyle/>
          <a:p>
            <a:r>
              <a:rPr lang="en-US" dirty="0"/>
              <a:t>Overview of the Problem</a:t>
            </a:r>
            <a:endParaRPr lang="en-GB" dirty="0"/>
          </a:p>
        </p:txBody>
      </p:sp>
      <p:sp>
        <p:nvSpPr>
          <p:cNvPr id="3" name="Content Placeholder 2">
            <a:extLst>
              <a:ext uri="{FF2B5EF4-FFF2-40B4-BE49-F238E27FC236}">
                <a16:creationId xmlns:a16="http://schemas.microsoft.com/office/drawing/2014/main" id="{E9252785-3943-487B-A331-889C593E8880}"/>
              </a:ext>
            </a:extLst>
          </p:cNvPr>
          <p:cNvSpPr>
            <a:spLocks noGrp="1"/>
          </p:cNvSpPr>
          <p:nvPr>
            <p:ph idx="1"/>
          </p:nvPr>
        </p:nvSpPr>
        <p:spPr/>
        <p:txBody>
          <a:bodyPr/>
          <a:lstStyle/>
          <a:p>
            <a:r>
              <a:rPr lang="en-US" dirty="0"/>
              <a:t>This problem deals with data about Titanic passengers. This data includes their ages, p-classes, and more.</a:t>
            </a:r>
          </a:p>
          <a:p>
            <a:r>
              <a:rPr lang="en-US" dirty="0"/>
              <a:t>The main purpose is to create a machine learning model that can make guesses about whether a passenger has survived or not based on some data (for example their age, </a:t>
            </a:r>
            <a:r>
              <a:rPr lang="en-US" dirty="0" err="1"/>
              <a:t>Pclass</a:t>
            </a:r>
            <a:r>
              <a:rPr lang="en-US" dirty="0"/>
              <a:t>, …</a:t>
            </a:r>
            <a:r>
              <a:rPr lang="en-US" dirty="0" err="1"/>
              <a:t>etc</a:t>
            </a:r>
            <a:r>
              <a:rPr lang="en-US" dirty="0"/>
              <a:t>) describing the passenger. That is, to </a:t>
            </a:r>
            <a:r>
              <a:rPr lang="en-US" i="1" dirty="0"/>
              <a:t>classify</a:t>
            </a:r>
            <a:r>
              <a:rPr lang="en-US" dirty="0"/>
              <a:t> the passengers into two categories based on that data.</a:t>
            </a:r>
            <a:endParaRPr lang="en-GB" dirty="0"/>
          </a:p>
        </p:txBody>
      </p:sp>
    </p:spTree>
    <p:extLst>
      <p:ext uri="{BB962C8B-B14F-4D97-AF65-F5344CB8AC3E}">
        <p14:creationId xmlns:p14="http://schemas.microsoft.com/office/powerpoint/2010/main" val="305182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B95-F4E3-42D7-93F8-88F1964F9EAD}"/>
              </a:ext>
            </a:extLst>
          </p:cNvPr>
          <p:cNvSpPr>
            <a:spLocks noGrp="1"/>
          </p:cNvSpPr>
          <p:nvPr>
            <p:ph type="title"/>
          </p:nvPr>
        </p:nvSpPr>
        <p:spPr/>
        <p:txBody>
          <a:bodyPr>
            <a:normAutofit fontScale="90000"/>
          </a:bodyPr>
          <a:lstStyle/>
          <a:p>
            <a:r>
              <a:rPr lang="en-US" dirty="0"/>
              <a:t>Converting Categorical Data into Quantitative Data</a:t>
            </a:r>
            <a:endParaRPr lang="en-GB" dirty="0"/>
          </a:p>
        </p:txBody>
      </p:sp>
      <p:sp>
        <p:nvSpPr>
          <p:cNvPr id="3" name="Content Placeholder 2">
            <a:extLst>
              <a:ext uri="{FF2B5EF4-FFF2-40B4-BE49-F238E27FC236}">
                <a16:creationId xmlns:a16="http://schemas.microsoft.com/office/drawing/2014/main" id="{15DE26C7-B2A4-415B-B097-D27340E04DBB}"/>
              </a:ext>
            </a:extLst>
          </p:cNvPr>
          <p:cNvSpPr>
            <a:spLocks noGrp="1"/>
          </p:cNvSpPr>
          <p:nvPr>
            <p:ph idx="1"/>
          </p:nvPr>
        </p:nvSpPr>
        <p:spPr>
          <a:xfrm>
            <a:off x="913795" y="1732449"/>
            <a:ext cx="10353762" cy="4647803"/>
          </a:xfrm>
        </p:spPr>
        <p:txBody>
          <a:bodyPr>
            <a:normAutofit/>
          </a:bodyPr>
          <a:lstStyle/>
          <a:p>
            <a:r>
              <a:rPr lang="en-US" dirty="0"/>
              <a:t>Some of the columns have their data in textual format, this will not allow the model to be trained.</a:t>
            </a:r>
          </a:p>
          <a:p>
            <a:r>
              <a:rPr lang="en-US" dirty="0"/>
              <a:t>To resolve that issue, we will use the following scheme for conversion:</a:t>
            </a:r>
          </a:p>
          <a:p>
            <a:pPr lvl="1"/>
            <a:r>
              <a:rPr lang="en-US" dirty="0"/>
              <a:t>Sex</a:t>
            </a:r>
          </a:p>
          <a:p>
            <a:pPr lvl="2"/>
            <a:r>
              <a:rPr lang="en-US" sz="1800" dirty="0"/>
              <a:t>male → 0</a:t>
            </a:r>
          </a:p>
          <a:p>
            <a:pPr lvl="2"/>
            <a:r>
              <a:rPr lang="en-US" sz="1800" dirty="0"/>
              <a:t>female → 1</a:t>
            </a:r>
          </a:p>
          <a:p>
            <a:pPr lvl="1"/>
            <a:r>
              <a:rPr lang="en-US" dirty="0"/>
              <a:t>Embarked</a:t>
            </a:r>
          </a:p>
          <a:p>
            <a:pPr lvl="2"/>
            <a:r>
              <a:rPr lang="en-US" sz="1800" dirty="0"/>
              <a:t>S → 0</a:t>
            </a:r>
          </a:p>
          <a:p>
            <a:pPr lvl="2"/>
            <a:r>
              <a:rPr lang="en-US" sz="1800" dirty="0"/>
              <a:t>Q → 1</a:t>
            </a:r>
          </a:p>
          <a:p>
            <a:pPr lvl="2"/>
            <a:r>
              <a:rPr lang="en-US" sz="1800" dirty="0"/>
              <a:t>C → 2</a:t>
            </a:r>
          </a:p>
          <a:p>
            <a:r>
              <a:rPr lang="en-GB" dirty="0"/>
              <a:t>The code for conversion is present in the html file accompanying the presentation.</a:t>
            </a:r>
          </a:p>
        </p:txBody>
      </p:sp>
    </p:spTree>
    <p:extLst>
      <p:ext uri="{BB962C8B-B14F-4D97-AF65-F5344CB8AC3E}">
        <p14:creationId xmlns:p14="http://schemas.microsoft.com/office/powerpoint/2010/main" val="176202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D5DA-8C53-4058-88EC-7A582D10A56A}"/>
              </a:ext>
            </a:extLst>
          </p:cNvPr>
          <p:cNvSpPr>
            <a:spLocks noGrp="1"/>
          </p:cNvSpPr>
          <p:nvPr>
            <p:ph type="title"/>
          </p:nvPr>
        </p:nvSpPr>
        <p:spPr/>
        <p:txBody>
          <a:bodyPr/>
          <a:lstStyle/>
          <a:p>
            <a:r>
              <a:rPr lang="en-US" dirty="0"/>
              <a:t>Preparing Data</a:t>
            </a:r>
            <a:endParaRPr lang="en-GB" dirty="0"/>
          </a:p>
        </p:txBody>
      </p:sp>
      <p:sp>
        <p:nvSpPr>
          <p:cNvPr id="3" name="Content Placeholder 2">
            <a:extLst>
              <a:ext uri="{FF2B5EF4-FFF2-40B4-BE49-F238E27FC236}">
                <a16:creationId xmlns:a16="http://schemas.microsoft.com/office/drawing/2014/main" id="{5EDF3B80-8A3F-4EC6-A472-E45AB647103F}"/>
              </a:ext>
            </a:extLst>
          </p:cNvPr>
          <p:cNvSpPr>
            <a:spLocks noGrp="1"/>
          </p:cNvSpPr>
          <p:nvPr>
            <p:ph idx="1"/>
          </p:nvPr>
        </p:nvSpPr>
        <p:spPr/>
        <p:txBody>
          <a:bodyPr/>
          <a:lstStyle/>
          <a:p>
            <a:r>
              <a:rPr lang="en-US" dirty="0"/>
              <a:t>In order to train the model, we need to specify the inputs and outputs (what the model predicts).</a:t>
            </a:r>
          </a:p>
          <a:p>
            <a:r>
              <a:rPr lang="en-US" dirty="0"/>
              <a:t>We use the following code cell after importing some modules from Sci-Kit Learn (</a:t>
            </a:r>
            <a:r>
              <a:rPr lang="en-US" dirty="0" err="1"/>
              <a:t>sklearn</a:t>
            </a:r>
            <a:r>
              <a:rPr lang="en-US" dirty="0"/>
              <a:t>):</a:t>
            </a:r>
          </a:p>
          <a:p>
            <a:pPr marL="36900" indent="0">
              <a:buNone/>
            </a:pPr>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X_train</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df_train.drop</a:t>
            </a:r>
            <a:r>
              <a:rPr lang="en-GB" b="1" dirty="0">
                <a:latin typeface="Courier New" panose="02070309020205020404" pitchFamily="49" charset="0"/>
                <a:cs typeface="Courier New" panose="02070309020205020404" pitchFamily="49" charset="0"/>
              </a:rPr>
              <a:t>("Survived", axis=1).copy()</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df_train</a:t>
            </a:r>
            <a:r>
              <a:rPr lang="en-GB" b="1" dirty="0">
                <a:latin typeface="Courier New" panose="02070309020205020404" pitchFamily="49" charset="0"/>
                <a:cs typeface="Courier New" panose="02070309020205020404" pitchFamily="49" charset="0"/>
              </a:rPr>
              <a:t>["Survived"]</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X_test</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df_test.copy</a:t>
            </a:r>
            <a:r>
              <a:rPr lang="en-GB"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512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a:t>Decision Tree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lnSpcReduction="10000"/>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decision_tree</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DecisionTreeClassifier</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decision_tree.fit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X_train</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Y_pred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decision_tree.predict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X_test</a:t>
            </a:r>
            <a:r>
              <a:rPr lang="en-GB" b="1"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acc_decision_tree</a:t>
            </a:r>
            <a:r>
              <a:rPr lang="en-US" b="1" dirty="0">
                <a:latin typeface="Courier New" panose="02070309020205020404" pitchFamily="49" charset="0"/>
                <a:cs typeface="Courier New" panose="02070309020205020404" pitchFamily="49" charset="0"/>
              </a:rPr>
              <a:t> = round(</a:t>
            </a:r>
            <a:r>
              <a:rPr lang="en-US" b="1" dirty="0" err="1">
                <a:latin typeface="Courier New" panose="02070309020205020404" pitchFamily="49" charset="0"/>
                <a:cs typeface="Courier New" panose="02070309020205020404" pitchFamily="49" charset="0"/>
              </a:rPr>
              <a:t>decision_tree.score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X_train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Y_train</a:t>
            </a:r>
            <a:r>
              <a:rPr lang="en-US" b="1" dirty="0">
                <a:latin typeface="Courier New" panose="02070309020205020404" pitchFamily="49" charset="0"/>
                <a:cs typeface="Courier New" panose="02070309020205020404" pitchFamily="49" charset="0"/>
              </a:rPr>
              <a:t>) 		* 100, 2)</a:t>
            </a:r>
          </a:p>
          <a:p>
            <a:pPr marL="3690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acc_decision_tree</a:t>
            </a:r>
            <a:endParaRPr lang="en-US" b="1" dirty="0">
              <a:latin typeface="Courier New" panose="02070309020205020404" pitchFamily="49" charset="0"/>
              <a:cs typeface="Courier New" panose="02070309020205020404" pitchFamily="49" charset="0"/>
            </a:endParaRPr>
          </a:p>
          <a:p>
            <a:r>
              <a:rPr lang="en-US" dirty="0"/>
              <a:t>The accuracy of the model is 98.2%</a:t>
            </a:r>
          </a:p>
        </p:txBody>
      </p:sp>
    </p:spTree>
    <p:extLst>
      <p:ext uri="{BB962C8B-B14F-4D97-AF65-F5344CB8AC3E}">
        <p14:creationId xmlns:p14="http://schemas.microsoft.com/office/powerpoint/2010/main" val="313134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Support Vector Machine</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the SVM,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1" dirty="0">
                <a:effectLst/>
                <a:latin typeface="Courier New" panose="02070309020205020404" pitchFamily="49" charset="0"/>
                <a:cs typeface="Courier New" panose="02070309020205020404" pitchFamily="49" charset="0"/>
              </a:rPr>
              <a:t>svc = SVC()</a:t>
            </a:r>
            <a:endParaRPr lang="en-GB" b="1" dirty="0">
              <a:latin typeface="Courier New" panose="02070309020205020404" pitchFamily="49" charset="0"/>
              <a:cs typeface="Courier New" panose="02070309020205020404" pitchFamily="49" charset="0"/>
            </a:endParaRPr>
          </a:p>
          <a:p>
            <a:pPr marL="36900" indent="0">
              <a:buNone/>
            </a:pPr>
            <a:r>
              <a:rPr lang="en-GB" b="1" dirty="0">
                <a:latin typeface="Courier New" panose="02070309020205020404" pitchFamily="49" charset="0"/>
                <a:cs typeface="Courier New" panose="02070309020205020404" pitchFamily="49" charset="0"/>
              </a:rPr>
              <a:t>	</a:t>
            </a:r>
            <a:r>
              <a:rPr lang="fr-FR" b="1" dirty="0">
                <a:effectLst/>
                <a:latin typeface="Courier New" panose="02070309020205020404" pitchFamily="49" charset="0"/>
                <a:cs typeface="Courier New" panose="02070309020205020404" pitchFamily="49" charset="0"/>
              </a:rPr>
              <a:t>svc.fit(X_train, Y_train)</a:t>
            </a:r>
            <a:endParaRPr lang="en-GB" b="1" dirty="0">
              <a:latin typeface="Courier New" panose="02070309020205020404" pitchFamily="49" charset="0"/>
              <a:cs typeface="Courier New" panose="02070309020205020404" pitchFamily="49" charset="0"/>
            </a:endParaRPr>
          </a:p>
          <a:p>
            <a:pPr marL="36900" indent="0">
              <a:buNone/>
            </a:pPr>
            <a:r>
              <a:rPr lang="en-GB" b="1" dirty="0">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Y_pred</a:t>
            </a:r>
            <a:r>
              <a:rPr lang="en-US" b="1" dirty="0">
                <a:effectLst/>
                <a:latin typeface="Courier New" panose="02070309020205020404" pitchFamily="49" charset="0"/>
                <a:cs typeface="Courier New" panose="02070309020205020404" pitchFamily="49" charset="0"/>
              </a:rPr>
              <a:t> = </a:t>
            </a:r>
            <a:r>
              <a:rPr lang="en-US" b="1" dirty="0" err="1">
                <a:effectLst/>
                <a:latin typeface="Courier New" panose="02070309020205020404" pitchFamily="49" charset="0"/>
                <a:cs typeface="Courier New" panose="02070309020205020404" pitchFamily="49" charset="0"/>
              </a:rPr>
              <a:t>svc.predict</a:t>
            </a:r>
            <a:r>
              <a:rPr lang="en-US" b="1" dirty="0">
                <a:effectLst/>
                <a:latin typeface="Courier New" panose="02070309020205020404" pitchFamily="49" charset="0"/>
                <a:cs typeface="Courier New" panose="02070309020205020404" pitchFamily="49" charset="0"/>
              </a:rPr>
              <a:t>(</a:t>
            </a:r>
            <a:r>
              <a:rPr lang="en-US" b="1" dirty="0" err="1">
                <a:effectLst/>
                <a:latin typeface="Courier New" panose="02070309020205020404" pitchFamily="49" charset="0"/>
                <a:cs typeface="Courier New" panose="02070309020205020404" pitchFamily="49" charset="0"/>
              </a:rPr>
              <a:t>X_test</a:t>
            </a:r>
            <a:r>
              <a:rPr lang="en-US" b="1" dirty="0">
                <a:effectLst/>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acc_svc</a:t>
            </a:r>
            <a:r>
              <a:rPr lang="en-US" b="1" dirty="0">
                <a:latin typeface="Courier New" panose="02070309020205020404" pitchFamily="49" charset="0"/>
                <a:cs typeface="Courier New" panose="02070309020205020404" pitchFamily="49" charset="0"/>
              </a:rPr>
              <a:t> = round(</a:t>
            </a:r>
            <a:r>
              <a:rPr lang="en-US" b="1" dirty="0" err="1">
                <a:latin typeface="Courier New" panose="02070309020205020404" pitchFamily="49" charset="0"/>
                <a:cs typeface="Courier New" panose="02070309020205020404" pitchFamily="49" charset="0"/>
              </a:rPr>
              <a:t>svc.score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X_train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Y_train</a:t>
            </a:r>
            <a:r>
              <a:rPr lang="en-US" b="1" dirty="0">
                <a:latin typeface="Courier New" panose="02070309020205020404" pitchFamily="49" charset="0"/>
                <a:cs typeface="Courier New" panose="02070309020205020404" pitchFamily="49" charset="0"/>
              </a:rPr>
              <a:t>) * 100, 2)</a:t>
            </a:r>
          </a:p>
          <a:p>
            <a:pPr marL="3690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acc_svc</a:t>
            </a:r>
            <a:endParaRPr lang="en-US" b="1" dirty="0">
              <a:latin typeface="Courier New" panose="02070309020205020404" pitchFamily="49" charset="0"/>
              <a:cs typeface="Courier New" panose="02070309020205020404" pitchFamily="49" charset="0"/>
            </a:endParaRPr>
          </a:p>
          <a:p>
            <a:r>
              <a:rPr lang="en-US" dirty="0"/>
              <a:t>The accuracy of the model is 68.39%</a:t>
            </a:r>
          </a:p>
        </p:txBody>
      </p:sp>
    </p:spTree>
    <p:extLst>
      <p:ext uri="{BB962C8B-B14F-4D97-AF65-F5344CB8AC3E}">
        <p14:creationId xmlns:p14="http://schemas.microsoft.com/office/powerpoint/2010/main" val="3791781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8C02-556B-441A-A831-F5866BCCD5D8}"/>
              </a:ext>
            </a:extLst>
          </p:cNvPr>
          <p:cNvSpPr>
            <a:spLocks noGrp="1"/>
          </p:cNvSpPr>
          <p:nvPr>
            <p:ph type="title"/>
          </p:nvPr>
        </p:nvSpPr>
        <p:spPr>
          <a:xfrm>
            <a:off x="913795" y="599325"/>
            <a:ext cx="10353762" cy="970450"/>
          </a:xfrm>
        </p:spPr>
        <p:txBody>
          <a:bodyPr/>
          <a:lstStyle/>
          <a:p>
            <a:r>
              <a:rPr lang="en-US" dirty="0"/>
              <a:t>Gaussian Naïve Bayes</a:t>
            </a:r>
            <a:endParaRPr lang="en-GB" dirty="0"/>
          </a:p>
        </p:txBody>
      </p:sp>
      <p:sp>
        <p:nvSpPr>
          <p:cNvPr id="3" name="Content Placeholder 2">
            <a:extLst>
              <a:ext uri="{FF2B5EF4-FFF2-40B4-BE49-F238E27FC236}">
                <a16:creationId xmlns:a16="http://schemas.microsoft.com/office/drawing/2014/main" id="{D8557DCF-2E5C-4A4F-9CAE-AAD94989642A}"/>
              </a:ext>
            </a:extLst>
          </p:cNvPr>
          <p:cNvSpPr>
            <a:spLocks noGrp="1"/>
          </p:cNvSpPr>
          <p:nvPr>
            <p:ph idx="1"/>
          </p:nvPr>
        </p:nvSpPr>
        <p:spPr>
          <a:xfrm>
            <a:off x="913795" y="1732449"/>
            <a:ext cx="10353762" cy="4729996"/>
          </a:xfrm>
        </p:spPr>
        <p:txBody>
          <a:bodyPr>
            <a:normAutofit/>
          </a:bodyPr>
          <a:lstStyle/>
          <a:p>
            <a:r>
              <a:rPr lang="en-US" dirty="0"/>
              <a:t>For this project, we have chosen three machine learning methods to create our model, namely Decision Tree, Support Vector Machine, and Gaussian Naïve Bayes. We will compare the accuracy of those three models.</a:t>
            </a:r>
          </a:p>
          <a:p>
            <a:r>
              <a:rPr lang="en-US" dirty="0"/>
              <a:t>For the decision tree, we use this code to train the model using the specified data:</a:t>
            </a:r>
          </a:p>
          <a:p>
            <a:pPr marL="36900" indent="0">
              <a:buNone/>
            </a:pP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gaussian = </a:t>
            </a:r>
            <a:r>
              <a:rPr lang="en-GB" b="1" dirty="0" err="1">
                <a:latin typeface="Courier New" panose="02070309020205020404" pitchFamily="49" charset="0"/>
                <a:cs typeface="Courier New" panose="02070309020205020404" pitchFamily="49" charset="0"/>
              </a:rPr>
              <a:t>GaussianNB</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gaussian.fit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X_train</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Y_train</a:t>
            </a:r>
            <a:r>
              <a:rPr lang="en-GB" b="1" dirty="0">
                <a:latin typeface="Courier New" panose="02070309020205020404" pitchFamily="49" charset="0"/>
                <a:cs typeface="Courier New" panose="02070309020205020404" pitchFamily="49" charset="0"/>
              </a:rPr>
              <a:t>)</a:t>
            </a:r>
          </a:p>
          <a:p>
            <a:pPr marL="3690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Y_pred</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gaussian.predict</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X_test</a:t>
            </a:r>
            <a:r>
              <a:rPr lang="en-GB" b="1" dirty="0">
                <a:latin typeface="Courier New" panose="02070309020205020404" pitchFamily="49" charset="0"/>
                <a:cs typeface="Courier New" panose="02070309020205020404" pitchFamily="49" charset="0"/>
              </a:rPr>
              <a:t>)</a:t>
            </a:r>
          </a:p>
          <a:p>
            <a:r>
              <a:rPr lang="en-US" dirty="0"/>
              <a:t>To estimate the accuracy of this model, we use these statements:</a:t>
            </a:r>
          </a:p>
          <a:p>
            <a:pPr marL="36900" indent="0">
              <a:buNone/>
            </a:pPr>
            <a:r>
              <a:rPr lang="en-US" dirty="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acc_gaussian = round(gaussian.score(X_train, Y_train) * 100, 2)</a:t>
            </a:r>
          </a:p>
          <a:p>
            <a:pPr marL="36900" indent="0">
              <a:buNone/>
            </a:pPr>
            <a:r>
              <a:rPr lang="fr-FR" b="1" dirty="0">
                <a:latin typeface="Courier New" panose="02070309020205020404" pitchFamily="49" charset="0"/>
                <a:cs typeface="Courier New" panose="02070309020205020404" pitchFamily="49" charset="0"/>
              </a:rPr>
              <a:t>	acc_gaussian</a:t>
            </a:r>
            <a:endParaRPr lang="en-US" b="1" dirty="0">
              <a:latin typeface="Courier New" panose="02070309020205020404" pitchFamily="49" charset="0"/>
              <a:cs typeface="Courier New" panose="02070309020205020404" pitchFamily="49" charset="0"/>
            </a:endParaRPr>
          </a:p>
          <a:p>
            <a:r>
              <a:rPr lang="en-US" dirty="0"/>
              <a:t>The accuracy of the model is 79.19%</a:t>
            </a:r>
          </a:p>
        </p:txBody>
      </p:sp>
    </p:spTree>
    <p:extLst>
      <p:ext uri="{BB962C8B-B14F-4D97-AF65-F5344CB8AC3E}">
        <p14:creationId xmlns:p14="http://schemas.microsoft.com/office/powerpoint/2010/main" val="422257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913795" y="609600"/>
            <a:ext cx="10353762" cy="970450"/>
          </a:xfrm>
        </p:spPr>
        <p:txBody>
          <a:bodyPr>
            <a:normAutofit/>
          </a:bodyPr>
          <a:lstStyle/>
          <a:p>
            <a:r>
              <a:rPr lang="en-US" dirty="0"/>
              <a:t>The Process – An Overview</a:t>
            </a:r>
            <a:endParaRPr lang="en-GB" dirty="0"/>
          </a:p>
        </p:txBody>
      </p:sp>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3328978277"/>
              </p:ext>
            </p:extLst>
          </p:nvPr>
        </p:nvGraphicFramePr>
        <p:xfrm>
          <a:off x="914400" y="1731963"/>
          <a:ext cx="10353675" cy="4709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0567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97353-95D6-4792-A206-18547FBBDCCD}"/>
              </a:ext>
            </a:extLst>
          </p:cNvPr>
          <p:cNvSpPr>
            <a:spLocks noGrp="1"/>
          </p:cNvSpPr>
          <p:nvPr>
            <p:ph type="title"/>
          </p:nvPr>
        </p:nvSpPr>
        <p:spPr>
          <a:xfrm>
            <a:off x="585021" y="628638"/>
            <a:ext cx="3078749" cy="970450"/>
          </a:xfrm>
        </p:spPr>
        <p:txBody>
          <a:bodyPr anchor="b">
            <a:normAutofit/>
          </a:bodyPr>
          <a:lstStyle/>
          <a:p>
            <a:pPr algn="l"/>
            <a:r>
              <a:rPr lang="en-US" sz="2800" dirty="0">
                <a:ln>
                  <a:solidFill>
                    <a:srgbClr val="404040">
                      <a:alpha val="10000"/>
                    </a:srgbClr>
                  </a:solidFill>
                </a:ln>
                <a:solidFill>
                  <a:srgbClr val="DADADA"/>
                </a:solidFill>
              </a:rPr>
              <a:t>Data Loading – Cont.</a:t>
            </a:r>
            <a:endParaRPr lang="en-GB"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121E5B07-832F-4C01-A33D-3F716E6C5FCC}"/>
              </a:ext>
            </a:extLst>
          </p:cNvPr>
          <p:cNvSpPr>
            <a:spLocks noGrp="1"/>
          </p:cNvSpPr>
          <p:nvPr>
            <p:ph idx="1"/>
          </p:nvPr>
        </p:nvSpPr>
        <p:spPr>
          <a:xfrm>
            <a:off x="585022" y="1747278"/>
            <a:ext cx="3309416" cy="4482084"/>
          </a:xfrm>
        </p:spPr>
        <p:txBody>
          <a:bodyPr anchor="t">
            <a:normAutofit/>
          </a:bodyPr>
          <a:lstStyle/>
          <a:p>
            <a:r>
              <a:rPr lang="en-US" dirty="0">
                <a:ln>
                  <a:solidFill>
                    <a:srgbClr val="404040">
                      <a:alpha val="10000"/>
                    </a:srgbClr>
                  </a:solidFill>
                </a:ln>
                <a:solidFill>
                  <a:srgbClr val="DADADA"/>
                </a:solidFill>
              </a:rPr>
              <a:t>It might be useful to display some extra information about the data here.</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A28BB3C0-261C-4FC5-90B2-FA3C85C05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544" y="1737843"/>
            <a:ext cx="8101350" cy="3382313"/>
          </a:xfrm>
          <a:prstGeom prst="rect">
            <a:avLst/>
          </a:prstGeom>
        </p:spPr>
      </p:pic>
    </p:spTree>
    <p:extLst>
      <p:ext uri="{BB962C8B-B14F-4D97-AF65-F5344CB8AC3E}">
        <p14:creationId xmlns:p14="http://schemas.microsoft.com/office/powerpoint/2010/main" val="31892867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the missing data,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Handling missing values</a:t>
            </a:r>
          </a:p>
        </p:txBody>
      </p:sp>
    </p:spTree>
    <p:extLst>
      <p:ext uri="{BB962C8B-B14F-4D97-AF65-F5344CB8AC3E}">
        <p14:creationId xmlns:p14="http://schemas.microsoft.com/office/powerpoint/2010/main" val="208472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b="1" dirty="0">
                <a:latin typeface="Courier New" panose="02070309020205020404" pitchFamily="49" charset="0"/>
                <a:cs typeface="Courier New" panose="02070309020205020404" pitchFamily="49" charset="0"/>
              </a:rPr>
              <a:t>print(</a:t>
            </a:r>
          </a:p>
          <a:p>
            <a:pPr marL="4500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df_train</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df_train.duplicated</a:t>
            </a:r>
            <a:r>
              <a:rPr lang="en-US" sz="2400" b="1" dirty="0">
                <a:latin typeface="Courier New" panose="02070309020205020404" pitchFamily="49" charset="0"/>
                <a:cs typeface="Courier New" panose="02070309020205020404" pitchFamily="49" charset="0"/>
              </a:rPr>
              <a:t>()].size,</a:t>
            </a:r>
          </a:p>
          <a:p>
            <a:pPr marL="4500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df_test</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df_train.duplicated</a:t>
            </a:r>
            <a:r>
              <a:rPr lang="en-US" sz="2400" b="1" dirty="0">
                <a:latin typeface="Courier New" panose="02070309020205020404" pitchFamily="49" charset="0"/>
                <a:cs typeface="Courier New" panose="02070309020205020404" pitchFamily="49" charset="0"/>
              </a:rPr>
              <a:t>()].size,</a:t>
            </a:r>
          </a:p>
          <a:p>
            <a:pPr marL="450000" lvl="1"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sep</a:t>
            </a:r>
            <a:r>
              <a:rPr lang="en-US" sz="2400" b="1" dirty="0">
                <a:latin typeface="Courier New" panose="02070309020205020404" pitchFamily="49" charset="0"/>
                <a:cs typeface="Courier New" panose="02070309020205020404" pitchFamily="49" charset="0"/>
              </a:rPr>
              <a:t>=‘, ‘</a:t>
            </a:r>
          </a:p>
          <a:p>
            <a:pPr marL="450000" lvl="1" indent="0">
              <a:buNone/>
            </a:pPr>
            <a:r>
              <a:rPr lang="en-US" sz="2400" b="1" dirty="0">
                <a:latin typeface="Courier New" panose="02070309020205020404" pitchFamily="49" charset="0"/>
                <a:cs typeface="Courier New" panose="02070309020205020404" pitchFamily="49" charset="0"/>
              </a:rPr>
              <a:t>)</a:t>
            </a:r>
            <a:endParaRPr lang="en-US" sz="3200" b="1" dirty="0">
              <a:latin typeface="Courier New" panose="02070309020205020404" pitchFamily="49" charset="0"/>
              <a:cs typeface="Courier New" panose="02070309020205020404" pitchFamily="49" charset="0"/>
            </a:endParaRPr>
          </a:p>
          <a:p>
            <a:r>
              <a:rPr lang="en-US" sz="3200" dirty="0"/>
              <a:t>This statement yields this output:</a:t>
            </a:r>
          </a:p>
          <a:p>
            <a:pPr marL="450000" lvl="1" indent="0">
              <a:buNone/>
            </a:pPr>
            <a:r>
              <a:rPr lang="en-US" sz="3000" b="1"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b="1" dirty="0">
                <a:latin typeface="Courier New" panose="02070309020205020404" pitchFamily="49" charset="0"/>
                <a:cs typeface="Courier New" panose="02070309020205020404" pitchFamily="49" charset="0"/>
              </a:rPr>
              <a:t>df_train.info()</a:t>
            </a:r>
            <a:endParaRPr lang="en-US" sz="2200" b="1"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988</TotalTime>
  <Words>1474</Words>
  <Application>Microsoft Office PowerPoint</Application>
  <PresentationFormat>Widescreen</PresentationFormat>
  <Paragraphs>130</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Calisto MT</vt:lpstr>
      <vt:lpstr>Courier New</vt:lpstr>
      <vt:lpstr>Helvetica Neue</vt:lpstr>
      <vt:lpstr>Wingdings 2</vt:lpstr>
      <vt:lpstr>Slate</vt:lpstr>
      <vt:lpstr>Titanic</vt:lpstr>
      <vt:lpstr>Overview of the Problem</vt:lpstr>
      <vt:lpstr>The Process – An Overview</vt:lpstr>
      <vt:lpstr>Part I Data Analysis</vt:lpstr>
      <vt:lpstr>Data Loading</vt:lpstr>
      <vt:lpstr>Data Loading – Cont.</vt:lpstr>
      <vt:lpstr>Data Cleaning – An Overview</vt:lpstr>
      <vt:lpstr>Data Cleaning – Handling Duplicate Rows </vt:lpstr>
      <vt:lpstr>Data Cleaning – Removing Columns with 50%+ Null </vt:lpstr>
      <vt:lpstr>Data Cleaning – Handling the Outliers</vt:lpstr>
      <vt:lpstr>PowerPoint Presentation</vt:lpstr>
      <vt:lpstr>PowerPoint Presentation</vt:lpstr>
      <vt:lpstr>Data Cleaning – Handling Missing Values</vt:lpstr>
      <vt:lpstr>Exploratory Data Analysis (EDA)</vt:lpstr>
      <vt:lpstr>EDA – Age</vt:lpstr>
      <vt:lpstr>EDA – Sex</vt:lpstr>
      <vt:lpstr>EDA – P-class</vt:lpstr>
      <vt:lpstr>EDA – Parch</vt:lpstr>
      <vt:lpstr>EDA – Embarkment Place</vt:lpstr>
      <vt:lpstr>Converting Categorical Data into Quantitative Data</vt:lpstr>
      <vt:lpstr>Part II Machine Learning</vt:lpstr>
      <vt:lpstr>Preparing Data</vt:lpstr>
      <vt:lpstr>Decision Tree</vt:lpstr>
      <vt:lpstr>Support Vector Machine</vt:lpstr>
      <vt:lpstr>Gaussian Naïve Bayes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26</cp:revision>
  <dcterms:created xsi:type="dcterms:W3CDTF">2021-12-23T23:23:04Z</dcterms:created>
  <dcterms:modified xsi:type="dcterms:W3CDTF">2022-01-05T15:24:42Z</dcterms:modified>
</cp:coreProperties>
</file>