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13"/>
  </p:notesMasterIdLst>
  <p:sldIdLst>
    <p:sldId id="262" r:id="rId2"/>
    <p:sldId id="257" r:id="rId3"/>
    <p:sldId id="260" r:id="rId4"/>
    <p:sldId id="258" r:id="rId5"/>
    <p:sldId id="259" r:id="rId6"/>
    <p:sldId id="263" r:id="rId7"/>
    <p:sldId id="264" r:id="rId8"/>
    <p:sldId id="265" r:id="rId9"/>
    <p:sldId id="266" r:id="rId10"/>
    <p:sldId id="267"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61" d="100"/>
          <a:sy n="61" d="100"/>
        </p:scale>
        <p:origin x="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4B552-66BE-40FA-A948-E8012F67826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A98B9367-1C23-4963-B146-EE8B702C0EB2}">
      <dgm:prSet/>
      <dgm:spPr/>
      <dgm:t>
        <a:bodyPr/>
        <a:lstStyle/>
        <a:p>
          <a:pPr>
            <a:defRPr b="1"/>
          </a:pPr>
          <a:r>
            <a:rPr lang="en-US"/>
            <a:t>Data Analysis</a:t>
          </a:r>
        </a:p>
      </dgm:t>
    </dgm:pt>
    <dgm:pt modelId="{0BC0A947-F016-4DE8-BC8F-EF74A58EB4D1}" type="parTrans" cxnId="{D0032106-5F61-4427-9C1E-C9E3F4B5E961}">
      <dgm:prSet/>
      <dgm:spPr/>
      <dgm:t>
        <a:bodyPr/>
        <a:lstStyle/>
        <a:p>
          <a:endParaRPr lang="en-US"/>
        </a:p>
      </dgm:t>
    </dgm:pt>
    <dgm:pt modelId="{FFB4FCE5-5C3C-4131-A4E8-5FE1A0A6BB7C}" type="sibTrans" cxnId="{D0032106-5F61-4427-9C1E-C9E3F4B5E961}">
      <dgm:prSet/>
      <dgm:spPr/>
      <dgm:t>
        <a:bodyPr/>
        <a:lstStyle/>
        <a:p>
          <a:endParaRPr lang="en-US"/>
        </a:p>
      </dgm:t>
    </dgm:pt>
    <dgm:pt modelId="{32A424BB-664C-4B1B-B1C6-C5238B09F81E}">
      <dgm:prSet/>
      <dgm:spPr/>
      <dgm:t>
        <a:bodyPr/>
        <a:lstStyle/>
        <a:p>
          <a:r>
            <a:rPr lang="en-US"/>
            <a:t>Data Loading</a:t>
          </a:r>
        </a:p>
      </dgm:t>
    </dgm:pt>
    <dgm:pt modelId="{99DD3494-3A1B-44D2-A94B-2EA7058CFD82}" type="parTrans" cxnId="{00860D42-A6B7-4C20-A48F-87F727B9B217}">
      <dgm:prSet/>
      <dgm:spPr/>
      <dgm:t>
        <a:bodyPr/>
        <a:lstStyle/>
        <a:p>
          <a:endParaRPr lang="en-US"/>
        </a:p>
      </dgm:t>
    </dgm:pt>
    <dgm:pt modelId="{2359FCDC-237E-4867-BAB0-188B57E0A74F}" type="sibTrans" cxnId="{00860D42-A6B7-4C20-A48F-87F727B9B217}">
      <dgm:prSet/>
      <dgm:spPr/>
      <dgm:t>
        <a:bodyPr/>
        <a:lstStyle/>
        <a:p>
          <a:endParaRPr lang="en-US"/>
        </a:p>
      </dgm:t>
    </dgm:pt>
    <dgm:pt modelId="{6444590F-EF19-4729-A66B-78D7C354F50B}">
      <dgm:prSet/>
      <dgm:spPr/>
      <dgm:t>
        <a:bodyPr/>
        <a:lstStyle/>
        <a:p>
          <a:r>
            <a:rPr lang="en-US"/>
            <a:t>Data Cleaning</a:t>
          </a:r>
        </a:p>
      </dgm:t>
    </dgm:pt>
    <dgm:pt modelId="{0661FE9F-642D-4AA9-B3D8-B49541B8FB4B}" type="parTrans" cxnId="{A6FDCBD6-0981-44CE-9119-C6B899031518}">
      <dgm:prSet/>
      <dgm:spPr/>
      <dgm:t>
        <a:bodyPr/>
        <a:lstStyle/>
        <a:p>
          <a:endParaRPr lang="en-US"/>
        </a:p>
      </dgm:t>
    </dgm:pt>
    <dgm:pt modelId="{03D556F0-1510-475D-BC9C-9DD997AEFB75}" type="sibTrans" cxnId="{A6FDCBD6-0981-44CE-9119-C6B899031518}">
      <dgm:prSet/>
      <dgm:spPr/>
      <dgm:t>
        <a:bodyPr/>
        <a:lstStyle/>
        <a:p>
          <a:endParaRPr lang="en-US"/>
        </a:p>
      </dgm:t>
    </dgm:pt>
    <dgm:pt modelId="{A2A91574-1694-420F-A06D-75C8B106EBD9}">
      <dgm:prSet/>
      <dgm:spPr/>
      <dgm:t>
        <a:bodyPr/>
        <a:lstStyle/>
        <a:p>
          <a:r>
            <a:rPr lang="en-US" dirty="0"/>
            <a:t>Removing Duplicates</a:t>
          </a:r>
        </a:p>
      </dgm:t>
    </dgm:pt>
    <dgm:pt modelId="{A35F58E4-8724-44B6-8C2E-E58CDD323F72}" type="parTrans" cxnId="{27D8B531-9141-4B31-88E3-78D5A587FDF6}">
      <dgm:prSet/>
      <dgm:spPr/>
      <dgm:t>
        <a:bodyPr/>
        <a:lstStyle/>
        <a:p>
          <a:endParaRPr lang="en-US"/>
        </a:p>
      </dgm:t>
    </dgm:pt>
    <dgm:pt modelId="{10F75322-A048-42C9-810C-EE89E96292B6}" type="sibTrans" cxnId="{27D8B531-9141-4B31-88E3-78D5A587FDF6}">
      <dgm:prSet/>
      <dgm:spPr/>
      <dgm:t>
        <a:bodyPr/>
        <a:lstStyle/>
        <a:p>
          <a:endParaRPr lang="en-US"/>
        </a:p>
      </dgm:t>
    </dgm:pt>
    <dgm:pt modelId="{370FC0FF-9CF6-40BB-BB47-3DC48992C64F}">
      <dgm:prSet/>
      <dgm:spPr/>
      <dgm:t>
        <a:bodyPr/>
        <a:lstStyle/>
        <a:p>
          <a:r>
            <a:rPr lang="en-US" dirty="0"/>
            <a:t>Exploratory Data Analysis</a:t>
          </a:r>
        </a:p>
      </dgm:t>
    </dgm:pt>
    <dgm:pt modelId="{062E3CD6-F4DE-4B2B-8F5F-3A6722952ADF}" type="parTrans" cxnId="{5B541F22-4EC3-4758-9ED3-0719C7F086B7}">
      <dgm:prSet/>
      <dgm:spPr/>
      <dgm:t>
        <a:bodyPr/>
        <a:lstStyle/>
        <a:p>
          <a:endParaRPr lang="en-US"/>
        </a:p>
      </dgm:t>
    </dgm:pt>
    <dgm:pt modelId="{F9CBC2BA-C3B9-402C-B7A1-4C968EBBB9BE}" type="sibTrans" cxnId="{5B541F22-4EC3-4758-9ED3-0719C7F086B7}">
      <dgm:prSet/>
      <dgm:spPr/>
      <dgm:t>
        <a:bodyPr/>
        <a:lstStyle/>
        <a:p>
          <a:endParaRPr lang="en-US"/>
        </a:p>
      </dgm:t>
    </dgm:pt>
    <dgm:pt modelId="{44647809-B732-41A7-9DB8-FAD49B102A56}">
      <dgm:prSet/>
      <dgm:spPr/>
      <dgm:t>
        <a:bodyPr/>
        <a:lstStyle/>
        <a:p>
          <a:pPr>
            <a:defRPr b="1"/>
          </a:pPr>
          <a:r>
            <a:rPr lang="en-US"/>
            <a:t>Machine Learning</a:t>
          </a:r>
        </a:p>
      </dgm:t>
    </dgm:pt>
    <dgm:pt modelId="{A987B20E-AD23-47F2-8D33-40C0EAD83B26}" type="parTrans" cxnId="{C34B9C71-CEDA-476E-895E-E21972233620}">
      <dgm:prSet/>
      <dgm:spPr/>
      <dgm:t>
        <a:bodyPr/>
        <a:lstStyle/>
        <a:p>
          <a:endParaRPr lang="en-US"/>
        </a:p>
      </dgm:t>
    </dgm:pt>
    <dgm:pt modelId="{0EB3F371-DD1F-4212-B681-1403D021F5FC}" type="sibTrans" cxnId="{C34B9C71-CEDA-476E-895E-E21972233620}">
      <dgm:prSet/>
      <dgm:spPr/>
      <dgm:t>
        <a:bodyPr/>
        <a:lstStyle/>
        <a:p>
          <a:endParaRPr lang="en-US"/>
        </a:p>
      </dgm:t>
    </dgm:pt>
    <dgm:pt modelId="{47F0BD06-020A-4E8C-9824-ADEE6B6AAFC7}">
      <dgm:prSet/>
      <dgm:spPr/>
      <dgm:t>
        <a:bodyPr/>
        <a:lstStyle/>
        <a:p>
          <a:r>
            <a:rPr lang="en-US"/>
            <a:t>Training the Model</a:t>
          </a:r>
        </a:p>
      </dgm:t>
    </dgm:pt>
    <dgm:pt modelId="{0E321FD1-7A82-4792-BABF-BEFA584FCDBF}" type="parTrans" cxnId="{D0485266-BA99-4199-89AD-878AA8A21019}">
      <dgm:prSet/>
      <dgm:spPr/>
      <dgm:t>
        <a:bodyPr/>
        <a:lstStyle/>
        <a:p>
          <a:endParaRPr lang="en-GB"/>
        </a:p>
      </dgm:t>
    </dgm:pt>
    <dgm:pt modelId="{A1A2DC7C-E8D4-4395-974F-1240FACADEDA}" type="sibTrans" cxnId="{D0485266-BA99-4199-89AD-878AA8A21019}">
      <dgm:prSet/>
      <dgm:spPr/>
      <dgm:t>
        <a:bodyPr/>
        <a:lstStyle/>
        <a:p>
          <a:endParaRPr lang="en-GB"/>
        </a:p>
      </dgm:t>
    </dgm:pt>
    <dgm:pt modelId="{ADE0504A-9D02-4940-98D5-71A1EA5B6401}">
      <dgm:prSet/>
      <dgm:spPr/>
      <dgm:t>
        <a:bodyPr/>
        <a:lstStyle/>
        <a:p>
          <a:pPr rtl="0"/>
          <a:r>
            <a:rPr lang="en-US"/>
            <a:t>Evaluating the Model</a:t>
          </a:r>
        </a:p>
      </dgm:t>
    </dgm:pt>
    <dgm:pt modelId="{7E0D232E-F270-49B4-B169-B0E98ABBF7BE}" type="sibTrans" cxnId="{698DB50B-085C-4600-B49A-697D75AF2B2B}">
      <dgm:prSet/>
      <dgm:spPr/>
      <dgm:t>
        <a:bodyPr/>
        <a:lstStyle/>
        <a:p>
          <a:endParaRPr lang="en-GB"/>
        </a:p>
      </dgm:t>
    </dgm:pt>
    <dgm:pt modelId="{99013758-8233-4BDD-B345-4840092FE7E9}" type="parTrans" cxnId="{698DB50B-085C-4600-B49A-697D75AF2B2B}">
      <dgm:prSet/>
      <dgm:spPr/>
      <dgm:t>
        <a:bodyPr/>
        <a:lstStyle/>
        <a:p>
          <a:endParaRPr lang="en-GB"/>
        </a:p>
      </dgm:t>
    </dgm:pt>
    <dgm:pt modelId="{DE7DEB28-B5FB-4C76-9D62-6837B3C2727D}">
      <dgm:prSet/>
      <dgm:spPr/>
      <dgm:t>
        <a:bodyPr/>
        <a:lstStyle/>
        <a:p>
          <a:r>
            <a:rPr lang="en-US" dirty="0"/>
            <a:t>Removing Columns With 50%+ </a:t>
          </a:r>
          <a:r>
            <a:rPr lang="en-US" dirty="0" err="1"/>
            <a:t>NaN</a:t>
          </a:r>
          <a:r>
            <a:rPr lang="en-US" dirty="0"/>
            <a:t>/NA</a:t>
          </a:r>
        </a:p>
      </dgm:t>
    </dgm:pt>
    <dgm:pt modelId="{618AC0BE-B6AE-4E63-A950-D41E7911DC60}" type="sibTrans" cxnId="{D15CA423-96E3-48FD-BFE1-C75573A444B3}">
      <dgm:prSet/>
      <dgm:spPr/>
      <dgm:t>
        <a:bodyPr/>
        <a:lstStyle/>
        <a:p>
          <a:endParaRPr lang="en-US"/>
        </a:p>
      </dgm:t>
    </dgm:pt>
    <dgm:pt modelId="{A9DF2ECA-E5CB-46D1-88EA-D8C0C06B72ED}" type="parTrans" cxnId="{D15CA423-96E3-48FD-BFE1-C75573A444B3}">
      <dgm:prSet/>
      <dgm:spPr/>
      <dgm:t>
        <a:bodyPr/>
        <a:lstStyle/>
        <a:p>
          <a:endParaRPr lang="en-US"/>
        </a:p>
      </dgm:t>
    </dgm:pt>
    <dgm:pt modelId="{62A20337-4AC0-42AE-977C-941DF785BED0}">
      <dgm:prSet/>
      <dgm:spPr/>
      <dgm:t>
        <a:bodyPr/>
        <a:lstStyle/>
        <a:p>
          <a:r>
            <a:rPr lang="en-US" dirty="0"/>
            <a:t>Handling Outliers</a:t>
          </a:r>
        </a:p>
      </dgm:t>
    </dgm:pt>
    <dgm:pt modelId="{3C65E6BC-DD30-4D45-BCF9-D3300521CC7E}" type="sibTrans" cxnId="{A57FE065-D062-48A2-B777-83E8C53E7F56}">
      <dgm:prSet/>
      <dgm:spPr/>
      <dgm:t>
        <a:bodyPr/>
        <a:lstStyle/>
        <a:p>
          <a:endParaRPr lang="en-US"/>
        </a:p>
      </dgm:t>
    </dgm:pt>
    <dgm:pt modelId="{39BB1E4F-EF0C-4551-9093-D691429D0936}" type="parTrans" cxnId="{A57FE065-D062-48A2-B777-83E8C53E7F56}">
      <dgm:prSet/>
      <dgm:spPr/>
      <dgm:t>
        <a:bodyPr/>
        <a:lstStyle/>
        <a:p>
          <a:endParaRPr lang="en-US"/>
        </a:p>
      </dgm:t>
    </dgm:pt>
    <dgm:pt modelId="{E3AC23BB-22C5-47DC-8728-B37E3CAA4082}">
      <dgm:prSet/>
      <dgm:spPr/>
      <dgm:t>
        <a:bodyPr/>
        <a:lstStyle/>
        <a:p>
          <a:r>
            <a:rPr lang="en-US" dirty="0"/>
            <a:t>Handling Missing Values</a:t>
          </a:r>
        </a:p>
      </dgm:t>
    </dgm:pt>
    <dgm:pt modelId="{83C62846-5703-4C47-B939-4BB7553912A5}" type="sibTrans" cxnId="{15C154DF-F1FD-4586-9229-12D9E1B9B6C9}">
      <dgm:prSet/>
      <dgm:spPr/>
      <dgm:t>
        <a:bodyPr/>
        <a:lstStyle/>
        <a:p>
          <a:endParaRPr lang="en-US"/>
        </a:p>
      </dgm:t>
    </dgm:pt>
    <dgm:pt modelId="{6FE5D5F2-A6E0-4C69-8CE4-027663D2544F}" type="parTrans" cxnId="{15C154DF-F1FD-4586-9229-12D9E1B9B6C9}">
      <dgm:prSet/>
      <dgm:spPr/>
      <dgm:t>
        <a:bodyPr/>
        <a:lstStyle/>
        <a:p>
          <a:endParaRPr lang="en-US"/>
        </a:p>
      </dgm:t>
    </dgm:pt>
    <dgm:pt modelId="{0F88B6B8-686B-46D9-BED0-48FA32E73C25}" type="pres">
      <dgm:prSet presAssocID="{CFA4B552-66BE-40FA-A948-E8012F678263}" presName="linear" presStyleCnt="0">
        <dgm:presLayoutVars>
          <dgm:dir/>
          <dgm:animLvl val="lvl"/>
          <dgm:resizeHandles val="exact"/>
        </dgm:presLayoutVars>
      </dgm:prSet>
      <dgm:spPr/>
    </dgm:pt>
    <dgm:pt modelId="{29E81BAA-F563-4620-9D10-595A834E359A}" type="pres">
      <dgm:prSet presAssocID="{A98B9367-1C23-4963-B146-EE8B702C0EB2}" presName="parentLin" presStyleCnt="0"/>
      <dgm:spPr/>
    </dgm:pt>
    <dgm:pt modelId="{F954213F-6787-4DD8-A187-6F943683A977}" type="pres">
      <dgm:prSet presAssocID="{A98B9367-1C23-4963-B146-EE8B702C0EB2}" presName="parentLeftMargin" presStyleLbl="node1" presStyleIdx="0" presStyleCnt="2"/>
      <dgm:spPr/>
    </dgm:pt>
    <dgm:pt modelId="{0712B789-5748-492C-9742-AEEF4FA37919}" type="pres">
      <dgm:prSet presAssocID="{A98B9367-1C23-4963-B146-EE8B702C0EB2}" presName="parentText" presStyleLbl="node1" presStyleIdx="0" presStyleCnt="2">
        <dgm:presLayoutVars>
          <dgm:chMax val="0"/>
          <dgm:bulletEnabled val="1"/>
        </dgm:presLayoutVars>
      </dgm:prSet>
      <dgm:spPr/>
    </dgm:pt>
    <dgm:pt modelId="{72300775-6F21-45FC-AA60-9D024F27B991}" type="pres">
      <dgm:prSet presAssocID="{A98B9367-1C23-4963-B146-EE8B702C0EB2}" presName="negativeSpace" presStyleCnt="0"/>
      <dgm:spPr/>
    </dgm:pt>
    <dgm:pt modelId="{C425F798-D3D5-4CD6-8246-7FA57519F475}" type="pres">
      <dgm:prSet presAssocID="{A98B9367-1C23-4963-B146-EE8B702C0EB2}" presName="childText" presStyleLbl="conFgAcc1" presStyleIdx="0" presStyleCnt="2">
        <dgm:presLayoutVars>
          <dgm:bulletEnabled val="1"/>
        </dgm:presLayoutVars>
      </dgm:prSet>
      <dgm:spPr/>
    </dgm:pt>
    <dgm:pt modelId="{908357F4-ECBE-4810-993E-A89CE5F77E52}" type="pres">
      <dgm:prSet presAssocID="{FFB4FCE5-5C3C-4131-A4E8-5FE1A0A6BB7C}" presName="spaceBetweenRectangles" presStyleCnt="0"/>
      <dgm:spPr/>
    </dgm:pt>
    <dgm:pt modelId="{E01836FE-E905-46DC-965D-AF0B9E9614CC}" type="pres">
      <dgm:prSet presAssocID="{44647809-B732-41A7-9DB8-FAD49B102A56}" presName="parentLin" presStyleCnt="0"/>
      <dgm:spPr/>
    </dgm:pt>
    <dgm:pt modelId="{FF49B963-D634-4802-BE54-99EECC24DEBB}" type="pres">
      <dgm:prSet presAssocID="{44647809-B732-41A7-9DB8-FAD49B102A56}" presName="parentLeftMargin" presStyleLbl="node1" presStyleIdx="0" presStyleCnt="2"/>
      <dgm:spPr/>
    </dgm:pt>
    <dgm:pt modelId="{F24AFA65-60ED-475C-BC78-2576FBFDBC04}" type="pres">
      <dgm:prSet presAssocID="{44647809-B732-41A7-9DB8-FAD49B102A56}" presName="parentText" presStyleLbl="node1" presStyleIdx="1" presStyleCnt="2">
        <dgm:presLayoutVars>
          <dgm:chMax val="0"/>
          <dgm:bulletEnabled val="1"/>
        </dgm:presLayoutVars>
      </dgm:prSet>
      <dgm:spPr/>
    </dgm:pt>
    <dgm:pt modelId="{3BACB439-4AFD-4FFC-A984-FB2B3664465B}" type="pres">
      <dgm:prSet presAssocID="{44647809-B732-41A7-9DB8-FAD49B102A56}" presName="negativeSpace" presStyleCnt="0"/>
      <dgm:spPr/>
    </dgm:pt>
    <dgm:pt modelId="{52B7DB08-2D23-4AF4-BE02-BAC9B475BB6B}" type="pres">
      <dgm:prSet presAssocID="{44647809-B732-41A7-9DB8-FAD49B102A56}" presName="childText" presStyleLbl="conFgAcc1" presStyleIdx="1" presStyleCnt="2">
        <dgm:presLayoutVars>
          <dgm:bulletEnabled val="1"/>
        </dgm:presLayoutVars>
      </dgm:prSet>
      <dgm:spPr/>
    </dgm:pt>
  </dgm:ptLst>
  <dgm:cxnLst>
    <dgm:cxn modelId="{D0032106-5F61-4427-9C1E-C9E3F4B5E961}" srcId="{CFA4B552-66BE-40FA-A948-E8012F678263}" destId="{A98B9367-1C23-4963-B146-EE8B702C0EB2}" srcOrd="0" destOrd="0" parTransId="{0BC0A947-F016-4DE8-BC8F-EF74A58EB4D1}" sibTransId="{FFB4FCE5-5C3C-4131-A4E8-5FE1A0A6BB7C}"/>
    <dgm:cxn modelId="{698DB50B-085C-4600-B49A-697D75AF2B2B}" srcId="{44647809-B732-41A7-9DB8-FAD49B102A56}" destId="{ADE0504A-9D02-4940-98D5-71A1EA5B6401}" srcOrd="1" destOrd="0" parTransId="{99013758-8233-4BDD-B345-4840092FE7E9}" sibTransId="{7E0D232E-F270-49B4-B169-B0E98ABBF7BE}"/>
    <dgm:cxn modelId="{3624BB16-CAD3-4870-B107-A6498FA1CD24}" type="presOf" srcId="{44647809-B732-41A7-9DB8-FAD49B102A56}" destId="{FF49B963-D634-4802-BE54-99EECC24DEBB}" srcOrd="0" destOrd="0" presId="urn:microsoft.com/office/officeart/2005/8/layout/list1"/>
    <dgm:cxn modelId="{5B541F22-4EC3-4758-9ED3-0719C7F086B7}" srcId="{A98B9367-1C23-4963-B146-EE8B702C0EB2}" destId="{370FC0FF-9CF6-40BB-BB47-3DC48992C64F}" srcOrd="2" destOrd="0" parTransId="{062E3CD6-F4DE-4B2B-8F5F-3A6722952ADF}" sibTransId="{F9CBC2BA-C3B9-402C-B7A1-4C968EBBB9BE}"/>
    <dgm:cxn modelId="{D15CA423-96E3-48FD-BFE1-C75573A444B3}" srcId="{6444590F-EF19-4729-A66B-78D7C354F50B}" destId="{DE7DEB28-B5FB-4C76-9D62-6837B3C2727D}" srcOrd="1" destOrd="0" parTransId="{A9DF2ECA-E5CB-46D1-88EA-D8C0C06B72ED}" sibTransId="{618AC0BE-B6AE-4E63-A950-D41E7911DC60}"/>
    <dgm:cxn modelId="{27D8B531-9141-4B31-88E3-78D5A587FDF6}" srcId="{6444590F-EF19-4729-A66B-78D7C354F50B}" destId="{A2A91574-1694-420F-A06D-75C8B106EBD9}" srcOrd="0" destOrd="0" parTransId="{A35F58E4-8724-44B6-8C2E-E58CDD323F72}" sibTransId="{10F75322-A048-42C9-810C-EE89E96292B6}"/>
    <dgm:cxn modelId="{934BF141-31B1-4AD6-9D30-D5949A678F7B}" type="presOf" srcId="{44647809-B732-41A7-9DB8-FAD49B102A56}" destId="{F24AFA65-60ED-475C-BC78-2576FBFDBC04}" srcOrd="1" destOrd="0" presId="urn:microsoft.com/office/officeart/2005/8/layout/list1"/>
    <dgm:cxn modelId="{00860D42-A6B7-4C20-A48F-87F727B9B217}" srcId="{A98B9367-1C23-4963-B146-EE8B702C0EB2}" destId="{32A424BB-664C-4B1B-B1C6-C5238B09F81E}" srcOrd="0" destOrd="0" parTransId="{99DD3494-3A1B-44D2-A94B-2EA7058CFD82}" sibTransId="{2359FCDC-237E-4867-BAB0-188B57E0A74F}"/>
    <dgm:cxn modelId="{3BAB7E62-90F3-4055-AD10-FC4AEE7FBE49}" type="presOf" srcId="{6444590F-EF19-4729-A66B-78D7C354F50B}" destId="{C425F798-D3D5-4CD6-8246-7FA57519F475}" srcOrd="0" destOrd="1" presId="urn:microsoft.com/office/officeart/2005/8/layout/list1"/>
    <dgm:cxn modelId="{A57FE065-D062-48A2-B777-83E8C53E7F56}" srcId="{6444590F-EF19-4729-A66B-78D7C354F50B}" destId="{62A20337-4AC0-42AE-977C-941DF785BED0}" srcOrd="2" destOrd="0" parTransId="{39BB1E4F-EF0C-4551-9093-D691429D0936}" sibTransId="{3C65E6BC-DD30-4D45-BCF9-D3300521CC7E}"/>
    <dgm:cxn modelId="{D0485266-BA99-4199-89AD-878AA8A21019}" srcId="{44647809-B732-41A7-9DB8-FAD49B102A56}" destId="{47F0BD06-020A-4E8C-9824-ADEE6B6AAFC7}" srcOrd="0" destOrd="0" parTransId="{0E321FD1-7A82-4792-BABF-BEFA584FCDBF}" sibTransId="{A1A2DC7C-E8D4-4395-974F-1240FACADEDA}"/>
    <dgm:cxn modelId="{2D29F147-5E6E-4534-8331-FF34A6B474B0}" type="presOf" srcId="{32A424BB-664C-4B1B-B1C6-C5238B09F81E}" destId="{C425F798-D3D5-4CD6-8246-7FA57519F475}" srcOrd="0" destOrd="0" presId="urn:microsoft.com/office/officeart/2005/8/layout/list1"/>
    <dgm:cxn modelId="{46653E6A-77D9-43D9-AD8A-66EF6A477E53}" type="presOf" srcId="{CFA4B552-66BE-40FA-A948-E8012F678263}" destId="{0F88B6B8-686B-46D9-BED0-48FA32E73C25}" srcOrd="0" destOrd="0" presId="urn:microsoft.com/office/officeart/2005/8/layout/list1"/>
    <dgm:cxn modelId="{990FF650-6E92-4F21-83CA-14948870D0C8}" type="presOf" srcId="{47F0BD06-020A-4E8C-9824-ADEE6B6AAFC7}" destId="{52B7DB08-2D23-4AF4-BE02-BAC9B475BB6B}" srcOrd="0" destOrd="0" presId="urn:microsoft.com/office/officeart/2005/8/layout/list1"/>
    <dgm:cxn modelId="{C34B9C71-CEDA-476E-895E-E21972233620}" srcId="{CFA4B552-66BE-40FA-A948-E8012F678263}" destId="{44647809-B732-41A7-9DB8-FAD49B102A56}" srcOrd="1" destOrd="0" parTransId="{A987B20E-AD23-47F2-8D33-40C0EAD83B26}" sibTransId="{0EB3F371-DD1F-4212-B681-1403D021F5FC}"/>
    <dgm:cxn modelId="{B89FCE57-FD7E-4A56-9F08-6459AADE8088}" type="presOf" srcId="{ADE0504A-9D02-4940-98D5-71A1EA5B6401}" destId="{52B7DB08-2D23-4AF4-BE02-BAC9B475BB6B}" srcOrd="0" destOrd="1" presId="urn:microsoft.com/office/officeart/2005/8/layout/list1"/>
    <dgm:cxn modelId="{B9301358-5F3B-41F4-B58B-CE80C605CF97}" type="presOf" srcId="{A98B9367-1C23-4963-B146-EE8B702C0EB2}" destId="{0712B789-5748-492C-9742-AEEF4FA37919}" srcOrd="1" destOrd="0" presId="urn:microsoft.com/office/officeart/2005/8/layout/list1"/>
    <dgm:cxn modelId="{00BBAB85-FC9A-475C-BA20-02266174F2C9}" type="presOf" srcId="{A2A91574-1694-420F-A06D-75C8B106EBD9}" destId="{C425F798-D3D5-4CD6-8246-7FA57519F475}" srcOrd="0" destOrd="2" presId="urn:microsoft.com/office/officeart/2005/8/layout/list1"/>
    <dgm:cxn modelId="{DFAD77A9-91F2-4943-934D-FFFDEDAE99B2}" type="presOf" srcId="{DE7DEB28-B5FB-4C76-9D62-6837B3C2727D}" destId="{C425F798-D3D5-4CD6-8246-7FA57519F475}" srcOrd="0" destOrd="3" presId="urn:microsoft.com/office/officeart/2005/8/layout/list1"/>
    <dgm:cxn modelId="{DF243EBF-4598-4FFB-AAA3-3313DCA200A2}" type="presOf" srcId="{A98B9367-1C23-4963-B146-EE8B702C0EB2}" destId="{F954213F-6787-4DD8-A187-6F943683A977}" srcOrd="0" destOrd="0" presId="urn:microsoft.com/office/officeart/2005/8/layout/list1"/>
    <dgm:cxn modelId="{2704AEC3-B3AC-442E-9D82-E06245ACD929}" type="presOf" srcId="{62A20337-4AC0-42AE-977C-941DF785BED0}" destId="{C425F798-D3D5-4CD6-8246-7FA57519F475}" srcOrd="0" destOrd="4" presId="urn:microsoft.com/office/officeart/2005/8/layout/list1"/>
    <dgm:cxn modelId="{833E71C7-805C-498E-91E8-53FAAC99BCDF}" type="presOf" srcId="{370FC0FF-9CF6-40BB-BB47-3DC48992C64F}" destId="{C425F798-D3D5-4CD6-8246-7FA57519F475}" srcOrd="0" destOrd="6" presId="urn:microsoft.com/office/officeart/2005/8/layout/list1"/>
    <dgm:cxn modelId="{838923CF-ADD8-4B80-B205-C788999EA2BE}" type="presOf" srcId="{E3AC23BB-22C5-47DC-8728-B37E3CAA4082}" destId="{C425F798-D3D5-4CD6-8246-7FA57519F475}" srcOrd="0" destOrd="5" presId="urn:microsoft.com/office/officeart/2005/8/layout/list1"/>
    <dgm:cxn modelId="{A6FDCBD6-0981-44CE-9119-C6B899031518}" srcId="{A98B9367-1C23-4963-B146-EE8B702C0EB2}" destId="{6444590F-EF19-4729-A66B-78D7C354F50B}" srcOrd="1" destOrd="0" parTransId="{0661FE9F-642D-4AA9-B3D8-B49541B8FB4B}" sibTransId="{03D556F0-1510-475D-BC9C-9DD997AEFB75}"/>
    <dgm:cxn modelId="{15C154DF-F1FD-4586-9229-12D9E1B9B6C9}" srcId="{6444590F-EF19-4729-A66B-78D7C354F50B}" destId="{E3AC23BB-22C5-47DC-8728-B37E3CAA4082}" srcOrd="3" destOrd="0" parTransId="{6FE5D5F2-A6E0-4C69-8CE4-027663D2544F}" sibTransId="{83C62846-5703-4C47-B939-4BB7553912A5}"/>
    <dgm:cxn modelId="{2C135963-77A5-4970-9EE8-287BC27DB67D}" type="presParOf" srcId="{0F88B6B8-686B-46D9-BED0-48FA32E73C25}" destId="{29E81BAA-F563-4620-9D10-595A834E359A}" srcOrd="0" destOrd="0" presId="urn:microsoft.com/office/officeart/2005/8/layout/list1"/>
    <dgm:cxn modelId="{223ED9FB-694E-4FFB-9B5E-0BEC65BB05AC}" type="presParOf" srcId="{29E81BAA-F563-4620-9D10-595A834E359A}" destId="{F954213F-6787-4DD8-A187-6F943683A977}" srcOrd="0" destOrd="0" presId="urn:microsoft.com/office/officeart/2005/8/layout/list1"/>
    <dgm:cxn modelId="{12D6853F-3AD0-407F-A0BE-6DB3B407DCE1}" type="presParOf" srcId="{29E81BAA-F563-4620-9D10-595A834E359A}" destId="{0712B789-5748-492C-9742-AEEF4FA37919}" srcOrd="1" destOrd="0" presId="urn:microsoft.com/office/officeart/2005/8/layout/list1"/>
    <dgm:cxn modelId="{3E5DA9AF-2DA3-4DD8-9884-131E75023EDE}" type="presParOf" srcId="{0F88B6B8-686B-46D9-BED0-48FA32E73C25}" destId="{72300775-6F21-45FC-AA60-9D024F27B991}" srcOrd="1" destOrd="0" presId="urn:microsoft.com/office/officeart/2005/8/layout/list1"/>
    <dgm:cxn modelId="{0C32AD32-DD67-4C04-A46E-B5B4A0319B65}" type="presParOf" srcId="{0F88B6B8-686B-46D9-BED0-48FA32E73C25}" destId="{C425F798-D3D5-4CD6-8246-7FA57519F475}" srcOrd="2" destOrd="0" presId="urn:microsoft.com/office/officeart/2005/8/layout/list1"/>
    <dgm:cxn modelId="{E941E280-201B-4263-8F81-D3D21E084105}" type="presParOf" srcId="{0F88B6B8-686B-46D9-BED0-48FA32E73C25}" destId="{908357F4-ECBE-4810-993E-A89CE5F77E52}" srcOrd="3" destOrd="0" presId="urn:microsoft.com/office/officeart/2005/8/layout/list1"/>
    <dgm:cxn modelId="{D5C5DF97-2A82-43A3-A9F7-02EA02D9AC19}" type="presParOf" srcId="{0F88B6B8-686B-46D9-BED0-48FA32E73C25}" destId="{E01836FE-E905-46DC-965D-AF0B9E9614CC}" srcOrd="4" destOrd="0" presId="urn:microsoft.com/office/officeart/2005/8/layout/list1"/>
    <dgm:cxn modelId="{3A239FD6-A85E-46AD-984E-566B80956346}" type="presParOf" srcId="{E01836FE-E905-46DC-965D-AF0B9E9614CC}" destId="{FF49B963-D634-4802-BE54-99EECC24DEBB}" srcOrd="0" destOrd="0" presId="urn:microsoft.com/office/officeart/2005/8/layout/list1"/>
    <dgm:cxn modelId="{3C1F01E0-B072-4D0F-9710-3ABCD407A5EC}" type="presParOf" srcId="{E01836FE-E905-46DC-965D-AF0B9E9614CC}" destId="{F24AFA65-60ED-475C-BC78-2576FBFDBC04}" srcOrd="1" destOrd="0" presId="urn:microsoft.com/office/officeart/2005/8/layout/list1"/>
    <dgm:cxn modelId="{8736FEE2-19F0-4664-A4D5-29E01632892B}" type="presParOf" srcId="{0F88B6B8-686B-46D9-BED0-48FA32E73C25}" destId="{3BACB439-4AFD-4FFC-A984-FB2B3664465B}" srcOrd="5" destOrd="0" presId="urn:microsoft.com/office/officeart/2005/8/layout/list1"/>
    <dgm:cxn modelId="{AE24C540-5476-4C16-8AEF-F7643A962722}" type="presParOf" srcId="{0F88B6B8-686B-46D9-BED0-48FA32E73C25}" destId="{52B7DB08-2D23-4AF4-BE02-BAC9B475BB6B}"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834C-A55B-42A1-851F-EEBEE780C49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BAF2241-68E2-430C-A2E7-328415E06522}">
      <dgm:prSet/>
      <dgm:spPr/>
      <dgm:t>
        <a:bodyPr/>
        <a:lstStyle/>
        <a:p>
          <a:r>
            <a:rPr lang="en-US"/>
            <a:t>We begin by importing the dataset into the environment. Whether the data is stored in flat files, database files, or on the web, we can import this data using a Python library called pandas.</a:t>
          </a:r>
        </a:p>
      </dgm:t>
    </dgm:pt>
    <dgm:pt modelId="{218A6E5C-C193-4936-BCE1-D42FBE4E008F}" type="parTrans" cxnId="{06CF2E89-E5F6-4019-8A45-812343DCC731}">
      <dgm:prSet/>
      <dgm:spPr/>
      <dgm:t>
        <a:bodyPr/>
        <a:lstStyle/>
        <a:p>
          <a:endParaRPr lang="en-US"/>
        </a:p>
      </dgm:t>
    </dgm:pt>
    <dgm:pt modelId="{53B6E9D9-04E2-4623-AE37-A438146C7F91}" type="sibTrans" cxnId="{06CF2E89-E5F6-4019-8A45-812343DCC731}">
      <dgm:prSet/>
      <dgm:spPr/>
      <dgm:t>
        <a:bodyPr/>
        <a:lstStyle/>
        <a:p>
          <a:endParaRPr lang="en-US"/>
        </a:p>
      </dgm:t>
    </dgm:pt>
    <dgm:pt modelId="{80CD7772-B54C-4CD6-959F-9995117A3A81}">
      <dgm:prSet/>
      <dgm:spPr/>
      <dgm:t>
        <a:bodyPr/>
        <a:lstStyle/>
        <a:p>
          <a:r>
            <a:rPr lang="en-US" dirty="0"/>
            <a:t>In this case, our dataset is stored in two flat files, train.csv and test.csv. The former will be used to train the model and the latter will be used to test it and evaluate it.</a:t>
          </a:r>
        </a:p>
      </dgm:t>
    </dgm:pt>
    <dgm:pt modelId="{10F6F163-F50B-4736-A6A1-EE701A843F26}" type="parTrans" cxnId="{E9FAF779-6FEC-4BB4-AEAC-86CC5CE8E324}">
      <dgm:prSet/>
      <dgm:spPr/>
      <dgm:t>
        <a:bodyPr/>
        <a:lstStyle/>
        <a:p>
          <a:endParaRPr lang="en-US"/>
        </a:p>
      </dgm:t>
    </dgm:pt>
    <dgm:pt modelId="{D5233569-2F03-4705-9040-ABC5E49DFFD4}" type="sibTrans" cxnId="{E9FAF779-6FEC-4BB4-AEAC-86CC5CE8E324}">
      <dgm:prSet/>
      <dgm:spPr/>
      <dgm:t>
        <a:bodyPr/>
        <a:lstStyle/>
        <a:p>
          <a:endParaRPr lang="en-US"/>
        </a:p>
      </dgm:t>
    </dgm:pt>
    <dgm:pt modelId="{DDAB8334-EC9F-4BA1-9A7B-0561A7560B25}">
      <dgm:prSet/>
      <dgm:spPr/>
      <dgm:t>
        <a:bodyPr/>
        <a:lstStyle/>
        <a:p>
          <a:r>
            <a:rPr lang="en-US" dirty="0"/>
            <a:t>For that, we use the following code cell to create a </a:t>
          </a:r>
          <a:r>
            <a:rPr lang="en-US" dirty="0" err="1"/>
            <a:t>dataframe</a:t>
          </a:r>
          <a:r>
            <a:rPr lang="en-US" dirty="0"/>
            <a:t>, </a:t>
          </a:r>
          <a:r>
            <a:rPr lang="en-US" dirty="0" err="1">
              <a:latin typeface="Courier New" panose="02070309020205020404" pitchFamily="49" charset="0"/>
              <a:cs typeface="Courier New" panose="02070309020205020404" pitchFamily="49" charset="0"/>
            </a:rPr>
            <a:t>train_df</a:t>
          </a:r>
          <a:r>
            <a:rPr lang="en-US" dirty="0"/>
            <a:t> and a similar cell to create another </a:t>
          </a:r>
          <a:r>
            <a:rPr lang="en-US" dirty="0" err="1"/>
            <a:t>dataframe</a:t>
          </a:r>
          <a:r>
            <a:rPr lang="en-US" dirty="0"/>
            <a:t>, </a:t>
          </a:r>
          <a:r>
            <a:rPr lang="en-US" dirty="0" err="1">
              <a:latin typeface="Courier New" panose="02070309020205020404" pitchFamily="49" charset="0"/>
              <a:cs typeface="Courier New" panose="02070309020205020404" pitchFamily="49" charset="0"/>
            </a:rPr>
            <a:t>test_df</a:t>
          </a:r>
          <a:r>
            <a:rPr lang="en-US" dirty="0"/>
            <a:t>.</a:t>
          </a:r>
        </a:p>
      </dgm:t>
    </dgm:pt>
    <dgm:pt modelId="{AF8B8A46-9FDD-4F4D-88EE-BC92AC95533B}" type="parTrans" cxnId="{AF6AEA04-67F4-42E0-9EBE-213E8731E7F9}">
      <dgm:prSet/>
      <dgm:spPr/>
      <dgm:t>
        <a:bodyPr/>
        <a:lstStyle/>
        <a:p>
          <a:endParaRPr lang="en-US"/>
        </a:p>
      </dgm:t>
    </dgm:pt>
    <dgm:pt modelId="{E8FE15CE-8BD9-4C5C-98F2-912D4A94852A}" type="sibTrans" cxnId="{AF6AEA04-67F4-42E0-9EBE-213E8731E7F9}">
      <dgm:prSet/>
      <dgm:spPr/>
      <dgm:t>
        <a:bodyPr/>
        <a:lstStyle/>
        <a:p>
          <a:endParaRPr lang="en-US"/>
        </a:p>
      </dgm:t>
    </dgm:pt>
    <dgm:pt modelId="{ECF00417-3914-4F49-9611-C98904ABBB21}" type="pres">
      <dgm:prSet presAssocID="{7ABB834C-A55B-42A1-851F-EEBEE780C499}" presName="vert0" presStyleCnt="0">
        <dgm:presLayoutVars>
          <dgm:dir/>
          <dgm:animOne val="branch"/>
          <dgm:animLvl val="lvl"/>
        </dgm:presLayoutVars>
      </dgm:prSet>
      <dgm:spPr/>
    </dgm:pt>
    <dgm:pt modelId="{926F19C2-B798-4E88-9DAE-204FFD6C22A5}" type="pres">
      <dgm:prSet presAssocID="{EBAF2241-68E2-430C-A2E7-328415E06522}" presName="thickLine" presStyleLbl="alignNode1" presStyleIdx="0" presStyleCnt="3"/>
      <dgm:spPr/>
    </dgm:pt>
    <dgm:pt modelId="{E1CFF87B-ACC8-4539-9F49-0CEF57C6CE63}" type="pres">
      <dgm:prSet presAssocID="{EBAF2241-68E2-430C-A2E7-328415E06522}" presName="horz1" presStyleCnt="0"/>
      <dgm:spPr/>
    </dgm:pt>
    <dgm:pt modelId="{8343E8A8-3801-4CD5-A506-C1BCD5A45A13}" type="pres">
      <dgm:prSet presAssocID="{EBAF2241-68E2-430C-A2E7-328415E06522}" presName="tx1" presStyleLbl="revTx" presStyleIdx="0" presStyleCnt="3"/>
      <dgm:spPr/>
    </dgm:pt>
    <dgm:pt modelId="{87C94CF2-BADC-49E5-B4A8-99F8A1BDF5EE}" type="pres">
      <dgm:prSet presAssocID="{EBAF2241-68E2-430C-A2E7-328415E06522}" presName="vert1" presStyleCnt="0"/>
      <dgm:spPr/>
    </dgm:pt>
    <dgm:pt modelId="{2ED68E4B-CB0B-4885-B48E-B787D9999D5F}" type="pres">
      <dgm:prSet presAssocID="{80CD7772-B54C-4CD6-959F-9995117A3A81}" presName="thickLine" presStyleLbl="alignNode1" presStyleIdx="1" presStyleCnt="3"/>
      <dgm:spPr/>
    </dgm:pt>
    <dgm:pt modelId="{12F7BED2-C9C2-42B9-B6A8-91201EF43234}" type="pres">
      <dgm:prSet presAssocID="{80CD7772-B54C-4CD6-959F-9995117A3A81}" presName="horz1" presStyleCnt="0"/>
      <dgm:spPr/>
    </dgm:pt>
    <dgm:pt modelId="{58AB246C-C50E-4C9F-A478-E3F26DB7B679}" type="pres">
      <dgm:prSet presAssocID="{80CD7772-B54C-4CD6-959F-9995117A3A81}" presName="tx1" presStyleLbl="revTx" presStyleIdx="1" presStyleCnt="3"/>
      <dgm:spPr/>
    </dgm:pt>
    <dgm:pt modelId="{D4088636-6768-4BB8-98E0-59B0706B6F2B}" type="pres">
      <dgm:prSet presAssocID="{80CD7772-B54C-4CD6-959F-9995117A3A81}" presName="vert1" presStyleCnt="0"/>
      <dgm:spPr/>
    </dgm:pt>
    <dgm:pt modelId="{CB242783-9D36-4DAB-8448-864F8841881A}" type="pres">
      <dgm:prSet presAssocID="{DDAB8334-EC9F-4BA1-9A7B-0561A7560B25}" presName="thickLine" presStyleLbl="alignNode1" presStyleIdx="2" presStyleCnt="3"/>
      <dgm:spPr/>
    </dgm:pt>
    <dgm:pt modelId="{B6E05BFA-8A19-4286-804B-4CABBC7C7B63}" type="pres">
      <dgm:prSet presAssocID="{DDAB8334-EC9F-4BA1-9A7B-0561A7560B25}" presName="horz1" presStyleCnt="0"/>
      <dgm:spPr/>
    </dgm:pt>
    <dgm:pt modelId="{90FC34B0-7845-4300-B0AF-E6D63D0FC9DC}" type="pres">
      <dgm:prSet presAssocID="{DDAB8334-EC9F-4BA1-9A7B-0561A7560B25}" presName="tx1" presStyleLbl="revTx" presStyleIdx="2" presStyleCnt="3"/>
      <dgm:spPr/>
    </dgm:pt>
    <dgm:pt modelId="{FD1613EB-0B79-4746-8CC4-676FFC1D75F5}" type="pres">
      <dgm:prSet presAssocID="{DDAB8334-EC9F-4BA1-9A7B-0561A7560B25}" presName="vert1" presStyleCnt="0"/>
      <dgm:spPr/>
    </dgm:pt>
  </dgm:ptLst>
  <dgm:cxnLst>
    <dgm:cxn modelId="{AF6AEA04-67F4-42E0-9EBE-213E8731E7F9}" srcId="{7ABB834C-A55B-42A1-851F-EEBEE780C499}" destId="{DDAB8334-EC9F-4BA1-9A7B-0561A7560B25}" srcOrd="2" destOrd="0" parTransId="{AF8B8A46-9FDD-4F4D-88EE-BC92AC95533B}" sibTransId="{E8FE15CE-8BD9-4C5C-98F2-912D4A94852A}"/>
    <dgm:cxn modelId="{B8C23641-9802-4E25-A0F8-0CF3D964F194}" type="presOf" srcId="{7ABB834C-A55B-42A1-851F-EEBEE780C499}" destId="{ECF00417-3914-4F49-9611-C98904ABBB21}" srcOrd="0" destOrd="0" presId="urn:microsoft.com/office/officeart/2008/layout/LinedList"/>
    <dgm:cxn modelId="{27901A45-700A-4765-8020-AF59D7A7CF5A}" type="presOf" srcId="{DDAB8334-EC9F-4BA1-9A7B-0561A7560B25}" destId="{90FC34B0-7845-4300-B0AF-E6D63D0FC9DC}" srcOrd="0" destOrd="0" presId="urn:microsoft.com/office/officeart/2008/layout/LinedList"/>
    <dgm:cxn modelId="{E9FAF779-6FEC-4BB4-AEAC-86CC5CE8E324}" srcId="{7ABB834C-A55B-42A1-851F-EEBEE780C499}" destId="{80CD7772-B54C-4CD6-959F-9995117A3A81}" srcOrd="1" destOrd="0" parTransId="{10F6F163-F50B-4736-A6A1-EE701A843F26}" sibTransId="{D5233569-2F03-4705-9040-ABC5E49DFFD4}"/>
    <dgm:cxn modelId="{06CF2E89-E5F6-4019-8A45-812343DCC731}" srcId="{7ABB834C-A55B-42A1-851F-EEBEE780C499}" destId="{EBAF2241-68E2-430C-A2E7-328415E06522}" srcOrd="0" destOrd="0" parTransId="{218A6E5C-C193-4936-BCE1-D42FBE4E008F}" sibTransId="{53B6E9D9-04E2-4623-AE37-A438146C7F91}"/>
    <dgm:cxn modelId="{5853119F-44AA-4A0D-94B4-62CE62AC50E9}" type="presOf" srcId="{EBAF2241-68E2-430C-A2E7-328415E06522}" destId="{8343E8A8-3801-4CD5-A506-C1BCD5A45A13}" srcOrd="0" destOrd="0" presId="urn:microsoft.com/office/officeart/2008/layout/LinedList"/>
    <dgm:cxn modelId="{DA497ABE-C8D8-40C7-9853-C9DB1916634E}" type="presOf" srcId="{80CD7772-B54C-4CD6-959F-9995117A3A81}" destId="{58AB246C-C50E-4C9F-A478-E3F26DB7B679}" srcOrd="0" destOrd="0" presId="urn:microsoft.com/office/officeart/2008/layout/LinedList"/>
    <dgm:cxn modelId="{FE7AAC70-6604-4321-806B-EA49E7D0D4B8}" type="presParOf" srcId="{ECF00417-3914-4F49-9611-C98904ABBB21}" destId="{926F19C2-B798-4E88-9DAE-204FFD6C22A5}" srcOrd="0" destOrd="0" presId="urn:microsoft.com/office/officeart/2008/layout/LinedList"/>
    <dgm:cxn modelId="{DC328236-61F6-455E-BD50-EBFB5234C7FA}" type="presParOf" srcId="{ECF00417-3914-4F49-9611-C98904ABBB21}" destId="{E1CFF87B-ACC8-4539-9F49-0CEF57C6CE63}" srcOrd="1" destOrd="0" presId="urn:microsoft.com/office/officeart/2008/layout/LinedList"/>
    <dgm:cxn modelId="{7D9AB6F8-742C-4A77-8387-62E7CCF50674}" type="presParOf" srcId="{E1CFF87B-ACC8-4539-9F49-0CEF57C6CE63}" destId="{8343E8A8-3801-4CD5-A506-C1BCD5A45A13}" srcOrd="0" destOrd="0" presId="urn:microsoft.com/office/officeart/2008/layout/LinedList"/>
    <dgm:cxn modelId="{71B0BC95-2683-486C-B6FB-4A17CD2B1462}" type="presParOf" srcId="{E1CFF87B-ACC8-4539-9F49-0CEF57C6CE63}" destId="{87C94CF2-BADC-49E5-B4A8-99F8A1BDF5EE}" srcOrd="1" destOrd="0" presId="urn:microsoft.com/office/officeart/2008/layout/LinedList"/>
    <dgm:cxn modelId="{1CC0B055-6C21-4EF1-BD74-09B207BF212F}" type="presParOf" srcId="{ECF00417-3914-4F49-9611-C98904ABBB21}" destId="{2ED68E4B-CB0B-4885-B48E-B787D9999D5F}" srcOrd="2" destOrd="0" presId="urn:microsoft.com/office/officeart/2008/layout/LinedList"/>
    <dgm:cxn modelId="{B75DB9E4-382B-423D-9DD6-8008F33C6510}" type="presParOf" srcId="{ECF00417-3914-4F49-9611-C98904ABBB21}" destId="{12F7BED2-C9C2-42B9-B6A8-91201EF43234}" srcOrd="3" destOrd="0" presId="urn:microsoft.com/office/officeart/2008/layout/LinedList"/>
    <dgm:cxn modelId="{3D5A8F8F-B69F-4824-BBFE-729CB7B44DDF}" type="presParOf" srcId="{12F7BED2-C9C2-42B9-B6A8-91201EF43234}" destId="{58AB246C-C50E-4C9F-A478-E3F26DB7B679}" srcOrd="0" destOrd="0" presId="urn:microsoft.com/office/officeart/2008/layout/LinedList"/>
    <dgm:cxn modelId="{AB668EAC-93E2-45D4-A951-AC4FDD413177}" type="presParOf" srcId="{12F7BED2-C9C2-42B9-B6A8-91201EF43234}" destId="{D4088636-6768-4BB8-98E0-59B0706B6F2B}" srcOrd="1" destOrd="0" presId="urn:microsoft.com/office/officeart/2008/layout/LinedList"/>
    <dgm:cxn modelId="{4D73F275-AB2B-4E1C-8445-794091A00550}" type="presParOf" srcId="{ECF00417-3914-4F49-9611-C98904ABBB21}" destId="{CB242783-9D36-4DAB-8448-864F8841881A}" srcOrd="4" destOrd="0" presId="urn:microsoft.com/office/officeart/2008/layout/LinedList"/>
    <dgm:cxn modelId="{1D9C5754-F83B-4BDB-8A55-E4AB9ED12E3D}" type="presParOf" srcId="{ECF00417-3914-4F49-9611-C98904ABBB21}" destId="{B6E05BFA-8A19-4286-804B-4CABBC7C7B63}" srcOrd="5" destOrd="0" presId="urn:microsoft.com/office/officeart/2008/layout/LinedList"/>
    <dgm:cxn modelId="{DF4AA9D9-C534-47F2-B27B-D4E9A85B45A3}" type="presParOf" srcId="{B6E05BFA-8A19-4286-804B-4CABBC7C7B63}" destId="{90FC34B0-7845-4300-B0AF-E6D63D0FC9DC}" srcOrd="0" destOrd="0" presId="urn:microsoft.com/office/officeart/2008/layout/LinedList"/>
    <dgm:cxn modelId="{D2DD802C-0185-4C35-952D-5974777016A6}" type="presParOf" srcId="{B6E05BFA-8A19-4286-804B-4CABBC7C7B63}" destId="{FD1613EB-0B79-4746-8CC4-676FFC1D75F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5F798-D3D5-4CD6-8246-7FA57519F475}">
      <dsp:nvSpPr>
        <dsp:cNvPr id="0" name=""/>
        <dsp:cNvSpPr/>
      </dsp:nvSpPr>
      <dsp:spPr>
        <a:xfrm>
          <a:off x="0" y="383723"/>
          <a:ext cx="6309300" cy="27090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9672" tIns="416560" rIns="489672"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Data Loading</a:t>
          </a:r>
        </a:p>
        <a:p>
          <a:pPr marL="228600" lvl="1" indent="-228600" algn="l" defTabSz="889000">
            <a:lnSpc>
              <a:spcPct val="90000"/>
            </a:lnSpc>
            <a:spcBef>
              <a:spcPct val="0"/>
            </a:spcBef>
            <a:spcAft>
              <a:spcPct val="15000"/>
            </a:spcAft>
            <a:buChar char="•"/>
          </a:pPr>
          <a:r>
            <a:rPr lang="en-US" sz="2000" kern="1200"/>
            <a:t>Data Cleaning</a:t>
          </a:r>
        </a:p>
        <a:p>
          <a:pPr marL="457200" lvl="2" indent="-228600" algn="l" defTabSz="889000">
            <a:lnSpc>
              <a:spcPct val="90000"/>
            </a:lnSpc>
            <a:spcBef>
              <a:spcPct val="0"/>
            </a:spcBef>
            <a:spcAft>
              <a:spcPct val="15000"/>
            </a:spcAft>
            <a:buChar char="•"/>
          </a:pPr>
          <a:r>
            <a:rPr lang="en-US" sz="2000" kern="1200" dirty="0"/>
            <a:t>Removing Duplicates</a:t>
          </a:r>
        </a:p>
        <a:p>
          <a:pPr marL="457200" lvl="2" indent="-228600" algn="l" defTabSz="889000">
            <a:lnSpc>
              <a:spcPct val="90000"/>
            </a:lnSpc>
            <a:spcBef>
              <a:spcPct val="0"/>
            </a:spcBef>
            <a:spcAft>
              <a:spcPct val="15000"/>
            </a:spcAft>
            <a:buChar char="•"/>
          </a:pPr>
          <a:r>
            <a:rPr lang="en-US" sz="2000" kern="1200" dirty="0"/>
            <a:t>Removing Columns With 50%+ </a:t>
          </a:r>
          <a:r>
            <a:rPr lang="en-US" sz="2000" kern="1200" dirty="0" err="1"/>
            <a:t>NaN</a:t>
          </a:r>
          <a:r>
            <a:rPr lang="en-US" sz="2000" kern="1200" dirty="0"/>
            <a:t>/NA</a:t>
          </a:r>
        </a:p>
        <a:p>
          <a:pPr marL="457200" lvl="2" indent="-228600" algn="l" defTabSz="889000">
            <a:lnSpc>
              <a:spcPct val="90000"/>
            </a:lnSpc>
            <a:spcBef>
              <a:spcPct val="0"/>
            </a:spcBef>
            <a:spcAft>
              <a:spcPct val="15000"/>
            </a:spcAft>
            <a:buChar char="•"/>
          </a:pPr>
          <a:r>
            <a:rPr lang="en-US" sz="2000" kern="1200" dirty="0"/>
            <a:t>Handling Outliers</a:t>
          </a:r>
        </a:p>
        <a:p>
          <a:pPr marL="457200" lvl="2" indent="-228600" algn="l" defTabSz="889000">
            <a:lnSpc>
              <a:spcPct val="90000"/>
            </a:lnSpc>
            <a:spcBef>
              <a:spcPct val="0"/>
            </a:spcBef>
            <a:spcAft>
              <a:spcPct val="15000"/>
            </a:spcAft>
            <a:buChar char="•"/>
          </a:pPr>
          <a:r>
            <a:rPr lang="en-US" sz="2000" kern="1200" dirty="0"/>
            <a:t>Handling Missing Values</a:t>
          </a:r>
        </a:p>
        <a:p>
          <a:pPr marL="228600" lvl="1" indent="-228600" algn="l" defTabSz="889000">
            <a:lnSpc>
              <a:spcPct val="90000"/>
            </a:lnSpc>
            <a:spcBef>
              <a:spcPct val="0"/>
            </a:spcBef>
            <a:spcAft>
              <a:spcPct val="15000"/>
            </a:spcAft>
            <a:buChar char="•"/>
          </a:pPr>
          <a:r>
            <a:rPr lang="en-US" sz="2000" kern="1200" dirty="0"/>
            <a:t>Exploratory Data Analysis</a:t>
          </a:r>
        </a:p>
      </dsp:txBody>
      <dsp:txXfrm>
        <a:off x="0" y="383723"/>
        <a:ext cx="6309300" cy="2709000"/>
      </dsp:txXfrm>
    </dsp:sp>
    <dsp:sp modelId="{0712B789-5748-492C-9742-AEEF4FA37919}">
      <dsp:nvSpPr>
        <dsp:cNvPr id="0" name=""/>
        <dsp:cNvSpPr/>
      </dsp:nvSpPr>
      <dsp:spPr>
        <a:xfrm>
          <a:off x="315465" y="88523"/>
          <a:ext cx="4416510" cy="59040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934" tIns="0" rIns="166934" bIns="0" numCol="1" spcCol="1270" anchor="ctr" anchorCtr="0">
          <a:noAutofit/>
        </a:bodyPr>
        <a:lstStyle/>
        <a:p>
          <a:pPr marL="0" lvl="0" indent="0" algn="l" defTabSz="889000">
            <a:lnSpc>
              <a:spcPct val="90000"/>
            </a:lnSpc>
            <a:spcBef>
              <a:spcPct val="0"/>
            </a:spcBef>
            <a:spcAft>
              <a:spcPct val="35000"/>
            </a:spcAft>
            <a:buNone/>
            <a:defRPr b="1"/>
          </a:pPr>
          <a:r>
            <a:rPr lang="en-US" sz="2000" kern="1200"/>
            <a:t>Data Analysis</a:t>
          </a:r>
        </a:p>
      </dsp:txBody>
      <dsp:txXfrm>
        <a:off x="344286" y="117344"/>
        <a:ext cx="4358868" cy="532758"/>
      </dsp:txXfrm>
    </dsp:sp>
    <dsp:sp modelId="{52B7DB08-2D23-4AF4-BE02-BAC9B475BB6B}">
      <dsp:nvSpPr>
        <dsp:cNvPr id="0" name=""/>
        <dsp:cNvSpPr/>
      </dsp:nvSpPr>
      <dsp:spPr>
        <a:xfrm>
          <a:off x="0" y="3495924"/>
          <a:ext cx="6309300" cy="1134000"/>
        </a:xfrm>
        <a:prstGeom prst="rect">
          <a:avLst/>
        </a:prstGeom>
        <a:solidFill>
          <a:schemeClr val="lt1">
            <a:alpha val="90000"/>
            <a:hueOff val="0"/>
            <a:satOff val="0"/>
            <a:lumOff val="0"/>
            <a:alphaOff val="0"/>
          </a:schemeClr>
        </a:solidFill>
        <a:ln w="15875" cap="rnd" cmpd="sng" algn="ctr">
          <a:solidFill>
            <a:schemeClr val="accent2">
              <a:hueOff val="-1459563"/>
              <a:satOff val="-12734"/>
              <a:lumOff val="-16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9672" tIns="416560" rIns="489672"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Training the Model</a:t>
          </a:r>
        </a:p>
        <a:p>
          <a:pPr marL="228600" lvl="1" indent="-228600" algn="l" defTabSz="889000" rtl="0">
            <a:lnSpc>
              <a:spcPct val="90000"/>
            </a:lnSpc>
            <a:spcBef>
              <a:spcPct val="0"/>
            </a:spcBef>
            <a:spcAft>
              <a:spcPct val="15000"/>
            </a:spcAft>
            <a:buChar char="•"/>
          </a:pPr>
          <a:r>
            <a:rPr lang="en-US" sz="2000" kern="1200"/>
            <a:t>Evaluating the Model</a:t>
          </a:r>
        </a:p>
      </dsp:txBody>
      <dsp:txXfrm>
        <a:off x="0" y="3495924"/>
        <a:ext cx="6309300" cy="1134000"/>
      </dsp:txXfrm>
    </dsp:sp>
    <dsp:sp modelId="{F24AFA65-60ED-475C-BC78-2576FBFDBC04}">
      <dsp:nvSpPr>
        <dsp:cNvPr id="0" name=""/>
        <dsp:cNvSpPr/>
      </dsp:nvSpPr>
      <dsp:spPr>
        <a:xfrm>
          <a:off x="315465" y="3200724"/>
          <a:ext cx="4416510" cy="590400"/>
        </a:xfrm>
        <a:prstGeom prst="roundRect">
          <a:avLst/>
        </a:prstGeom>
        <a:solidFill>
          <a:schemeClr val="accent2">
            <a:hueOff val="-1459563"/>
            <a:satOff val="-12734"/>
            <a:lumOff val="-1647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934" tIns="0" rIns="166934" bIns="0" numCol="1" spcCol="1270" anchor="ctr" anchorCtr="0">
          <a:noAutofit/>
        </a:bodyPr>
        <a:lstStyle/>
        <a:p>
          <a:pPr marL="0" lvl="0" indent="0" algn="l" defTabSz="889000">
            <a:lnSpc>
              <a:spcPct val="90000"/>
            </a:lnSpc>
            <a:spcBef>
              <a:spcPct val="0"/>
            </a:spcBef>
            <a:spcAft>
              <a:spcPct val="35000"/>
            </a:spcAft>
            <a:buNone/>
            <a:defRPr b="1"/>
          </a:pPr>
          <a:r>
            <a:rPr lang="en-US" sz="2000" kern="1200"/>
            <a:t>Machine Learning</a:t>
          </a:r>
        </a:p>
      </dsp:txBody>
      <dsp:txXfrm>
        <a:off x="344286" y="3229545"/>
        <a:ext cx="435886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F19C2-B798-4E88-9DAE-204FFD6C22A5}">
      <dsp:nvSpPr>
        <dsp:cNvPr id="0" name=""/>
        <dsp:cNvSpPr/>
      </dsp:nvSpPr>
      <dsp:spPr>
        <a:xfrm>
          <a:off x="0" y="1281"/>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3E8A8-3801-4CD5-A506-C1BCD5A45A13}">
      <dsp:nvSpPr>
        <dsp:cNvPr id="0" name=""/>
        <dsp:cNvSpPr/>
      </dsp:nvSpPr>
      <dsp:spPr>
        <a:xfrm>
          <a:off x="0" y="1281"/>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We begin by importing the dataset into the environment. Whether the data is stored in flat files, database files, or on the web, we can import this data using a Python library called pandas.</a:t>
          </a:r>
        </a:p>
      </dsp:txBody>
      <dsp:txXfrm>
        <a:off x="0" y="1281"/>
        <a:ext cx="7654247" cy="873717"/>
      </dsp:txXfrm>
    </dsp:sp>
    <dsp:sp modelId="{2ED68E4B-CB0B-4885-B48E-B787D9999D5F}">
      <dsp:nvSpPr>
        <dsp:cNvPr id="0" name=""/>
        <dsp:cNvSpPr/>
      </dsp:nvSpPr>
      <dsp:spPr>
        <a:xfrm>
          <a:off x="0" y="874998"/>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B246C-C50E-4C9F-A478-E3F26DB7B679}">
      <dsp:nvSpPr>
        <dsp:cNvPr id="0" name=""/>
        <dsp:cNvSpPr/>
      </dsp:nvSpPr>
      <dsp:spPr>
        <a:xfrm>
          <a:off x="0" y="874998"/>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 this case, our dataset is stored in two flat files, train.csv and test.csv. The former will be used to train the model and the latter will be used to test it and evaluate it.</a:t>
          </a:r>
        </a:p>
      </dsp:txBody>
      <dsp:txXfrm>
        <a:off x="0" y="874998"/>
        <a:ext cx="7654247" cy="873717"/>
      </dsp:txXfrm>
    </dsp:sp>
    <dsp:sp modelId="{CB242783-9D36-4DAB-8448-864F8841881A}">
      <dsp:nvSpPr>
        <dsp:cNvPr id="0" name=""/>
        <dsp:cNvSpPr/>
      </dsp:nvSpPr>
      <dsp:spPr>
        <a:xfrm>
          <a:off x="0" y="1748716"/>
          <a:ext cx="7654247"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C34B0-7845-4300-B0AF-E6D63D0FC9DC}">
      <dsp:nvSpPr>
        <dsp:cNvPr id="0" name=""/>
        <dsp:cNvSpPr/>
      </dsp:nvSpPr>
      <dsp:spPr>
        <a:xfrm>
          <a:off x="0" y="1748716"/>
          <a:ext cx="7654247" cy="873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For that, we use the following code cell to create a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train_df</a:t>
          </a:r>
          <a:r>
            <a:rPr lang="en-US" sz="1800" kern="1200" dirty="0"/>
            <a:t> and a similar cell to create another </a:t>
          </a:r>
          <a:r>
            <a:rPr lang="en-US" sz="1800" kern="1200" dirty="0" err="1"/>
            <a:t>dataframe</a:t>
          </a:r>
          <a:r>
            <a:rPr lang="en-US" sz="1800" kern="1200" dirty="0"/>
            <a:t>, </a:t>
          </a:r>
          <a:r>
            <a:rPr lang="en-US" sz="1800" kern="1200" dirty="0" err="1">
              <a:latin typeface="Courier New" panose="02070309020205020404" pitchFamily="49" charset="0"/>
              <a:cs typeface="Courier New" panose="02070309020205020404" pitchFamily="49" charset="0"/>
            </a:rPr>
            <a:t>test_df</a:t>
          </a:r>
          <a:r>
            <a:rPr lang="en-US" sz="1800" kern="1200" dirty="0"/>
            <a:t>.</a:t>
          </a:r>
        </a:p>
      </dsp:txBody>
      <dsp:txXfrm>
        <a:off x="0" y="1748716"/>
        <a:ext cx="7654247" cy="87371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A9800-5339-4724-9091-C84BEA1AA2F7}" type="datetimeFigureOut">
              <a:rPr lang="en-GB" smtClean="0"/>
              <a:t>24/12/2021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5D806-066F-4B81-A46D-20A2C8D4BBF1}" type="slidenum">
              <a:rPr lang="en-GB" smtClean="0"/>
              <a:t>‹#›</a:t>
            </a:fld>
            <a:endParaRPr lang="en-GB"/>
          </a:p>
        </p:txBody>
      </p:sp>
    </p:spTree>
    <p:extLst>
      <p:ext uri="{BB962C8B-B14F-4D97-AF65-F5344CB8AC3E}">
        <p14:creationId xmlns:p14="http://schemas.microsoft.com/office/powerpoint/2010/main" val="184682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1</a:t>
            </a:fld>
            <a:endParaRPr lang="en-GB"/>
          </a:p>
        </p:txBody>
      </p:sp>
    </p:spTree>
    <p:extLst>
      <p:ext uri="{BB962C8B-B14F-4D97-AF65-F5344CB8AC3E}">
        <p14:creationId xmlns:p14="http://schemas.microsoft.com/office/powerpoint/2010/main" val="385388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2</a:t>
            </a:fld>
            <a:endParaRPr lang="en-GB"/>
          </a:p>
        </p:txBody>
      </p:sp>
    </p:spTree>
    <p:extLst>
      <p:ext uri="{BB962C8B-B14F-4D97-AF65-F5344CB8AC3E}">
        <p14:creationId xmlns:p14="http://schemas.microsoft.com/office/powerpoint/2010/main" val="97801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4</a:t>
            </a:fld>
            <a:endParaRPr lang="en-GB"/>
          </a:p>
        </p:txBody>
      </p:sp>
    </p:spTree>
    <p:extLst>
      <p:ext uri="{BB962C8B-B14F-4D97-AF65-F5344CB8AC3E}">
        <p14:creationId xmlns:p14="http://schemas.microsoft.com/office/powerpoint/2010/main" val="251018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Ticket</a:t>
            </a:r>
            <a:r>
              <a:rPr lang="en-US" b="0" i="0" dirty="0">
                <a:solidFill>
                  <a:srgbClr val="000000"/>
                </a:solidFill>
                <a:effectLst/>
                <a:latin typeface="Helvetica Neue"/>
              </a:rPr>
              <a:t>, </a:t>
            </a:r>
            <a:r>
              <a:rPr lang="en-US" dirty="0" err="1"/>
              <a:t>PassengerId</a:t>
            </a:r>
            <a:r>
              <a:rPr lang="en-US" b="0" i="0" dirty="0">
                <a:solidFill>
                  <a:srgbClr val="000000"/>
                </a:solidFill>
                <a:effectLst/>
                <a:latin typeface="Helvetica Neue"/>
              </a:rPr>
              <a:t>, and </a:t>
            </a:r>
            <a:r>
              <a:rPr lang="en-US" dirty="0"/>
              <a:t>Name</a:t>
            </a:r>
            <a:r>
              <a:rPr lang="en-US" b="0" i="0" dirty="0">
                <a:solidFill>
                  <a:srgbClr val="000000"/>
                </a:solidFill>
                <a:effectLst/>
                <a:latin typeface="Helvetica Neue"/>
              </a:rPr>
              <a:t>, as we will not use it later in the analysis</a:t>
            </a:r>
            <a:endParaRPr lang="en-GB" dirty="0"/>
          </a:p>
        </p:txBody>
      </p:sp>
      <p:sp>
        <p:nvSpPr>
          <p:cNvPr id="4" name="Slide Number Placeholder 3"/>
          <p:cNvSpPr>
            <a:spLocks noGrp="1"/>
          </p:cNvSpPr>
          <p:nvPr>
            <p:ph type="sldNum" sz="quarter" idx="5"/>
          </p:nvPr>
        </p:nvSpPr>
        <p:spPr/>
        <p:txBody>
          <a:bodyPr/>
          <a:lstStyle/>
          <a:p>
            <a:fld id="{FF45D806-066F-4B81-A46D-20A2C8D4BBF1}" type="slidenum">
              <a:rPr lang="en-GB" smtClean="0"/>
              <a:t>7</a:t>
            </a:fld>
            <a:endParaRPr lang="en-GB"/>
          </a:p>
        </p:txBody>
      </p:sp>
    </p:spTree>
    <p:extLst>
      <p:ext uri="{BB962C8B-B14F-4D97-AF65-F5344CB8AC3E}">
        <p14:creationId xmlns:p14="http://schemas.microsoft.com/office/powerpoint/2010/main" val="404909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26856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93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9579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9663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455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054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6373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8681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18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1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194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167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9402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249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4888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12/24/2021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487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4737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AC24A9-CCB6-4F8D-B8DB-C2F3692CFA5A}" type="datetimeFigureOut">
              <a:rPr lang="en-US" smtClean="0"/>
              <a:t>12/24/2021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17524404"/>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3"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3A086B4-2112-4F1E-9EF5-F34188C686F7}"/>
              </a:ext>
            </a:extLst>
          </p:cNvPr>
          <p:cNvSpPr>
            <a:spLocks noGrp="1"/>
          </p:cNvSpPr>
          <p:nvPr>
            <p:ph type="title"/>
          </p:nvPr>
        </p:nvSpPr>
        <p:spPr>
          <a:xfrm>
            <a:off x="804335" y="3496574"/>
            <a:ext cx="6436104" cy="1138686"/>
          </a:xfrm>
        </p:spPr>
        <p:txBody>
          <a:bodyPr vert="horz" lIns="91440" tIns="45720" rIns="91440" bIns="45720" rtlCol="0" anchor="b">
            <a:normAutofit/>
          </a:bodyPr>
          <a:lstStyle/>
          <a:p>
            <a:pPr algn="l"/>
            <a:r>
              <a:rPr lang="en-US" sz="4400"/>
              <a:t>Titanic</a:t>
            </a:r>
            <a:endParaRPr lang="en-US" sz="4400" dirty="0"/>
          </a:p>
        </p:txBody>
      </p:sp>
      <p:sp>
        <p:nvSpPr>
          <p:cNvPr id="4" name="Subtitle 2">
            <a:extLst>
              <a:ext uri="{FF2B5EF4-FFF2-40B4-BE49-F238E27FC236}">
                <a16:creationId xmlns:a16="http://schemas.microsoft.com/office/drawing/2014/main" id="{AB1F297A-8941-4FCE-B228-DC2C74434CCC}"/>
              </a:ext>
            </a:extLst>
          </p:cNvPr>
          <p:cNvSpPr txBox="1">
            <a:spLocks/>
          </p:cNvSpPr>
          <p:nvPr/>
        </p:nvSpPr>
        <p:spPr>
          <a:xfrm>
            <a:off x="804335" y="4548996"/>
            <a:ext cx="6436104" cy="534838"/>
          </a:xfrm>
          <a:prstGeom prst="rect">
            <a:avLst/>
          </a:prstGeom>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n-US" sz="1800">
                <a:solidFill>
                  <a:schemeClr val="tx1"/>
                </a:solidFill>
              </a:rPr>
              <a:t>Using Machine Learning to Predict Survival/Death</a:t>
            </a:r>
            <a:endParaRPr lang="en-US" sz="1800" dirty="0">
              <a:solidFill>
                <a:schemeClr val="tx1"/>
              </a:solidFill>
            </a:endParaRPr>
          </a:p>
        </p:txBody>
      </p:sp>
      <p:sp>
        <p:nvSpPr>
          <p:cNvPr id="5" name="TextBox 4">
            <a:extLst>
              <a:ext uri="{FF2B5EF4-FFF2-40B4-BE49-F238E27FC236}">
                <a16:creationId xmlns:a16="http://schemas.microsoft.com/office/drawing/2014/main" id="{92193DC0-00B4-4863-8C3D-21EBC69FF605}"/>
              </a:ext>
            </a:extLst>
          </p:cNvPr>
          <p:cNvSpPr txBox="1"/>
          <p:nvPr/>
        </p:nvSpPr>
        <p:spPr>
          <a:xfrm>
            <a:off x="708311" y="5421677"/>
            <a:ext cx="6215865" cy="430887"/>
          </a:xfrm>
          <a:prstGeom prst="rect">
            <a:avLst/>
          </a:prstGeom>
          <a:noFill/>
        </p:spPr>
        <p:txBody>
          <a:bodyPr wrap="square" rtlCol="0">
            <a:spAutoFit/>
          </a:bodyPr>
          <a:lstStyle/>
          <a:p>
            <a:pPr>
              <a:spcAft>
                <a:spcPts val="600"/>
              </a:spcAft>
            </a:pPr>
            <a:r>
              <a:rPr lang="en-US" sz="2200" dirty="0"/>
              <a:t>Presented to: Dr. Mahmoud A. Saber</a:t>
            </a:r>
            <a:endParaRPr lang="en-GB" sz="2200" dirty="0"/>
          </a:p>
        </p:txBody>
      </p:sp>
      <p:sp>
        <p:nvSpPr>
          <p:cNvPr id="6" name="TextBox 5">
            <a:extLst>
              <a:ext uri="{FF2B5EF4-FFF2-40B4-BE49-F238E27FC236}">
                <a16:creationId xmlns:a16="http://schemas.microsoft.com/office/drawing/2014/main" id="{3179AF1C-A9DA-4355-8360-61588BF150AA}"/>
              </a:ext>
            </a:extLst>
          </p:cNvPr>
          <p:cNvSpPr txBox="1"/>
          <p:nvPr/>
        </p:nvSpPr>
        <p:spPr>
          <a:xfrm>
            <a:off x="708312" y="6008905"/>
            <a:ext cx="9617216" cy="430887"/>
          </a:xfrm>
          <a:prstGeom prst="rect">
            <a:avLst/>
          </a:prstGeom>
          <a:noFill/>
        </p:spPr>
        <p:txBody>
          <a:bodyPr wrap="square" rtlCol="0">
            <a:spAutoFit/>
          </a:bodyPr>
          <a:lstStyle/>
          <a:p>
            <a:pPr>
              <a:spcAft>
                <a:spcPts val="600"/>
              </a:spcAft>
            </a:pPr>
            <a:r>
              <a:rPr lang="en-US" sz="2200" dirty="0"/>
              <a:t>Presented by: Moaaz Mahmoud – Marco </a:t>
            </a:r>
            <a:r>
              <a:rPr lang="en-US" sz="2200" dirty="0" err="1"/>
              <a:t>Barsoum</a:t>
            </a:r>
            <a:r>
              <a:rPr lang="en-US" sz="2200" dirty="0"/>
              <a:t> – </a:t>
            </a:r>
            <a:r>
              <a:rPr lang="en-US" sz="2200" dirty="0" err="1"/>
              <a:t>AbdElRahman</a:t>
            </a:r>
            <a:r>
              <a:rPr lang="en-US" sz="2200" dirty="0"/>
              <a:t> Yasser</a:t>
            </a:r>
            <a:endParaRPr lang="en-GB" sz="2200" dirty="0"/>
          </a:p>
        </p:txBody>
      </p:sp>
    </p:spTree>
    <p:extLst>
      <p:ext uri="{BB962C8B-B14F-4D97-AF65-F5344CB8AC3E}">
        <p14:creationId xmlns:p14="http://schemas.microsoft.com/office/powerpoint/2010/main" val="8672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F5D0-2FCC-4552-98C1-A9E737C9A176}"/>
              </a:ext>
            </a:extLst>
          </p:cNvPr>
          <p:cNvSpPr>
            <a:spLocks noGrp="1"/>
          </p:cNvSpPr>
          <p:nvPr>
            <p:ph type="title"/>
          </p:nvPr>
        </p:nvSpPr>
        <p:spPr/>
        <p:txBody>
          <a:bodyPr/>
          <a:lstStyle/>
          <a:p>
            <a:r>
              <a:rPr lang="en-US"/>
              <a:t>Exploratory Data Analysis (EDA)</a:t>
            </a:r>
            <a:endParaRPr lang="en-GB" dirty="0"/>
          </a:p>
        </p:txBody>
      </p:sp>
      <p:sp>
        <p:nvSpPr>
          <p:cNvPr id="3" name="Content Placeholder 2">
            <a:extLst>
              <a:ext uri="{FF2B5EF4-FFF2-40B4-BE49-F238E27FC236}">
                <a16:creationId xmlns:a16="http://schemas.microsoft.com/office/drawing/2014/main" id="{815A00DD-6D6E-4A66-BB03-00B8BF9EAACA}"/>
              </a:ext>
            </a:extLst>
          </p:cNvPr>
          <p:cNvSpPr>
            <a:spLocks noGrp="1"/>
          </p:cNvSpPr>
          <p:nvPr>
            <p:ph idx="1"/>
          </p:nvPr>
        </p:nvSpPr>
        <p:spPr/>
        <p:txBody>
          <a:bodyPr>
            <a:normAutofit/>
          </a:bodyPr>
          <a:lstStyle/>
          <a:p>
            <a:r>
              <a:rPr lang="en-US" sz="2400" dirty="0"/>
              <a:t>For exploratory data analysis, we will create some count plots to help us get some insight about how the data columns are related. For each plot we will create two versions, one for the passengers who survived, and the other for those who didn’t.</a:t>
            </a:r>
            <a:endParaRPr lang="en-GB" sz="2400" dirty="0"/>
          </a:p>
        </p:txBody>
      </p:sp>
    </p:spTree>
    <p:extLst>
      <p:ext uri="{BB962C8B-B14F-4D97-AF65-F5344CB8AC3E}">
        <p14:creationId xmlns:p14="http://schemas.microsoft.com/office/powerpoint/2010/main" val="2080050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E2FB-C71E-49C9-BCFF-5CC073B29384}"/>
              </a:ext>
            </a:extLst>
          </p:cNvPr>
          <p:cNvSpPr>
            <a:spLocks noGrp="1"/>
          </p:cNvSpPr>
          <p:nvPr>
            <p:ph type="title"/>
          </p:nvPr>
        </p:nvSpPr>
        <p:spPr>
          <a:xfrm>
            <a:off x="287676" y="866206"/>
            <a:ext cx="4265273" cy="3499549"/>
          </a:xfrm>
        </p:spPr>
        <p:txBody>
          <a:bodyPr vert="horz" lIns="91440" tIns="45720" rIns="91440" bIns="45720" rtlCol="0" anchor="b">
            <a:normAutofit/>
          </a:bodyPr>
          <a:lstStyle/>
          <a:p>
            <a:pPr algn="l"/>
            <a:r>
              <a:rPr lang="en-US"/>
              <a:t>Part II</a:t>
            </a:r>
            <a:br>
              <a:rPr lang="en-US"/>
            </a:br>
            <a:r>
              <a:rPr lang="en-US"/>
              <a:t>Machine Learning</a:t>
            </a:r>
            <a:endParaRPr lang="en-US" dirty="0"/>
          </a:p>
        </p:txBody>
      </p:sp>
      <p:pic>
        <p:nvPicPr>
          <p:cNvPr id="8" name="Picture 7">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3" name="Picture 9">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4" name="Picture 3" descr="Angle view of circuit shaped like a brain">
            <a:extLst>
              <a:ext uri="{FF2B5EF4-FFF2-40B4-BE49-F238E27FC236}">
                <a16:creationId xmlns:a16="http://schemas.microsoft.com/office/drawing/2014/main" id="{71C3D0A9-E832-4571-82D9-8B9FF8A6A352}"/>
              </a:ext>
            </a:extLst>
          </p:cNvPr>
          <p:cNvPicPr>
            <a:picLocks noChangeAspect="1"/>
          </p:cNvPicPr>
          <p:nvPr/>
        </p:nvPicPr>
        <p:blipFill rotWithShape="1">
          <a:blip r:embed="rId4"/>
          <a:srcRect l="11741" r="11597" b="2"/>
          <a:stretch/>
        </p:blipFill>
        <p:spPr>
          <a:xfrm>
            <a:off x="4654297" y="10"/>
            <a:ext cx="7537704" cy="6857990"/>
          </a:xfrm>
          <a:prstGeom prst="rect">
            <a:avLst/>
          </a:prstGeom>
        </p:spPr>
      </p:pic>
    </p:spTree>
    <p:extLst>
      <p:ext uri="{BB962C8B-B14F-4D97-AF65-F5344CB8AC3E}">
        <p14:creationId xmlns:p14="http://schemas.microsoft.com/office/powerpoint/2010/main" val="397983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C325-B802-421F-BF6C-1B3EEE5AC76A}"/>
              </a:ext>
            </a:extLst>
          </p:cNvPr>
          <p:cNvSpPr>
            <a:spLocks noGrp="1"/>
          </p:cNvSpPr>
          <p:nvPr>
            <p:ph type="title"/>
          </p:nvPr>
        </p:nvSpPr>
        <p:spPr>
          <a:xfrm>
            <a:off x="633743" y="609599"/>
            <a:ext cx="3413156" cy="5273675"/>
          </a:xfrm>
        </p:spPr>
        <p:txBody>
          <a:bodyPr>
            <a:normAutofit/>
          </a:bodyPr>
          <a:lstStyle/>
          <a:p>
            <a:r>
              <a:rPr lang="en-US" dirty="0"/>
              <a:t>The Process – An Overview</a:t>
            </a:r>
            <a:endParaRPr lang="en-GB" dirty="0"/>
          </a:p>
        </p:txBody>
      </p:sp>
      <p:pic>
        <p:nvPicPr>
          <p:cNvPr id="19" name="Picture 18">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5" name="Content Placeholder 2">
            <a:extLst>
              <a:ext uri="{FF2B5EF4-FFF2-40B4-BE49-F238E27FC236}">
                <a16:creationId xmlns:a16="http://schemas.microsoft.com/office/drawing/2014/main" id="{A66D85B7-F69F-4D40-9C61-B85D7550E046}"/>
              </a:ext>
            </a:extLst>
          </p:cNvPr>
          <p:cNvGraphicFramePr>
            <a:graphicFrameLocks noGrp="1"/>
          </p:cNvGraphicFramePr>
          <p:nvPr>
            <p:ph idx="1"/>
            <p:extLst>
              <p:ext uri="{D42A27DB-BD31-4B8C-83A1-F6EECF244321}">
                <p14:modId xmlns:p14="http://schemas.microsoft.com/office/powerpoint/2010/main" val="2665360563"/>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05671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03C6-22B6-41DC-8D88-DE1D9630FA01}"/>
              </a:ext>
            </a:extLst>
          </p:cNvPr>
          <p:cNvSpPr>
            <a:spLocks noGrp="1"/>
          </p:cNvSpPr>
          <p:nvPr>
            <p:ph type="title"/>
          </p:nvPr>
        </p:nvSpPr>
        <p:spPr>
          <a:xfrm>
            <a:off x="553566" y="866206"/>
            <a:ext cx="3382832" cy="3499549"/>
          </a:xfrm>
        </p:spPr>
        <p:txBody>
          <a:bodyPr vert="horz" lIns="91440" tIns="45720" rIns="91440" bIns="45720" rtlCol="0" anchor="b">
            <a:normAutofit/>
          </a:bodyPr>
          <a:lstStyle/>
          <a:p>
            <a:pPr algn="l"/>
            <a:r>
              <a:rPr lang="en-US" dirty="0"/>
              <a:t>Part I</a:t>
            </a:r>
            <a:br>
              <a:rPr lang="en-US" dirty="0"/>
            </a:br>
            <a:r>
              <a:rPr lang="en-US" dirty="0"/>
              <a:t>Data Analysis</a:t>
            </a:r>
          </a:p>
        </p:txBody>
      </p:sp>
      <p:pic>
        <p:nvPicPr>
          <p:cNvPr id="14" name="Picture 13">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6" name="Picture 15">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Picture 4" descr="Magnifying glass showing decling performance">
            <a:extLst>
              <a:ext uri="{FF2B5EF4-FFF2-40B4-BE49-F238E27FC236}">
                <a16:creationId xmlns:a16="http://schemas.microsoft.com/office/drawing/2014/main" id="{82F30B70-AB64-4CC8-9A88-2DC287FE5ACF}"/>
              </a:ext>
            </a:extLst>
          </p:cNvPr>
          <p:cNvPicPr>
            <a:picLocks noChangeAspect="1"/>
          </p:cNvPicPr>
          <p:nvPr/>
        </p:nvPicPr>
        <p:blipFill rotWithShape="1">
          <a:blip r:embed="rId4"/>
          <a:srcRect r="26633" b="-1"/>
          <a:stretch/>
        </p:blipFill>
        <p:spPr>
          <a:xfrm>
            <a:off x="4654295" y="10"/>
            <a:ext cx="7537705" cy="6857990"/>
          </a:xfrm>
          <a:prstGeom prst="rect">
            <a:avLst/>
          </a:prstGeom>
        </p:spPr>
      </p:pic>
    </p:spTree>
    <p:extLst>
      <p:ext uri="{BB962C8B-B14F-4D97-AF65-F5344CB8AC3E}">
        <p14:creationId xmlns:p14="http://schemas.microsoft.com/office/powerpoint/2010/main" val="424829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B13A-B281-4127-94A2-A0EB583FC443}"/>
              </a:ext>
            </a:extLst>
          </p:cNvPr>
          <p:cNvSpPr>
            <a:spLocks noGrp="1"/>
          </p:cNvSpPr>
          <p:nvPr>
            <p:ph type="title"/>
          </p:nvPr>
        </p:nvSpPr>
        <p:spPr>
          <a:xfrm>
            <a:off x="707900" y="643467"/>
            <a:ext cx="3946393" cy="1956298"/>
          </a:xfrm>
        </p:spPr>
        <p:txBody>
          <a:bodyPr>
            <a:normAutofit/>
          </a:bodyPr>
          <a:lstStyle/>
          <a:p>
            <a:pPr algn="l"/>
            <a:r>
              <a:rPr lang="en-US" sz="3600" dirty="0"/>
              <a:t>Data Loading</a:t>
            </a:r>
            <a:endParaRPr lang="en-GB" sz="3600" dirty="0"/>
          </a:p>
        </p:txBody>
      </p:sp>
      <p:graphicFrame>
        <p:nvGraphicFramePr>
          <p:cNvPr id="8" name="Content Placeholder 2">
            <a:extLst>
              <a:ext uri="{FF2B5EF4-FFF2-40B4-BE49-F238E27FC236}">
                <a16:creationId xmlns:a16="http://schemas.microsoft.com/office/drawing/2014/main" id="{A894BC3E-8823-4B7D-8222-684409FE77B0}"/>
              </a:ext>
            </a:extLst>
          </p:cNvPr>
          <p:cNvGraphicFramePr>
            <a:graphicFrameLocks noGrp="1"/>
          </p:cNvGraphicFramePr>
          <p:nvPr>
            <p:ph idx="1"/>
            <p:extLst>
              <p:ext uri="{D42A27DB-BD31-4B8C-83A1-F6EECF244321}">
                <p14:modId xmlns:p14="http://schemas.microsoft.com/office/powerpoint/2010/main" val="762206015"/>
              </p:ext>
            </p:extLst>
          </p:nvPr>
        </p:nvGraphicFramePr>
        <p:xfrm>
          <a:off x="4345969" y="643466"/>
          <a:ext cx="7654247" cy="2623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able&#10;&#10;Description automatically generated">
            <a:extLst>
              <a:ext uri="{FF2B5EF4-FFF2-40B4-BE49-F238E27FC236}">
                <a16:creationId xmlns:a16="http://schemas.microsoft.com/office/drawing/2014/main" id="{8990C9A1-F14E-4C3D-911E-2D0D748902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900" y="3429000"/>
            <a:ext cx="10624841" cy="3107766"/>
          </a:xfrm>
          <a:prstGeom prst="rect">
            <a:avLst/>
          </a:prstGeom>
        </p:spPr>
      </p:pic>
    </p:spTree>
    <p:extLst>
      <p:ext uri="{BB962C8B-B14F-4D97-AF65-F5344CB8AC3E}">
        <p14:creationId xmlns:p14="http://schemas.microsoft.com/office/powerpoint/2010/main" val="65582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An Overview</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3200" dirty="0"/>
              <a:t>For data cleaning, we will follow the following approach:</a:t>
            </a:r>
          </a:p>
          <a:p>
            <a:pPr lvl="1"/>
            <a:r>
              <a:rPr lang="en-US" sz="2600" dirty="0"/>
              <a:t>Handle the duplicate rows</a:t>
            </a:r>
          </a:p>
          <a:p>
            <a:pPr lvl="1"/>
            <a:r>
              <a:rPr lang="en-US" sz="2600" dirty="0"/>
              <a:t>Remove the columns with 50%+ </a:t>
            </a:r>
            <a:r>
              <a:rPr lang="en-US" sz="2600" dirty="0" err="1"/>
              <a:t>NaN</a:t>
            </a:r>
            <a:r>
              <a:rPr lang="en-US" sz="2600" dirty="0"/>
              <a:t>/NA</a:t>
            </a:r>
          </a:p>
          <a:p>
            <a:pPr lvl="1"/>
            <a:r>
              <a:rPr lang="en-US" sz="2600" dirty="0"/>
              <a:t>Handle the outliers</a:t>
            </a:r>
          </a:p>
          <a:p>
            <a:pPr lvl="1"/>
            <a:r>
              <a:rPr lang="en-US" sz="2600" dirty="0"/>
              <a:t>Handle the missing values</a:t>
            </a:r>
          </a:p>
        </p:txBody>
      </p:sp>
    </p:spTree>
    <p:extLst>
      <p:ext uri="{BB962C8B-B14F-4D97-AF65-F5344CB8AC3E}">
        <p14:creationId xmlns:p14="http://schemas.microsoft.com/office/powerpoint/2010/main" val="208472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Duplicate Rows </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fontScale="92500" lnSpcReduction="20000"/>
          </a:bodyPr>
          <a:lstStyle/>
          <a:p>
            <a:r>
              <a:rPr lang="en-US" sz="3200" dirty="0"/>
              <a:t>We first check for duplicate rows using the statement</a:t>
            </a:r>
          </a:p>
          <a:p>
            <a:pPr marL="450000" lvl="1" indent="0">
              <a:buNone/>
            </a:pPr>
            <a:r>
              <a:rPr lang="en-US" sz="2400" dirty="0">
                <a:latin typeface="Courier New" panose="02070309020205020404" pitchFamily="49" charset="0"/>
                <a:cs typeface="Courier New" panose="02070309020205020404" pitchFamily="49" charset="0"/>
              </a:rPr>
              <a:t>print(</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df_train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df_train.duplicated</a:t>
            </a:r>
            <a:r>
              <a:rPr lang="en-US" sz="2400" dirty="0">
                <a:latin typeface="Courier New" panose="02070309020205020404" pitchFamily="49" charset="0"/>
                <a:cs typeface="Courier New" panose="02070309020205020404" pitchFamily="49" charset="0"/>
              </a:rPr>
              <a:t>()].size,</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df_test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df_train.duplicated</a:t>
            </a:r>
            <a:r>
              <a:rPr lang="en-US" sz="2400" dirty="0">
                <a:latin typeface="Courier New" panose="02070309020205020404" pitchFamily="49" charset="0"/>
                <a:cs typeface="Courier New" panose="02070309020205020404" pitchFamily="49" charset="0"/>
              </a:rPr>
              <a:t>()].size,</a:t>
            </a:r>
          </a:p>
          <a:p>
            <a:pPr marL="450000" lvl="1"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sep</a:t>
            </a:r>
            <a:r>
              <a:rPr lang="en-US" sz="2400" dirty="0">
                <a:latin typeface="Courier New" panose="02070309020205020404" pitchFamily="49" charset="0"/>
                <a:cs typeface="Courier New" panose="02070309020205020404" pitchFamily="49" charset="0"/>
              </a:rPr>
              <a:t>=‘, ‘</a:t>
            </a:r>
          </a:p>
          <a:p>
            <a:pPr marL="450000" lvl="1" indent="0">
              <a:buNone/>
            </a:pPr>
            <a:r>
              <a:rPr lang="en-US" sz="2400" dirty="0">
                <a:latin typeface="Courier New" panose="02070309020205020404" pitchFamily="49" charset="0"/>
                <a:cs typeface="Courier New" panose="02070309020205020404" pitchFamily="49" charset="0"/>
              </a:rPr>
              <a:t>)</a:t>
            </a:r>
            <a:endParaRPr lang="en-US" sz="3200" dirty="0">
              <a:latin typeface="Courier New" panose="02070309020205020404" pitchFamily="49" charset="0"/>
              <a:cs typeface="Courier New" panose="02070309020205020404" pitchFamily="49" charset="0"/>
            </a:endParaRPr>
          </a:p>
          <a:p>
            <a:r>
              <a:rPr lang="en-US" sz="3200" dirty="0"/>
              <a:t>This statement yields this output:</a:t>
            </a:r>
          </a:p>
          <a:p>
            <a:pPr lvl="1"/>
            <a:r>
              <a:rPr lang="en-US" sz="3000" dirty="0">
                <a:latin typeface="Courier New" panose="02070309020205020404" pitchFamily="49" charset="0"/>
                <a:cs typeface="Courier New" panose="02070309020205020404" pitchFamily="49" charset="0"/>
              </a:rPr>
              <a:t>0, 0</a:t>
            </a:r>
          </a:p>
          <a:p>
            <a:r>
              <a:rPr lang="en-US" sz="3200" dirty="0"/>
              <a:t>It turns out that there are no duplicate rows in the dataset, which implies that there’s no action needed.</a:t>
            </a:r>
            <a:endParaRPr lang="en-US" sz="2400" dirty="0"/>
          </a:p>
        </p:txBody>
      </p:sp>
    </p:spTree>
    <p:extLst>
      <p:ext uri="{BB962C8B-B14F-4D97-AF65-F5344CB8AC3E}">
        <p14:creationId xmlns:p14="http://schemas.microsoft.com/office/powerpoint/2010/main" val="309165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a:xfrm>
            <a:off x="913795" y="609600"/>
            <a:ext cx="10353762" cy="970450"/>
          </a:xfrm>
        </p:spPr>
        <p:txBody>
          <a:bodyPr>
            <a:normAutofit/>
          </a:bodyPr>
          <a:lstStyle/>
          <a:p>
            <a:pPr>
              <a:lnSpc>
                <a:spcPct val="90000"/>
              </a:lnSpc>
            </a:pPr>
            <a:r>
              <a:rPr lang="en-US" sz="3400"/>
              <a:t>Data Cleaning – Removing Columns with 50%+ Null </a:t>
            </a:r>
            <a:endParaRPr lang="en-GB" sz="340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5546272" cy="4216288"/>
          </a:xfrm>
        </p:spPr>
        <p:txBody>
          <a:bodyPr anchor="ctr">
            <a:noAutofit/>
          </a:bodyPr>
          <a:lstStyle/>
          <a:p>
            <a:pPr>
              <a:lnSpc>
                <a:spcPct val="90000"/>
              </a:lnSpc>
            </a:pPr>
            <a:r>
              <a:rPr lang="en-US" sz="2600" dirty="0"/>
              <a:t>We use the following statement to view data about the counts of null in every column:</a:t>
            </a:r>
          </a:p>
          <a:p>
            <a:pPr marL="450000" lvl="1" indent="0">
              <a:lnSpc>
                <a:spcPct val="90000"/>
              </a:lnSpc>
              <a:buNone/>
            </a:pPr>
            <a:r>
              <a:rPr lang="en-US" sz="2200" dirty="0">
                <a:latin typeface="Courier New" panose="02070309020205020404" pitchFamily="49" charset="0"/>
                <a:cs typeface="Courier New" panose="02070309020205020404" pitchFamily="49" charset="0"/>
              </a:rPr>
              <a:t>df_train.info()</a:t>
            </a:r>
            <a:endParaRPr lang="en-US" sz="2200" dirty="0"/>
          </a:p>
          <a:p>
            <a:pPr>
              <a:lnSpc>
                <a:spcPct val="90000"/>
              </a:lnSpc>
            </a:pPr>
            <a:r>
              <a:rPr lang="en-US" sz="2600" dirty="0"/>
              <a:t>Based on the output data, we will remove the column Cabin, as it has more null values than existing values. We will also remove the columns </a:t>
            </a:r>
            <a:r>
              <a:rPr lang="en-US" sz="2600" dirty="0">
                <a:latin typeface="Courier New" panose="02070309020205020404" pitchFamily="49" charset="0"/>
                <a:cs typeface="Courier New" panose="02070309020205020404" pitchFamily="49" charset="0"/>
              </a:rPr>
              <a:t>Ticket</a:t>
            </a:r>
            <a:r>
              <a:rPr lang="en-US" sz="2600" dirty="0"/>
              <a:t>, </a:t>
            </a:r>
            <a:r>
              <a:rPr lang="en-US" sz="2600" dirty="0" err="1">
                <a:latin typeface="Courier New" panose="02070309020205020404" pitchFamily="49" charset="0"/>
                <a:cs typeface="Courier New" panose="02070309020205020404" pitchFamily="49" charset="0"/>
              </a:rPr>
              <a:t>PassengerId</a:t>
            </a:r>
            <a:r>
              <a:rPr lang="en-US" sz="2600" dirty="0"/>
              <a:t>, and </a:t>
            </a:r>
            <a:r>
              <a:rPr lang="en-US" sz="2600" dirty="0">
                <a:latin typeface="Courier New" panose="02070309020205020404" pitchFamily="49" charset="0"/>
                <a:cs typeface="Courier New" panose="02070309020205020404" pitchFamily="49" charset="0"/>
              </a:rPr>
              <a:t>Name</a:t>
            </a:r>
            <a:r>
              <a:rPr lang="en-US" sz="2600" dirty="0"/>
              <a:t>, as we will not use them later in the analysis.</a:t>
            </a:r>
          </a:p>
        </p:txBody>
      </p:sp>
      <p:pic>
        <p:nvPicPr>
          <p:cNvPr id="8" name="Picture 7" descr="A screenshot of a computer&#10;&#10;Description automatically generated with low confidence">
            <a:extLst>
              <a:ext uri="{FF2B5EF4-FFF2-40B4-BE49-F238E27FC236}">
                <a16:creationId xmlns:a16="http://schemas.microsoft.com/office/drawing/2014/main" id="{502BF09E-F3F9-49F3-B293-63ED003898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382" y="1732449"/>
            <a:ext cx="4980717" cy="4157212"/>
          </a:xfrm>
          <a:prstGeom prst="rect">
            <a:avLst/>
          </a:prstGeom>
        </p:spPr>
      </p:pic>
    </p:spTree>
    <p:extLst>
      <p:ext uri="{BB962C8B-B14F-4D97-AF65-F5344CB8AC3E}">
        <p14:creationId xmlns:p14="http://schemas.microsoft.com/office/powerpoint/2010/main" val="1103358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4D38-6D45-4EEE-9247-6B11D9B1DBEF}"/>
              </a:ext>
            </a:extLst>
          </p:cNvPr>
          <p:cNvSpPr>
            <a:spLocks noGrp="1"/>
          </p:cNvSpPr>
          <p:nvPr>
            <p:ph type="title"/>
          </p:nvPr>
        </p:nvSpPr>
        <p:spPr/>
        <p:txBody>
          <a:bodyPr/>
          <a:lstStyle/>
          <a:p>
            <a:r>
              <a:rPr lang="en-US" dirty="0"/>
              <a:t>Data Cleaning – Handling the Outliers</a:t>
            </a:r>
            <a:endParaRPr lang="en-GB" dirty="0"/>
          </a:p>
        </p:txBody>
      </p:sp>
      <p:sp>
        <p:nvSpPr>
          <p:cNvPr id="3" name="Content Placeholder 2">
            <a:extLst>
              <a:ext uri="{FF2B5EF4-FFF2-40B4-BE49-F238E27FC236}">
                <a16:creationId xmlns:a16="http://schemas.microsoft.com/office/drawing/2014/main" id="{C19FDC94-E606-418F-8D42-99C2CD819BF3}"/>
              </a:ext>
            </a:extLst>
          </p:cNvPr>
          <p:cNvSpPr>
            <a:spLocks noGrp="1"/>
          </p:cNvSpPr>
          <p:nvPr>
            <p:ph idx="1"/>
          </p:nvPr>
        </p:nvSpPr>
        <p:spPr>
          <a:xfrm>
            <a:off x="913795" y="1732449"/>
            <a:ext cx="10353762" cy="4515951"/>
          </a:xfrm>
        </p:spPr>
        <p:txBody>
          <a:bodyPr>
            <a:normAutofit/>
          </a:bodyPr>
          <a:lstStyle/>
          <a:p>
            <a:r>
              <a:rPr lang="en-US" sz="2800" dirty="0"/>
              <a:t>Sometimes the dataset contains abnormal data that might negatively influence the analysis, such abnormal data points are termed </a:t>
            </a:r>
            <a:r>
              <a:rPr lang="en-US" sz="2800" i="1" dirty="0"/>
              <a:t>outliers</a:t>
            </a:r>
            <a:r>
              <a:rPr lang="en-US" sz="2800" dirty="0"/>
              <a:t>.</a:t>
            </a:r>
          </a:p>
          <a:p>
            <a:r>
              <a:rPr lang="en-US" sz="2800" dirty="0"/>
              <a:t>We can check for outliers by plotting our data columns.</a:t>
            </a:r>
          </a:p>
          <a:p>
            <a:r>
              <a:rPr lang="en-US" sz="2800" dirty="0"/>
              <a:t>For that, we can use seaborn </a:t>
            </a:r>
            <a:r>
              <a:rPr lang="en-US" sz="2800" dirty="0" err="1"/>
              <a:t>histplots</a:t>
            </a:r>
            <a:r>
              <a:rPr lang="en-US" sz="2800" dirty="0"/>
              <a:t>.</a:t>
            </a:r>
          </a:p>
          <a:p>
            <a:r>
              <a:rPr lang="en-US" sz="2800" dirty="0"/>
              <a:t>We will not present the plots here to save space.</a:t>
            </a:r>
          </a:p>
        </p:txBody>
      </p:sp>
    </p:spTree>
    <p:extLst>
      <p:ext uri="{BB962C8B-B14F-4D97-AF65-F5344CB8AC3E}">
        <p14:creationId xmlns:p14="http://schemas.microsoft.com/office/powerpoint/2010/main" val="406196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39E2-A911-4BE5-A978-3E89B6CB6AD9}"/>
              </a:ext>
            </a:extLst>
          </p:cNvPr>
          <p:cNvSpPr>
            <a:spLocks noGrp="1"/>
          </p:cNvSpPr>
          <p:nvPr>
            <p:ph type="title"/>
          </p:nvPr>
        </p:nvSpPr>
        <p:spPr>
          <a:xfrm>
            <a:off x="913795" y="609600"/>
            <a:ext cx="5910517" cy="1117600"/>
          </a:xfrm>
        </p:spPr>
        <p:txBody>
          <a:bodyPr>
            <a:normAutofit/>
          </a:bodyPr>
          <a:lstStyle/>
          <a:p>
            <a:pPr>
              <a:lnSpc>
                <a:spcPct val="90000"/>
              </a:lnSpc>
            </a:pPr>
            <a:r>
              <a:rPr lang="en-US" sz="3700"/>
              <a:t>Data Cleaning – Handling Missing Values</a:t>
            </a:r>
            <a:endParaRPr lang="en-GB" sz="3700"/>
          </a:p>
        </p:txBody>
      </p:sp>
      <p:sp>
        <p:nvSpPr>
          <p:cNvPr id="3" name="Content Placeholder 2">
            <a:extLst>
              <a:ext uri="{FF2B5EF4-FFF2-40B4-BE49-F238E27FC236}">
                <a16:creationId xmlns:a16="http://schemas.microsoft.com/office/drawing/2014/main" id="{748EB230-E6D7-46EA-B34B-DDDAE3B85D93}"/>
              </a:ext>
            </a:extLst>
          </p:cNvPr>
          <p:cNvSpPr>
            <a:spLocks noGrp="1"/>
          </p:cNvSpPr>
          <p:nvPr>
            <p:ph idx="1"/>
          </p:nvPr>
        </p:nvSpPr>
        <p:spPr>
          <a:xfrm>
            <a:off x="534257" y="1828799"/>
            <a:ext cx="6290056" cy="4695291"/>
          </a:xfrm>
        </p:spPr>
        <p:txBody>
          <a:bodyPr>
            <a:normAutofit lnSpcReduction="10000"/>
          </a:bodyPr>
          <a:lstStyle/>
          <a:p>
            <a:r>
              <a:rPr lang="en-US" sz="2200" dirty="0"/>
              <a:t>Handling missing values can be done two ways:</a:t>
            </a:r>
          </a:p>
          <a:p>
            <a:pPr lvl="1"/>
            <a:r>
              <a:rPr lang="en-US" sz="2000" dirty="0"/>
              <a:t>Removing the rows with those values entirely</a:t>
            </a:r>
          </a:p>
          <a:p>
            <a:pPr lvl="1"/>
            <a:r>
              <a:rPr lang="en-US" sz="2000" dirty="0"/>
              <a:t>Compensating for the missing values with a reasonable value/values, e.g. the mean, median, …</a:t>
            </a:r>
            <a:r>
              <a:rPr lang="en-US" sz="2000" dirty="0" err="1"/>
              <a:t>etc</a:t>
            </a:r>
            <a:endParaRPr lang="en-US" sz="2000" dirty="0"/>
          </a:p>
          <a:p>
            <a:r>
              <a:rPr lang="en-US" sz="2200" dirty="0"/>
              <a:t>After checking the </a:t>
            </a:r>
            <a:r>
              <a:rPr lang="en-US" sz="2200" dirty="0">
                <a:latin typeface="Courier New" panose="02070309020205020404" pitchFamily="49" charset="0"/>
                <a:cs typeface="Courier New" panose="02070309020205020404" pitchFamily="49" charset="0"/>
              </a:rPr>
              <a:t>info()</a:t>
            </a:r>
            <a:r>
              <a:rPr lang="en-US" sz="2200" dirty="0"/>
              <a:t> method for the two </a:t>
            </a:r>
            <a:r>
              <a:rPr lang="en-US" sz="2200" dirty="0" err="1"/>
              <a:t>dataframes</a:t>
            </a:r>
            <a:r>
              <a:rPr lang="en-US" sz="2200" dirty="0"/>
              <a:t>, it seems best to take the following actions with </a:t>
            </a:r>
            <a:r>
              <a:rPr lang="en-US" sz="2200" dirty="0" err="1">
                <a:latin typeface="Courier New" panose="02070309020205020404" pitchFamily="49" charset="0"/>
                <a:cs typeface="Courier New" panose="02070309020205020404" pitchFamily="49" charset="0"/>
              </a:rPr>
              <a:t>df_train</a:t>
            </a:r>
            <a:r>
              <a:rPr lang="en-US" sz="2200" dirty="0"/>
              <a:t>:</a:t>
            </a:r>
          </a:p>
          <a:p>
            <a:pPr lvl="1"/>
            <a:r>
              <a:rPr lang="en-US" sz="2000" dirty="0"/>
              <a:t>Remove the two rows that have missing values for the </a:t>
            </a:r>
            <a:r>
              <a:rPr lang="en-US" sz="2000" dirty="0">
                <a:latin typeface="Courier New" panose="02070309020205020404" pitchFamily="49" charset="0"/>
                <a:cs typeface="Courier New" panose="02070309020205020404" pitchFamily="49" charset="0"/>
              </a:rPr>
              <a:t>Embarked</a:t>
            </a:r>
            <a:r>
              <a:rPr lang="en-US" sz="2000" dirty="0"/>
              <a:t> column.</a:t>
            </a:r>
          </a:p>
          <a:p>
            <a:pPr lvl="1"/>
            <a:r>
              <a:rPr lang="en-US" sz="2000" dirty="0"/>
              <a:t>Compensate with the average for the </a:t>
            </a:r>
            <a:r>
              <a:rPr lang="en-US" sz="2000" dirty="0">
                <a:latin typeface="Courier New" panose="02070309020205020404" pitchFamily="49" charset="0"/>
                <a:cs typeface="Courier New" panose="02070309020205020404" pitchFamily="49" charset="0"/>
              </a:rPr>
              <a:t>Age</a:t>
            </a:r>
            <a:r>
              <a:rPr lang="en-US" sz="2000" dirty="0"/>
              <a:t> column.</a:t>
            </a:r>
          </a:p>
          <a:p>
            <a:r>
              <a:rPr lang="en-US" sz="2000" dirty="0"/>
              <a:t>Similar actions can be taken with </a:t>
            </a:r>
            <a:r>
              <a:rPr lang="en-US" sz="2000" dirty="0" err="1">
                <a:latin typeface="Courier New" panose="02070309020205020404" pitchFamily="49" charset="0"/>
                <a:cs typeface="Courier New" panose="02070309020205020404" pitchFamily="49" charset="0"/>
              </a:rPr>
              <a:t>df_test</a:t>
            </a:r>
            <a:r>
              <a:rPr lang="en-US" sz="2000" dirty="0"/>
              <a:t>.</a:t>
            </a:r>
          </a:p>
        </p:txBody>
      </p:sp>
      <p:sp>
        <p:nvSpPr>
          <p:cNvPr id="15" name="Rectangle 12">
            <a:extLst>
              <a:ext uri="{FF2B5EF4-FFF2-40B4-BE49-F238E27FC236}">
                <a16:creationId xmlns:a16="http://schemas.microsoft.com/office/drawing/2014/main" id="{FEB31415-7BF1-4297-867D-3EA440C99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2162" y="965196"/>
            <a:ext cx="3685394" cy="4971787"/>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document&#10;&#10;Description automatically generated with low confidence">
            <a:extLst>
              <a:ext uri="{FF2B5EF4-FFF2-40B4-BE49-F238E27FC236}">
                <a16:creationId xmlns:a16="http://schemas.microsoft.com/office/drawing/2014/main" id="{F205D4DD-9549-4626-89B9-6042400C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2696" y="1126064"/>
            <a:ext cx="3095987" cy="2244591"/>
          </a:xfrm>
          <a:prstGeom prst="rect">
            <a:avLst/>
          </a:prstGeom>
        </p:spPr>
      </p:pic>
      <p:pic>
        <p:nvPicPr>
          <p:cNvPr id="6" name="Picture 5" descr="A close-up of a document&#10;&#10;Description automatically generated with low confidence">
            <a:extLst>
              <a:ext uri="{FF2B5EF4-FFF2-40B4-BE49-F238E27FC236}">
                <a16:creationId xmlns:a16="http://schemas.microsoft.com/office/drawing/2014/main" id="{F268AA01-89C3-4DF9-B4B6-8492A56900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2697" y="3419294"/>
            <a:ext cx="3095986" cy="2469050"/>
          </a:xfrm>
          <a:prstGeom prst="rect">
            <a:avLst/>
          </a:prstGeom>
        </p:spPr>
      </p:pic>
    </p:spTree>
    <p:extLst>
      <p:ext uri="{BB962C8B-B14F-4D97-AF65-F5344CB8AC3E}">
        <p14:creationId xmlns:p14="http://schemas.microsoft.com/office/powerpoint/2010/main" val="888120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551</TotalTime>
  <Words>618</Words>
  <Application>Microsoft Office PowerPoint</Application>
  <PresentationFormat>Widescreen</PresentationFormat>
  <Paragraphs>62</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Calisto MT</vt:lpstr>
      <vt:lpstr>Courier New</vt:lpstr>
      <vt:lpstr>Helvetica Neue</vt:lpstr>
      <vt:lpstr>Wingdings 2</vt:lpstr>
      <vt:lpstr>Slate</vt:lpstr>
      <vt:lpstr>Titanic</vt:lpstr>
      <vt:lpstr>The Process – An Overview</vt:lpstr>
      <vt:lpstr>Part I Data Analysis</vt:lpstr>
      <vt:lpstr>Data Loading</vt:lpstr>
      <vt:lpstr>Data Cleaning – An Overview</vt:lpstr>
      <vt:lpstr>Data Cleaning – Handling Duplicate Rows </vt:lpstr>
      <vt:lpstr>Data Cleaning – Removing Columns with 50%+ Null </vt:lpstr>
      <vt:lpstr>Data Cleaning – Handling the Outliers</vt:lpstr>
      <vt:lpstr>Data Cleaning – Handling Missing Values</vt:lpstr>
      <vt:lpstr>Exploratory Data Analysis (EDA)</vt:lpstr>
      <vt:lpstr>Part II 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dc:title>
  <dc:creator>Moaaz Mahmoud</dc:creator>
  <cp:lastModifiedBy>Moaz Mahmoud</cp:lastModifiedBy>
  <cp:revision>4</cp:revision>
  <dcterms:created xsi:type="dcterms:W3CDTF">2021-12-23T23:23:04Z</dcterms:created>
  <dcterms:modified xsi:type="dcterms:W3CDTF">2021-12-24T19:53:01Z</dcterms:modified>
</cp:coreProperties>
</file>