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notesMasterIdLst>
    <p:notesMasterId r:id="rId27"/>
  </p:notesMasterIdLst>
  <p:sldIdLst>
    <p:sldId id="262" r:id="rId2"/>
    <p:sldId id="277" r:id="rId3"/>
    <p:sldId id="257" r:id="rId4"/>
    <p:sldId id="260" r:id="rId5"/>
    <p:sldId id="258" r:id="rId6"/>
    <p:sldId id="278" r:id="rId7"/>
    <p:sldId id="259" r:id="rId8"/>
    <p:sldId id="263" r:id="rId9"/>
    <p:sldId id="264" r:id="rId10"/>
    <p:sldId id="265" r:id="rId11"/>
    <p:sldId id="282" r:id="rId12"/>
    <p:sldId id="283" r:id="rId13"/>
    <p:sldId id="266" r:id="rId14"/>
    <p:sldId id="267" r:id="rId15"/>
    <p:sldId id="268" r:id="rId16"/>
    <p:sldId id="269" r:id="rId17"/>
    <p:sldId id="284" r:id="rId18"/>
    <p:sldId id="271" r:id="rId19"/>
    <p:sldId id="272" r:id="rId20"/>
    <p:sldId id="274" r:id="rId21"/>
    <p:sldId id="261" r:id="rId22"/>
    <p:sldId id="273" r:id="rId23"/>
    <p:sldId id="275"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54" autoAdjust="0"/>
    <p:restoredTop sz="94660"/>
  </p:normalViewPr>
  <p:slideViewPr>
    <p:cSldViewPr snapToGrid="0">
      <p:cViewPr>
        <p:scale>
          <a:sx n="75" d="100"/>
          <a:sy n="75" d="100"/>
        </p:scale>
        <p:origin x="360"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A4B552-66BE-40FA-A948-E8012F678263}" type="doc">
      <dgm:prSet loTypeId="urn:microsoft.com/office/officeart/2005/8/layout/list1" loCatId="list" qsTypeId="urn:microsoft.com/office/officeart/2005/8/quickstyle/simple4" qsCatId="simple" csTypeId="urn:microsoft.com/office/officeart/2005/8/colors/accent0_3" csCatId="mainScheme" phldr="1"/>
      <dgm:spPr/>
      <dgm:t>
        <a:bodyPr/>
        <a:lstStyle/>
        <a:p>
          <a:endParaRPr lang="en-US"/>
        </a:p>
      </dgm:t>
    </dgm:pt>
    <dgm:pt modelId="{A98B9367-1C23-4963-B146-EE8B702C0EB2}">
      <dgm:prSet/>
      <dgm:spPr/>
      <dgm:t>
        <a:bodyPr/>
        <a:lstStyle/>
        <a:p>
          <a:pPr>
            <a:defRPr b="1"/>
          </a:pPr>
          <a:r>
            <a:rPr lang="en-US" dirty="0"/>
            <a:t>Data Analysis</a:t>
          </a:r>
        </a:p>
      </dgm:t>
    </dgm:pt>
    <dgm:pt modelId="{0BC0A947-F016-4DE8-BC8F-EF74A58EB4D1}" type="parTrans" cxnId="{D0032106-5F61-4427-9C1E-C9E3F4B5E961}">
      <dgm:prSet/>
      <dgm:spPr/>
      <dgm:t>
        <a:bodyPr/>
        <a:lstStyle/>
        <a:p>
          <a:endParaRPr lang="en-US"/>
        </a:p>
      </dgm:t>
    </dgm:pt>
    <dgm:pt modelId="{FFB4FCE5-5C3C-4131-A4E8-5FE1A0A6BB7C}" type="sibTrans" cxnId="{D0032106-5F61-4427-9C1E-C9E3F4B5E961}">
      <dgm:prSet/>
      <dgm:spPr/>
      <dgm:t>
        <a:bodyPr/>
        <a:lstStyle/>
        <a:p>
          <a:endParaRPr lang="en-US"/>
        </a:p>
      </dgm:t>
    </dgm:pt>
    <dgm:pt modelId="{32A424BB-664C-4B1B-B1C6-C5238B09F81E}">
      <dgm:prSet/>
      <dgm:spPr/>
      <dgm:t>
        <a:bodyPr/>
        <a:lstStyle/>
        <a:p>
          <a:r>
            <a:rPr lang="en-US"/>
            <a:t>Data Loading</a:t>
          </a:r>
        </a:p>
      </dgm:t>
    </dgm:pt>
    <dgm:pt modelId="{99DD3494-3A1B-44D2-A94B-2EA7058CFD82}" type="parTrans" cxnId="{00860D42-A6B7-4C20-A48F-87F727B9B217}">
      <dgm:prSet/>
      <dgm:spPr/>
      <dgm:t>
        <a:bodyPr/>
        <a:lstStyle/>
        <a:p>
          <a:endParaRPr lang="en-US"/>
        </a:p>
      </dgm:t>
    </dgm:pt>
    <dgm:pt modelId="{2359FCDC-237E-4867-BAB0-188B57E0A74F}" type="sibTrans" cxnId="{00860D42-A6B7-4C20-A48F-87F727B9B217}">
      <dgm:prSet/>
      <dgm:spPr/>
      <dgm:t>
        <a:bodyPr/>
        <a:lstStyle/>
        <a:p>
          <a:endParaRPr lang="en-US"/>
        </a:p>
      </dgm:t>
    </dgm:pt>
    <dgm:pt modelId="{6444590F-EF19-4729-A66B-78D7C354F50B}">
      <dgm:prSet/>
      <dgm:spPr/>
      <dgm:t>
        <a:bodyPr/>
        <a:lstStyle/>
        <a:p>
          <a:r>
            <a:rPr lang="en-US"/>
            <a:t>Data Cleaning</a:t>
          </a:r>
        </a:p>
      </dgm:t>
    </dgm:pt>
    <dgm:pt modelId="{0661FE9F-642D-4AA9-B3D8-B49541B8FB4B}" type="parTrans" cxnId="{A6FDCBD6-0981-44CE-9119-C6B899031518}">
      <dgm:prSet/>
      <dgm:spPr/>
      <dgm:t>
        <a:bodyPr/>
        <a:lstStyle/>
        <a:p>
          <a:endParaRPr lang="en-US"/>
        </a:p>
      </dgm:t>
    </dgm:pt>
    <dgm:pt modelId="{03D556F0-1510-475D-BC9C-9DD997AEFB75}" type="sibTrans" cxnId="{A6FDCBD6-0981-44CE-9119-C6B899031518}">
      <dgm:prSet/>
      <dgm:spPr/>
      <dgm:t>
        <a:bodyPr/>
        <a:lstStyle/>
        <a:p>
          <a:endParaRPr lang="en-US"/>
        </a:p>
      </dgm:t>
    </dgm:pt>
    <dgm:pt modelId="{A2A91574-1694-420F-A06D-75C8B106EBD9}">
      <dgm:prSet/>
      <dgm:spPr/>
      <dgm:t>
        <a:bodyPr/>
        <a:lstStyle/>
        <a:p>
          <a:r>
            <a:rPr lang="en-US" dirty="0"/>
            <a:t>Removing Duplicates</a:t>
          </a:r>
        </a:p>
      </dgm:t>
    </dgm:pt>
    <dgm:pt modelId="{A35F58E4-8724-44B6-8C2E-E58CDD323F72}" type="parTrans" cxnId="{27D8B531-9141-4B31-88E3-78D5A587FDF6}">
      <dgm:prSet/>
      <dgm:spPr/>
      <dgm:t>
        <a:bodyPr/>
        <a:lstStyle/>
        <a:p>
          <a:endParaRPr lang="en-US"/>
        </a:p>
      </dgm:t>
    </dgm:pt>
    <dgm:pt modelId="{10F75322-A048-42C9-810C-EE89E96292B6}" type="sibTrans" cxnId="{27D8B531-9141-4B31-88E3-78D5A587FDF6}">
      <dgm:prSet/>
      <dgm:spPr/>
      <dgm:t>
        <a:bodyPr/>
        <a:lstStyle/>
        <a:p>
          <a:endParaRPr lang="en-US"/>
        </a:p>
      </dgm:t>
    </dgm:pt>
    <dgm:pt modelId="{370FC0FF-9CF6-40BB-BB47-3DC48992C64F}">
      <dgm:prSet/>
      <dgm:spPr/>
      <dgm:t>
        <a:bodyPr/>
        <a:lstStyle/>
        <a:p>
          <a:r>
            <a:rPr lang="en-US" dirty="0"/>
            <a:t>Exploratory Data Analysis</a:t>
          </a:r>
        </a:p>
      </dgm:t>
    </dgm:pt>
    <dgm:pt modelId="{062E3CD6-F4DE-4B2B-8F5F-3A6722952ADF}" type="parTrans" cxnId="{5B541F22-4EC3-4758-9ED3-0719C7F086B7}">
      <dgm:prSet/>
      <dgm:spPr/>
      <dgm:t>
        <a:bodyPr/>
        <a:lstStyle/>
        <a:p>
          <a:endParaRPr lang="en-US"/>
        </a:p>
      </dgm:t>
    </dgm:pt>
    <dgm:pt modelId="{F9CBC2BA-C3B9-402C-B7A1-4C968EBBB9BE}" type="sibTrans" cxnId="{5B541F22-4EC3-4758-9ED3-0719C7F086B7}">
      <dgm:prSet/>
      <dgm:spPr/>
      <dgm:t>
        <a:bodyPr/>
        <a:lstStyle/>
        <a:p>
          <a:endParaRPr lang="en-US"/>
        </a:p>
      </dgm:t>
    </dgm:pt>
    <dgm:pt modelId="{44647809-B732-41A7-9DB8-FAD49B102A56}">
      <dgm:prSet/>
      <dgm:spPr/>
      <dgm:t>
        <a:bodyPr/>
        <a:lstStyle/>
        <a:p>
          <a:pPr>
            <a:defRPr b="1"/>
          </a:pPr>
          <a:r>
            <a:rPr lang="en-US" dirty="0"/>
            <a:t>Machine Learning</a:t>
          </a:r>
        </a:p>
      </dgm:t>
    </dgm:pt>
    <dgm:pt modelId="{A987B20E-AD23-47F2-8D33-40C0EAD83B26}" type="parTrans" cxnId="{C34B9C71-CEDA-476E-895E-E21972233620}">
      <dgm:prSet/>
      <dgm:spPr/>
      <dgm:t>
        <a:bodyPr/>
        <a:lstStyle/>
        <a:p>
          <a:endParaRPr lang="en-US"/>
        </a:p>
      </dgm:t>
    </dgm:pt>
    <dgm:pt modelId="{0EB3F371-DD1F-4212-B681-1403D021F5FC}" type="sibTrans" cxnId="{C34B9C71-CEDA-476E-895E-E21972233620}">
      <dgm:prSet/>
      <dgm:spPr/>
      <dgm:t>
        <a:bodyPr/>
        <a:lstStyle/>
        <a:p>
          <a:endParaRPr lang="en-US"/>
        </a:p>
      </dgm:t>
    </dgm:pt>
    <dgm:pt modelId="{47F0BD06-020A-4E8C-9824-ADEE6B6AAFC7}">
      <dgm:prSet/>
      <dgm:spPr/>
      <dgm:t>
        <a:bodyPr/>
        <a:lstStyle/>
        <a:p>
          <a:r>
            <a:rPr lang="en-US" dirty="0"/>
            <a:t>Training and Evaluating a Decision Tree Model</a:t>
          </a:r>
        </a:p>
      </dgm:t>
    </dgm:pt>
    <dgm:pt modelId="{0E321FD1-7A82-4792-BABF-BEFA584FCDBF}" type="parTrans" cxnId="{D0485266-BA99-4199-89AD-878AA8A21019}">
      <dgm:prSet/>
      <dgm:spPr/>
      <dgm:t>
        <a:bodyPr/>
        <a:lstStyle/>
        <a:p>
          <a:endParaRPr lang="en-GB"/>
        </a:p>
      </dgm:t>
    </dgm:pt>
    <dgm:pt modelId="{A1A2DC7C-E8D4-4395-974F-1240FACADEDA}" type="sibTrans" cxnId="{D0485266-BA99-4199-89AD-878AA8A21019}">
      <dgm:prSet/>
      <dgm:spPr/>
      <dgm:t>
        <a:bodyPr/>
        <a:lstStyle/>
        <a:p>
          <a:endParaRPr lang="en-GB"/>
        </a:p>
      </dgm:t>
    </dgm:pt>
    <dgm:pt modelId="{ADE0504A-9D02-4940-98D5-71A1EA5B6401}">
      <dgm:prSet/>
      <dgm:spPr/>
      <dgm:t>
        <a:bodyPr/>
        <a:lstStyle/>
        <a:p>
          <a:pPr rtl="0"/>
          <a:r>
            <a:rPr lang="en-US" dirty="0"/>
            <a:t>Training and Evaluating an SVM Model</a:t>
          </a:r>
        </a:p>
      </dgm:t>
    </dgm:pt>
    <dgm:pt modelId="{7E0D232E-F270-49B4-B169-B0E98ABBF7BE}" type="sibTrans" cxnId="{698DB50B-085C-4600-B49A-697D75AF2B2B}">
      <dgm:prSet/>
      <dgm:spPr/>
      <dgm:t>
        <a:bodyPr/>
        <a:lstStyle/>
        <a:p>
          <a:endParaRPr lang="en-GB"/>
        </a:p>
      </dgm:t>
    </dgm:pt>
    <dgm:pt modelId="{99013758-8233-4BDD-B345-4840092FE7E9}" type="parTrans" cxnId="{698DB50B-085C-4600-B49A-697D75AF2B2B}">
      <dgm:prSet/>
      <dgm:spPr/>
      <dgm:t>
        <a:bodyPr/>
        <a:lstStyle/>
        <a:p>
          <a:endParaRPr lang="en-GB"/>
        </a:p>
      </dgm:t>
    </dgm:pt>
    <dgm:pt modelId="{DE7DEB28-B5FB-4C76-9D62-6837B3C2727D}">
      <dgm:prSet/>
      <dgm:spPr/>
      <dgm:t>
        <a:bodyPr/>
        <a:lstStyle/>
        <a:p>
          <a:r>
            <a:rPr lang="en-US" dirty="0"/>
            <a:t>Removing Columns With 50%+ </a:t>
          </a:r>
          <a:r>
            <a:rPr lang="en-US" dirty="0" err="1"/>
            <a:t>NaN</a:t>
          </a:r>
          <a:r>
            <a:rPr lang="en-US" dirty="0"/>
            <a:t>/NA</a:t>
          </a:r>
        </a:p>
      </dgm:t>
    </dgm:pt>
    <dgm:pt modelId="{618AC0BE-B6AE-4E63-A950-D41E7911DC60}" type="sibTrans" cxnId="{D15CA423-96E3-48FD-BFE1-C75573A444B3}">
      <dgm:prSet/>
      <dgm:spPr/>
      <dgm:t>
        <a:bodyPr/>
        <a:lstStyle/>
        <a:p>
          <a:endParaRPr lang="en-US"/>
        </a:p>
      </dgm:t>
    </dgm:pt>
    <dgm:pt modelId="{A9DF2ECA-E5CB-46D1-88EA-D8C0C06B72ED}" type="parTrans" cxnId="{D15CA423-96E3-48FD-BFE1-C75573A444B3}">
      <dgm:prSet/>
      <dgm:spPr/>
      <dgm:t>
        <a:bodyPr/>
        <a:lstStyle/>
        <a:p>
          <a:endParaRPr lang="en-US"/>
        </a:p>
      </dgm:t>
    </dgm:pt>
    <dgm:pt modelId="{62A20337-4AC0-42AE-977C-941DF785BED0}">
      <dgm:prSet/>
      <dgm:spPr/>
      <dgm:t>
        <a:bodyPr/>
        <a:lstStyle/>
        <a:p>
          <a:r>
            <a:rPr lang="en-US" dirty="0"/>
            <a:t>Handling Outliers</a:t>
          </a:r>
        </a:p>
      </dgm:t>
    </dgm:pt>
    <dgm:pt modelId="{3C65E6BC-DD30-4D45-BCF9-D3300521CC7E}" type="sibTrans" cxnId="{A57FE065-D062-48A2-B777-83E8C53E7F56}">
      <dgm:prSet/>
      <dgm:spPr/>
      <dgm:t>
        <a:bodyPr/>
        <a:lstStyle/>
        <a:p>
          <a:endParaRPr lang="en-US"/>
        </a:p>
      </dgm:t>
    </dgm:pt>
    <dgm:pt modelId="{39BB1E4F-EF0C-4551-9093-D691429D0936}" type="parTrans" cxnId="{A57FE065-D062-48A2-B777-83E8C53E7F56}">
      <dgm:prSet/>
      <dgm:spPr/>
      <dgm:t>
        <a:bodyPr/>
        <a:lstStyle/>
        <a:p>
          <a:endParaRPr lang="en-US"/>
        </a:p>
      </dgm:t>
    </dgm:pt>
    <dgm:pt modelId="{E3AC23BB-22C5-47DC-8728-B37E3CAA4082}">
      <dgm:prSet/>
      <dgm:spPr/>
      <dgm:t>
        <a:bodyPr/>
        <a:lstStyle/>
        <a:p>
          <a:r>
            <a:rPr lang="en-US" dirty="0"/>
            <a:t>Handling Missing Values</a:t>
          </a:r>
        </a:p>
      </dgm:t>
    </dgm:pt>
    <dgm:pt modelId="{83C62846-5703-4C47-B939-4BB7553912A5}" type="sibTrans" cxnId="{15C154DF-F1FD-4586-9229-12D9E1B9B6C9}">
      <dgm:prSet/>
      <dgm:spPr/>
      <dgm:t>
        <a:bodyPr/>
        <a:lstStyle/>
        <a:p>
          <a:endParaRPr lang="en-US"/>
        </a:p>
      </dgm:t>
    </dgm:pt>
    <dgm:pt modelId="{6FE5D5F2-A6E0-4C69-8CE4-027663D2544F}" type="parTrans" cxnId="{15C154DF-F1FD-4586-9229-12D9E1B9B6C9}">
      <dgm:prSet/>
      <dgm:spPr/>
      <dgm:t>
        <a:bodyPr/>
        <a:lstStyle/>
        <a:p>
          <a:endParaRPr lang="en-US"/>
        </a:p>
      </dgm:t>
    </dgm:pt>
    <dgm:pt modelId="{42F822E7-F28B-4517-A6BD-AA1EEE3CEC3A}">
      <dgm:prSet/>
      <dgm:spPr/>
      <dgm:t>
        <a:bodyPr/>
        <a:lstStyle/>
        <a:p>
          <a:r>
            <a:rPr lang="en-US" dirty="0"/>
            <a:t>Converting Categorical Data into Quantitative Data</a:t>
          </a:r>
        </a:p>
      </dgm:t>
    </dgm:pt>
    <dgm:pt modelId="{4934D341-A321-4B10-9CC3-31337ABA6871}" type="parTrans" cxnId="{665ECA33-D006-4FD5-960C-A610627F9143}">
      <dgm:prSet/>
      <dgm:spPr/>
      <dgm:t>
        <a:bodyPr/>
        <a:lstStyle/>
        <a:p>
          <a:endParaRPr lang="en-GB"/>
        </a:p>
      </dgm:t>
    </dgm:pt>
    <dgm:pt modelId="{4CF18955-5301-4374-B6C4-3B2055E3091D}" type="sibTrans" cxnId="{665ECA33-D006-4FD5-960C-A610627F9143}">
      <dgm:prSet/>
      <dgm:spPr/>
      <dgm:t>
        <a:bodyPr/>
        <a:lstStyle/>
        <a:p>
          <a:endParaRPr lang="en-GB"/>
        </a:p>
      </dgm:t>
    </dgm:pt>
    <dgm:pt modelId="{B48FE105-2369-4ACD-B872-C9AC50DD0845}">
      <dgm:prSet/>
      <dgm:spPr/>
      <dgm:t>
        <a:bodyPr/>
        <a:lstStyle/>
        <a:p>
          <a:r>
            <a:rPr lang="en-US" dirty="0"/>
            <a:t>Training and Evaluating a Gaussian Naïve Bayes Model</a:t>
          </a:r>
        </a:p>
      </dgm:t>
    </dgm:pt>
    <dgm:pt modelId="{5509F94D-7968-4DD4-BD17-D4B70ADF4360}" type="parTrans" cxnId="{1C59518E-9D95-4D34-9057-ECED514FA404}">
      <dgm:prSet/>
      <dgm:spPr/>
      <dgm:t>
        <a:bodyPr/>
        <a:lstStyle/>
        <a:p>
          <a:endParaRPr lang="en-GB"/>
        </a:p>
      </dgm:t>
    </dgm:pt>
    <dgm:pt modelId="{529DE499-5E6D-44F2-BF42-15A593416ADF}" type="sibTrans" cxnId="{1C59518E-9D95-4D34-9057-ECED514FA404}">
      <dgm:prSet/>
      <dgm:spPr/>
      <dgm:t>
        <a:bodyPr/>
        <a:lstStyle/>
        <a:p>
          <a:endParaRPr lang="en-GB"/>
        </a:p>
      </dgm:t>
    </dgm:pt>
    <dgm:pt modelId="{91C2C90B-757E-454D-B9EE-0FF9AE453AED}" type="pres">
      <dgm:prSet presAssocID="{CFA4B552-66BE-40FA-A948-E8012F678263}" presName="linear" presStyleCnt="0">
        <dgm:presLayoutVars>
          <dgm:dir/>
          <dgm:animLvl val="lvl"/>
          <dgm:resizeHandles val="exact"/>
        </dgm:presLayoutVars>
      </dgm:prSet>
      <dgm:spPr/>
    </dgm:pt>
    <dgm:pt modelId="{93766298-E777-4334-8D1D-7A16E3AD4247}" type="pres">
      <dgm:prSet presAssocID="{A98B9367-1C23-4963-B146-EE8B702C0EB2}" presName="parentLin" presStyleCnt="0"/>
      <dgm:spPr/>
    </dgm:pt>
    <dgm:pt modelId="{B3FF83A9-1348-45AB-BDEE-4D52EC3E3A29}" type="pres">
      <dgm:prSet presAssocID="{A98B9367-1C23-4963-B146-EE8B702C0EB2}" presName="parentLeftMargin" presStyleLbl="node1" presStyleIdx="0" presStyleCnt="2"/>
      <dgm:spPr/>
    </dgm:pt>
    <dgm:pt modelId="{50A786E1-BF33-4F99-B3AD-E5B8E36B126C}" type="pres">
      <dgm:prSet presAssocID="{A98B9367-1C23-4963-B146-EE8B702C0EB2}" presName="parentText" presStyleLbl="node1" presStyleIdx="0" presStyleCnt="2">
        <dgm:presLayoutVars>
          <dgm:chMax val="0"/>
          <dgm:bulletEnabled val="1"/>
        </dgm:presLayoutVars>
      </dgm:prSet>
      <dgm:spPr/>
    </dgm:pt>
    <dgm:pt modelId="{86A7A5E6-9BAD-4EDB-894C-FC9EA887B0A8}" type="pres">
      <dgm:prSet presAssocID="{A98B9367-1C23-4963-B146-EE8B702C0EB2}" presName="negativeSpace" presStyleCnt="0"/>
      <dgm:spPr/>
    </dgm:pt>
    <dgm:pt modelId="{39CB33ED-3CEE-452F-BC64-7F2ED80E83ED}" type="pres">
      <dgm:prSet presAssocID="{A98B9367-1C23-4963-B146-EE8B702C0EB2}" presName="childText" presStyleLbl="conFgAcc1" presStyleIdx="0" presStyleCnt="2">
        <dgm:presLayoutVars>
          <dgm:bulletEnabled val="1"/>
        </dgm:presLayoutVars>
      </dgm:prSet>
      <dgm:spPr/>
    </dgm:pt>
    <dgm:pt modelId="{6B9F393B-336C-4FF9-A863-FDE49F0912F4}" type="pres">
      <dgm:prSet presAssocID="{FFB4FCE5-5C3C-4131-A4E8-5FE1A0A6BB7C}" presName="spaceBetweenRectangles" presStyleCnt="0"/>
      <dgm:spPr/>
    </dgm:pt>
    <dgm:pt modelId="{C65F9551-E8A8-4603-B9E8-09CB6E297296}" type="pres">
      <dgm:prSet presAssocID="{44647809-B732-41A7-9DB8-FAD49B102A56}" presName="parentLin" presStyleCnt="0"/>
      <dgm:spPr/>
    </dgm:pt>
    <dgm:pt modelId="{A36777E0-14F4-4F8D-854E-629A876381B7}" type="pres">
      <dgm:prSet presAssocID="{44647809-B732-41A7-9DB8-FAD49B102A56}" presName="parentLeftMargin" presStyleLbl="node1" presStyleIdx="0" presStyleCnt="2"/>
      <dgm:spPr/>
    </dgm:pt>
    <dgm:pt modelId="{27DC79A5-FFBA-4970-9934-AF095E4540D4}" type="pres">
      <dgm:prSet presAssocID="{44647809-B732-41A7-9DB8-FAD49B102A56}" presName="parentText" presStyleLbl="node1" presStyleIdx="1" presStyleCnt="2">
        <dgm:presLayoutVars>
          <dgm:chMax val="0"/>
          <dgm:bulletEnabled val="1"/>
        </dgm:presLayoutVars>
      </dgm:prSet>
      <dgm:spPr/>
    </dgm:pt>
    <dgm:pt modelId="{71F8DC5C-A3D8-449D-A7DD-D1A295C21283}" type="pres">
      <dgm:prSet presAssocID="{44647809-B732-41A7-9DB8-FAD49B102A56}" presName="negativeSpace" presStyleCnt="0"/>
      <dgm:spPr/>
    </dgm:pt>
    <dgm:pt modelId="{F17A2036-3C25-4010-B556-E88D4973898B}" type="pres">
      <dgm:prSet presAssocID="{44647809-B732-41A7-9DB8-FAD49B102A56}" presName="childText" presStyleLbl="conFgAcc1" presStyleIdx="1" presStyleCnt="2">
        <dgm:presLayoutVars>
          <dgm:bulletEnabled val="1"/>
        </dgm:presLayoutVars>
      </dgm:prSet>
      <dgm:spPr/>
    </dgm:pt>
  </dgm:ptLst>
  <dgm:cxnLst>
    <dgm:cxn modelId="{D0032106-5F61-4427-9C1E-C9E3F4B5E961}" srcId="{CFA4B552-66BE-40FA-A948-E8012F678263}" destId="{A98B9367-1C23-4963-B146-EE8B702C0EB2}" srcOrd="0" destOrd="0" parTransId="{0BC0A947-F016-4DE8-BC8F-EF74A58EB4D1}" sibTransId="{FFB4FCE5-5C3C-4131-A4E8-5FE1A0A6BB7C}"/>
    <dgm:cxn modelId="{C3009807-50B3-45A8-9986-B05CB7C0FD4C}" type="presOf" srcId="{370FC0FF-9CF6-40BB-BB47-3DC48992C64F}" destId="{39CB33ED-3CEE-452F-BC64-7F2ED80E83ED}" srcOrd="0" destOrd="6" presId="urn:microsoft.com/office/officeart/2005/8/layout/list1"/>
    <dgm:cxn modelId="{0E95A109-FC14-483F-9B6B-B2576B63ECCA}" type="presOf" srcId="{A98B9367-1C23-4963-B146-EE8B702C0EB2}" destId="{B3FF83A9-1348-45AB-BDEE-4D52EC3E3A29}" srcOrd="0" destOrd="0" presId="urn:microsoft.com/office/officeart/2005/8/layout/list1"/>
    <dgm:cxn modelId="{698DB50B-085C-4600-B49A-697D75AF2B2B}" srcId="{44647809-B732-41A7-9DB8-FAD49B102A56}" destId="{ADE0504A-9D02-4940-98D5-71A1EA5B6401}" srcOrd="1" destOrd="0" parTransId="{99013758-8233-4BDD-B345-4840092FE7E9}" sibTransId="{7E0D232E-F270-49B4-B169-B0E98ABBF7BE}"/>
    <dgm:cxn modelId="{E83AAF10-12A9-4A02-839E-F3F0722F34DC}" type="presOf" srcId="{44647809-B732-41A7-9DB8-FAD49B102A56}" destId="{27DC79A5-FFBA-4970-9934-AF095E4540D4}" srcOrd="1" destOrd="0" presId="urn:microsoft.com/office/officeart/2005/8/layout/list1"/>
    <dgm:cxn modelId="{A332F918-1483-4251-BD0D-025C3F536E46}" type="presOf" srcId="{A98B9367-1C23-4963-B146-EE8B702C0EB2}" destId="{50A786E1-BF33-4F99-B3AD-E5B8E36B126C}" srcOrd="1" destOrd="0" presId="urn:microsoft.com/office/officeart/2005/8/layout/list1"/>
    <dgm:cxn modelId="{5B541F22-4EC3-4758-9ED3-0719C7F086B7}" srcId="{A98B9367-1C23-4963-B146-EE8B702C0EB2}" destId="{370FC0FF-9CF6-40BB-BB47-3DC48992C64F}" srcOrd="2" destOrd="0" parTransId="{062E3CD6-F4DE-4B2B-8F5F-3A6722952ADF}" sibTransId="{F9CBC2BA-C3B9-402C-B7A1-4C968EBBB9BE}"/>
    <dgm:cxn modelId="{D15CA423-96E3-48FD-BFE1-C75573A444B3}" srcId="{6444590F-EF19-4729-A66B-78D7C354F50B}" destId="{DE7DEB28-B5FB-4C76-9D62-6837B3C2727D}" srcOrd="1" destOrd="0" parTransId="{A9DF2ECA-E5CB-46D1-88EA-D8C0C06B72ED}" sibTransId="{618AC0BE-B6AE-4E63-A950-D41E7911DC60}"/>
    <dgm:cxn modelId="{0EC71B31-F703-42D9-A388-7439AFC9B7FD}" type="presOf" srcId="{CFA4B552-66BE-40FA-A948-E8012F678263}" destId="{91C2C90B-757E-454D-B9EE-0FF9AE453AED}" srcOrd="0" destOrd="0" presId="urn:microsoft.com/office/officeart/2005/8/layout/list1"/>
    <dgm:cxn modelId="{27D8B531-9141-4B31-88E3-78D5A587FDF6}" srcId="{6444590F-EF19-4729-A66B-78D7C354F50B}" destId="{A2A91574-1694-420F-A06D-75C8B106EBD9}" srcOrd="0" destOrd="0" parTransId="{A35F58E4-8724-44B6-8C2E-E58CDD323F72}" sibTransId="{10F75322-A048-42C9-810C-EE89E96292B6}"/>
    <dgm:cxn modelId="{665ECA33-D006-4FD5-960C-A610627F9143}" srcId="{A98B9367-1C23-4963-B146-EE8B702C0EB2}" destId="{42F822E7-F28B-4517-A6BD-AA1EEE3CEC3A}" srcOrd="3" destOrd="0" parTransId="{4934D341-A321-4B10-9CC3-31337ABA6871}" sibTransId="{4CF18955-5301-4374-B6C4-3B2055E3091D}"/>
    <dgm:cxn modelId="{99B48E5E-0963-424E-8802-FC4B37685470}" type="presOf" srcId="{B48FE105-2369-4ACD-B872-C9AC50DD0845}" destId="{F17A2036-3C25-4010-B556-E88D4973898B}" srcOrd="0" destOrd="2" presId="urn:microsoft.com/office/officeart/2005/8/layout/list1"/>
    <dgm:cxn modelId="{08F9D95E-1783-41EB-9F02-FB4FB5D553C7}" type="presOf" srcId="{E3AC23BB-22C5-47DC-8728-B37E3CAA4082}" destId="{39CB33ED-3CEE-452F-BC64-7F2ED80E83ED}" srcOrd="0" destOrd="5" presId="urn:microsoft.com/office/officeart/2005/8/layout/list1"/>
    <dgm:cxn modelId="{00860D42-A6B7-4C20-A48F-87F727B9B217}" srcId="{A98B9367-1C23-4963-B146-EE8B702C0EB2}" destId="{32A424BB-664C-4B1B-B1C6-C5238B09F81E}" srcOrd="0" destOrd="0" parTransId="{99DD3494-3A1B-44D2-A94B-2EA7058CFD82}" sibTransId="{2359FCDC-237E-4867-BAB0-188B57E0A74F}"/>
    <dgm:cxn modelId="{A57FE065-D062-48A2-B777-83E8C53E7F56}" srcId="{6444590F-EF19-4729-A66B-78D7C354F50B}" destId="{62A20337-4AC0-42AE-977C-941DF785BED0}" srcOrd="2" destOrd="0" parTransId="{39BB1E4F-EF0C-4551-9093-D691429D0936}" sibTransId="{3C65E6BC-DD30-4D45-BCF9-D3300521CC7E}"/>
    <dgm:cxn modelId="{D0485266-BA99-4199-89AD-878AA8A21019}" srcId="{44647809-B732-41A7-9DB8-FAD49B102A56}" destId="{47F0BD06-020A-4E8C-9824-ADEE6B6AAFC7}" srcOrd="0" destOrd="0" parTransId="{0E321FD1-7A82-4792-BABF-BEFA584FCDBF}" sibTransId="{A1A2DC7C-E8D4-4395-974F-1240FACADEDA}"/>
    <dgm:cxn modelId="{8CA72D6C-F391-426A-989F-1FDDDF09A139}" type="presOf" srcId="{44647809-B732-41A7-9DB8-FAD49B102A56}" destId="{A36777E0-14F4-4F8D-854E-629A876381B7}" srcOrd="0" destOrd="0" presId="urn:microsoft.com/office/officeart/2005/8/layout/list1"/>
    <dgm:cxn modelId="{4FEB6E6F-6A30-4026-863C-6D14EEE8795E}" type="presOf" srcId="{47F0BD06-020A-4E8C-9824-ADEE6B6AAFC7}" destId="{F17A2036-3C25-4010-B556-E88D4973898B}" srcOrd="0" destOrd="0" presId="urn:microsoft.com/office/officeart/2005/8/layout/list1"/>
    <dgm:cxn modelId="{C34B9C71-CEDA-476E-895E-E21972233620}" srcId="{CFA4B552-66BE-40FA-A948-E8012F678263}" destId="{44647809-B732-41A7-9DB8-FAD49B102A56}" srcOrd="1" destOrd="0" parTransId="{A987B20E-AD23-47F2-8D33-40C0EAD83B26}" sibTransId="{0EB3F371-DD1F-4212-B681-1403D021F5FC}"/>
    <dgm:cxn modelId="{96D63F57-EE4B-4745-A96D-0CC577F62FF9}" type="presOf" srcId="{42F822E7-F28B-4517-A6BD-AA1EEE3CEC3A}" destId="{39CB33ED-3CEE-452F-BC64-7F2ED80E83ED}" srcOrd="0" destOrd="7" presId="urn:microsoft.com/office/officeart/2005/8/layout/list1"/>
    <dgm:cxn modelId="{173A4E78-A01C-4ACC-AA04-425C4EB1D210}" type="presOf" srcId="{32A424BB-664C-4B1B-B1C6-C5238B09F81E}" destId="{39CB33ED-3CEE-452F-BC64-7F2ED80E83ED}" srcOrd="0" destOrd="0" presId="urn:microsoft.com/office/officeart/2005/8/layout/list1"/>
    <dgm:cxn modelId="{7E5D1C7C-5080-46CB-AF6A-12DF6433DB8A}" type="presOf" srcId="{62A20337-4AC0-42AE-977C-941DF785BED0}" destId="{39CB33ED-3CEE-452F-BC64-7F2ED80E83ED}" srcOrd="0" destOrd="4" presId="urn:microsoft.com/office/officeart/2005/8/layout/list1"/>
    <dgm:cxn modelId="{1C59518E-9D95-4D34-9057-ECED514FA404}" srcId="{44647809-B732-41A7-9DB8-FAD49B102A56}" destId="{B48FE105-2369-4ACD-B872-C9AC50DD0845}" srcOrd="2" destOrd="0" parTransId="{5509F94D-7968-4DD4-BD17-D4B70ADF4360}" sibTransId="{529DE499-5E6D-44F2-BF42-15A593416ADF}"/>
    <dgm:cxn modelId="{81E494B2-E55B-4462-A021-B67D82E2EEBD}" type="presOf" srcId="{A2A91574-1694-420F-A06D-75C8B106EBD9}" destId="{39CB33ED-3CEE-452F-BC64-7F2ED80E83ED}" srcOrd="0" destOrd="2" presId="urn:microsoft.com/office/officeart/2005/8/layout/list1"/>
    <dgm:cxn modelId="{61585ABC-03C6-4A44-AD8E-84BF7E03F116}" type="presOf" srcId="{6444590F-EF19-4729-A66B-78D7C354F50B}" destId="{39CB33ED-3CEE-452F-BC64-7F2ED80E83ED}" srcOrd="0" destOrd="1" presId="urn:microsoft.com/office/officeart/2005/8/layout/list1"/>
    <dgm:cxn modelId="{A6FDCBD6-0981-44CE-9119-C6B899031518}" srcId="{A98B9367-1C23-4963-B146-EE8B702C0EB2}" destId="{6444590F-EF19-4729-A66B-78D7C354F50B}" srcOrd="1" destOrd="0" parTransId="{0661FE9F-642D-4AA9-B3D8-B49541B8FB4B}" sibTransId="{03D556F0-1510-475D-BC9C-9DD997AEFB75}"/>
    <dgm:cxn modelId="{2FFF71DB-B034-4796-A430-3E39C7DD7783}" type="presOf" srcId="{DE7DEB28-B5FB-4C76-9D62-6837B3C2727D}" destId="{39CB33ED-3CEE-452F-BC64-7F2ED80E83ED}" srcOrd="0" destOrd="3" presId="urn:microsoft.com/office/officeart/2005/8/layout/list1"/>
    <dgm:cxn modelId="{15C154DF-F1FD-4586-9229-12D9E1B9B6C9}" srcId="{6444590F-EF19-4729-A66B-78D7C354F50B}" destId="{E3AC23BB-22C5-47DC-8728-B37E3CAA4082}" srcOrd="3" destOrd="0" parTransId="{6FE5D5F2-A6E0-4C69-8CE4-027663D2544F}" sibTransId="{83C62846-5703-4C47-B939-4BB7553912A5}"/>
    <dgm:cxn modelId="{8D35E6E8-EFBE-4E09-A24C-192F528E20B6}" type="presOf" srcId="{ADE0504A-9D02-4940-98D5-71A1EA5B6401}" destId="{F17A2036-3C25-4010-B556-E88D4973898B}" srcOrd="0" destOrd="1" presId="urn:microsoft.com/office/officeart/2005/8/layout/list1"/>
    <dgm:cxn modelId="{73045D45-880E-4FAA-981B-1D01398BACEE}" type="presParOf" srcId="{91C2C90B-757E-454D-B9EE-0FF9AE453AED}" destId="{93766298-E777-4334-8D1D-7A16E3AD4247}" srcOrd="0" destOrd="0" presId="urn:microsoft.com/office/officeart/2005/8/layout/list1"/>
    <dgm:cxn modelId="{26F999B5-B47D-4546-BE4A-639A61818B04}" type="presParOf" srcId="{93766298-E777-4334-8D1D-7A16E3AD4247}" destId="{B3FF83A9-1348-45AB-BDEE-4D52EC3E3A29}" srcOrd="0" destOrd="0" presId="urn:microsoft.com/office/officeart/2005/8/layout/list1"/>
    <dgm:cxn modelId="{3CC0553E-6B06-4128-BCE7-C05288F85E73}" type="presParOf" srcId="{93766298-E777-4334-8D1D-7A16E3AD4247}" destId="{50A786E1-BF33-4F99-B3AD-E5B8E36B126C}" srcOrd="1" destOrd="0" presId="urn:microsoft.com/office/officeart/2005/8/layout/list1"/>
    <dgm:cxn modelId="{C609B381-377E-441C-A6F4-4AAA593BE68D}" type="presParOf" srcId="{91C2C90B-757E-454D-B9EE-0FF9AE453AED}" destId="{86A7A5E6-9BAD-4EDB-894C-FC9EA887B0A8}" srcOrd="1" destOrd="0" presId="urn:microsoft.com/office/officeart/2005/8/layout/list1"/>
    <dgm:cxn modelId="{E0D4ABC1-C8B2-4036-8103-FCE9173CD301}" type="presParOf" srcId="{91C2C90B-757E-454D-B9EE-0FF9AE453AED}" destId="{39CB33ED-3CEE-452F-BC64-7F2ED80E83ED}" srcOrd="2" destOrd="0" presId="urn:microsoft.com/office/officeart/2005/8/layout/list1"/>
    <dgm:cxn modelId="{07DEE8B7-252B-4C23-8CFC-A8BAD69405EC}" type="presParOf" srcId="{91C2C90B-757E-454D-B9EE-0FF9AE453AED}" destId="{6B9F393B-336C-4FF9-A863-FDE49F0912F4}" srcOrd="3" destOrd="0" presId="urn:microsoft.com/office/officeart/2005/8/layout/list1"/>
    <dgm:cxn modelId="{E1DCDEA6-14E0-4ACF-B79A-9015BABE1A4B}" type="presParOf" srcId="{91C2C90B-757E-454D-B9EE-0FF9AE453AED}" destId="{C65F9551-E8A8-4603-B9E8-09CB6E297296}" srcOrd="4" destOrd="0" presId="urn:microsoft.com/office/officeart/2005/8/layout/list1"/>
    <dgm:cxn modelId="{8CD55C81-A12D-4FA8-8A93-40B213286117}" type="presParOf" srcId="{C65F9551-E8A8-4603-B9E8-09CB6E297296}" destId="{A36777E0-14F4-4F8D-854E-629A876381B7}" srcOrd="0" destOrd="0" presId="urn:microsoft.com/office/officeart/2005/8/layout/list1"/>
    <dgm:cxn modelId="{E40AF50F-5173-4AAF-9383-6550BB948F8D}" type="presParOf" srcId="{C65F9551-E8A8-4603-B9E8-09CB6E297296}" destId="{27DC79A5-FFBA-4970-9934-AF095E4540D4}" srcOrd="1" destOrd="0" presId="urn:microsoft.com/office/officeart/2005/8/layout/list1"/>
    <dgm:cxn modelId="{4EE12B06-6A2F-4A63-9F2A-0A30BD649F41}" type="presParOf" srcId="{91C2C90B-757E-454D-B9EE-0FF9AE453AED}" destId="{71F8DC5C-A3D8-449D-A7DD-D1A295C21283}" srcOrd="5" destOrd="0" presId="urn:microsoft.com/office/officeart/2005/8/layout/list1"/>
    <dgm:cxn modelId="{84E33B82-917B-432A-AB6D-988238FE8050}" type="presParOf" srcId="{91C2C90B-757E-454D-B9EE-0FF9AE453AED}" destId="{F17A2036-3C25-4010-B556-E88D4973898B}"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BB834C-A55B-42A1-851F-EEBEE780C49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BAF2241-68E2-430C-A2E7-328415E06522}">
      <dgm:prSet/>
      <dgm:spPr/>
      <dgm:t>
        <a:bodyPr/>
        <a:lstStyle/>
        <a:p>
          <a:r>
            <a:rPr lang="en-US"/>
            <a:t>We begin by importing the dataset into the environment. Whether the data is stored in flat files, database files, or on the web, we can import this data using a Python library called pandas.</a:t>
          </a:r>
        </a:p>
      </dgm:t>
    </dgm:pt>
    <dgm:pt modelId="{218A6E5C-C193-4936-BCE1-D42FBE4E008F}" type="parTrans" cxnId="{06CF2E89-E5F6-4019-8A45-812343DCC731}">
      <dgm:prSet/>
      <dgm:spPr/>
      <dgm:t>
        <a:bodyPr/>
        <a:lstStyle/>
        <a:p>
          <a:endParaRPr lang="en-US"/>
        </a:p>
      </dgm:t>
    </dgm:pt>
    <dgm:pt modelId="{53B6E9D9-04E2-4623-AE37-A438146C7F91}" type="sibTrans" cxnId="{06CF2E89-E5F6-4019-8A45-812343DCC731}">
      <dgm:prSet/>
      <dgm:spPr/>
      <dgm:t>
        <a:bodyPr/>
        <a:lstStyle/>
        <a:p>
          <a:endParaRPr lang="en-US"/>
        </a:p>
      </dgm:t>
    </dgm:pt>
    <dgm:pt modelId="{80CD7772-B54C-4CD6-959F-9995117A3A81}">
      <dgm:prSet/>
      <dgm:spPr/>
      <dgm:t>
        <a:bodyPr/>
        <a:lstStyle/>
        <a:p>
          <a:r>
            <a:rPr lang="en-US" dirty="0"/>
            <a:t>In this case, our dataset is stored in two flat files, train.csv and test.csv. The former will be used to train the model and the latter will be used to test it and evaluate it.</a:t>
          </a:r>
        </a:p>
      </dgm:t>
    </dgm:pt>
    <dgm:pt modelId="{10F6F163-F50B-4736-A6A1-EE701A843F26}" type="parTrans" cxnId="{E9FAF779-6FEC-4BB4-AEAC-86CC5CE8E324}">
      <dgm:prSet/>
      <dgm:spPr/>
      <dgm:t>
        <a:bodyPr/>
        <a:lstStyle/>
        <a:p>
          <a:endParaRPr lang="en-US"/>
        </a:p>
      </dgm:t>
    </dgm:pt>
    <dgm:pt modelId="{D5233569-2F03-4705-9040-ABC5E49DFFD4}" type="sibTrans" cxnId="{E9FAF779-6FEC-4BB4-AEAC-86CC5CE8E324}">
      <dgm:prSet/>
      <dgm:spPr/>
      <dgm:t>
        <a:bodyPr/>
        <a:lstStyle/>
        <a:p>
          <a:endParaRPr lang="en-US"/>
        </a:p>
      </dgm:t>
    </dgm:pt>
    <dgm:pt modelId="{DDAB8334-EC9F-4BA1-9A7B-0561A7560B25}">
      <dgm:prSet/>
      <dgm:spPr/>
      <dgm:t>
        <a:bodyPr/>
        <a:lstStyle/>
        <a:p>
          <a:r>
            <a:rPr lang="en-US" dirty="0"/>
            <a:t>For that, we use the following code cell to create a </a:t>
          </a:r>
          <a:r>
            <a:rPr lang="en-US" dirty="0" err="1"/>
            <a:t>dataframe</a:t>
          </a:r>
          <a:r>
            <a:rPr lang="en-US" dirty="0"/>
            <a:t>, </a:t>
          </a:r>
          <a:r>
            <a:rPr lang="en-US" dirty="0" err="1">
              <a:latin typeface="Courier New" panose="02070309020205020404" pitchFamily="49" charset="0"/>
              <a:cs typeface="Courier New" panose="02070309020205020404" pitchFamily="49" charset="0"/>
            </a:rPr>
            <a:t>train_df</a:t>
          </a:r>
          <a:r>
            <a:rPr lang="en-US" dirty="0"/>
            <a:t> and a similar cell to create another </a:t>
          </a:r>
          <a:r>
            <a:rPr lang="en-US" dirty="0" err="1"/>
            <a:t>dataframe</a:t>
          </a:r>
          <a:r>
            <a:rPr lang="en-US" dirty="0"/>
            <a:t>, </a:t>
          </a:r>
          <a:r>
            <a:rPr lang="en-US" dirty="0" err="1">
              <a:latin typeface="Courier New" panose="02070309020205020404" pitchFamily="49" charset="0"/>
              <a:cs typeface="Courier New" panose="02070309020205020404" pitchFamily="49" charset="0"/>
            </a:rPr>
            <a:t>test_df</a:t>
          </a:r>
          <a:r>
            <a:rPr lang="en-US" dirty="0"/>
            <a:t>.</a:t>
          </a:r>
        </a:p>
      </dgm:t>
    </dgm:pt>
    <dgm:pt modelId="{AF8B8A46-9FDD-4F4D-88EE-BC92AC95533B}" type="parTrans" cxnId="{AF6AEA04-67F4-42E0-9EBE-213E8731E7F9}">
      <dgm:prSet/>
      <dgm:spPr/>
      <dgm:t>
        <a:bodyPr/>
        <a:lstStyle/>
        <a:p>
          <a:endParaRPr lang="en-US"/>
        </a:p>
      </dgm:t>
    </dgm:pt>
    <dgm:pt modelId="{E8FE15CE-8BD9-4C5C-98F2-912D4A94852A}" type="sibTrans" cxnId="{AF6AEA04-67F4-42E0-9EBE-213E8731E7F9}">
      <dgm:prSet/>
      <dgm:spPr/>
      <dgm:t>
        <a:bodyPr/>
        <a:lstStyle/>
        <a:p>
          <a:endParaRPr lang="en-US"/>
        </a:p>
      </dgm:t>
    </dgm:pt>
    <dgm:pt modelId="{ECF00417-3914-4F49-9611-C98904ABBB21}" type="pres">
      <dgm:prSet presAssocID="{7ABB834C-A55B-42A1-851F-EEBEE780C499}" presName="vert0" presStyleCnt="0">
        <dgm:presLayoutVars>
          <dgm:dir/>
          <dgm:animOne val="branch"/>
          <dgm:animLvl val="lvl"/>
        </dgm:presLayoutVars>
      </dgm:prSet>
      <dgm:spPr/>
    </dgm:pt>
    <dgm:pt modelId="{926F19C2-B798-4E88-9DAE-204FFD6C22A5}" type="pres">
      <dgm:prSet presAssocID="{EBAF2241-68E2-430C-A2E7-328415E06522}" presName="thickLine" presStyleLbl="alignNode1" presStyleIdx="0" presStyleCnt="3"/>
      <dgm:spPr/>
    </dgm:pt>
    <dgm:pt modelId="{E1CFF87B-ACC8-4539-9F49-0CEF57C6CE63}" type="pres">
      <dgm:prSet presAssocID="{EBAF2241-68E2-430C-A2E7-328415E06522}" presName="horz1" presStyleCnt="0"/>
      <dgm:spPr/>
    </dgm:pt>
    <dgm:pt modelId="{8343E8A8-3801-4CD5-A506-C1BCD5A45A13}" type="pres">
      <dgm:prSet presAssocID="{EBAF2241-68E2-430C-A2E7-328415E06522}" presName="tx1" presStyleLbl="revTx" presStyleIdx="0" presStyleCnt="3"/>
      <dgm:spPr/>
    </dgm:pt>
    <dgm:pt modelId="{87C94CF2-BADC-49E5-B4A8-99F8A1BDF5EE}" type="pres">
      <dgm:prSet presAssocID="{EBAF2241-68E2-430C-A2E7-328415E06522}" presName="vert1" presStyleCnt="0"/>
      <dgm:spPr/>
    </dgm:pt>
    <dgm:pt modelId="{2ED68E4B-CB0B-4885-B48E-B787D9999D5F}" type="pres">
      <dgm:prSet presAssocID="{80CD7772-B54C-4CD6-959F-9995117A3A81}" presName="thickLine" presStyleLbl="alignNode1" presStyleIdx="1" presStyleCnt="3"/>
      <dgm:spPr/>
    </dgm:pt>
    <dgm:pt modelId="{12F7BED2-C9C2-42B9-B6A8-91201EF43234}" type="pres">
      <dgm:prSet presAssocID="{80CD7772-B54C-4CD6-959F-9995117A3A81}" presName="horz1" presStyleCnt="0"/>
      <dgm:spPr/>
    </dgm:pt>
    <dgm:pt modelId="{58AB246C-C50E-4C9F-A478-E3F26DB7B679}" type="pres">
      <dgm:prSet presAssocID="{80CD7772-B54C-4CD6-959F-9995117A3A81}" presName="tx1" presStyleLbl="revTx" presStyleIdx="1" presStyleCnt="3"/>
      <dgm:spPr/>
    </dgm:pt>
    <dgm:pt modelId="{D4088636-6768-4BB8-98E0-59B0706B6F2B}" type="pres">
      <dgm:prSet presAssocID="{80CD7772-B54C-4CD6-959F-9995117A3A81}" presName="vert1" presStyleCnt="0"/>
      <dgm:spPr/>
    </dgm:pt>
    <dgm:pt modelId="{CB242783-9D36-4DAB-8448-864F8841881A}" type="pres">
      <dgm:prSet presAssocID="{DDAB8334-EC9F-4BA1-9A7B-0561A7560B25}" presName="thickLine" presStyleLbl="alignNode1" presStyleIdx="2" presStyleCnt="3"/>
      <dgm:spPr/>
    </dgm:pt>
    <dgm:pt modelId="{B6E05BFA-8A19-4286-804B-4CABBC7C7B63}" type="pres">
      <dgm:prSet presAssocID="{DDAB8334-EC9F-4BA1-9A7B-0561A7560B25}" presName="horz1" presStyleCnt="0"/>
      <dgm:spPr/>
    </dgm:pt>
    <dgm:pt modelId="{90FC34B0-7845-4300-B0AF-E6D63D0FC9DC}" type="pres">
      <dgm:prSet presAssocID="{DDAB8334-EC9F-4BA1-9A7B-0561A7560B25}" presName="tx1" presStyleLbl="revTx" presStyleIdx="2" presStyleCnt="3"/>
      <dgm:spPr/>
    </dgm:pt>
    <dgm:pt modelId="{FD1613EB-0B79-4746-8CC4-676FFC1D75F5}" type="pres">
      <dgm:prSet presAssocID="{DDAB8334-EC9F-4BA1-9A7B-0561A7560B25}" presName="vert1" presStyleCnt="0"/>
      <dgm:spPr/>
    </dgm:pt>
  </dgm:ptLst>
  <dgm:cxnLst>
    <dgm:cxn modelId="{AF6AEA04-67F4-42E0-9EBE-213E8731E7F9}" srcId="{7ABB834C-A55B-42A1-851F-EEBEE780C499}" destId="{DDAB8334-EC9F-4BA1-9A7B-0561A7560B25}" srcOrd="2" destOrd="0" parTransId="{AF8B8A46-9FDD-4F4D-88EE-BC92AC95533B}" sibTransId="{E8FE15CE-8BD9-4C5C-98F2-912D4A94852A}"/>
    <dgm:cxn modelId="{B8C23641-9802-4E25-A0F8-0CF3D964F194}" type="presOf" srcId="{7ABB834C-A55B-42A1-851F-EEBEE780C499}" destId="{ECF00417-3914-4F49-9611-C98904ABBB21}" srcOrd="0" destOrd="0" presId="urn:microsoft.com/office/officeart/2008/layout/LinedList"/>
    <dgm:cxn modelId="{27901A45-700A-4765-8020-AF59D7A7CF5A}" type="presOf" srcId="{DDAB8334-EC9F-4BA1-9A7B-0561A7560B25}" destId="{90FC34B0-7845-4300-B0AF-E6D63D0FC9DC}" srcOrd="0" destOrd="0" presId="urn:microsoft.com/office/officeart/2008/layout/LinedList"/>
    <dgm:cxn modelId="{E9FAF779-6FEC-4BB4-AEAC-86CC5CE8E324}" srcId="{7ABB834C-A55B-42A1-851F-EEBEE780C499}" destId="{80CD7772-B54C-4CD6-959F-9995117A3A81}" srcOrd="1" destOrd="0" parTransId="{10F6F163-F50B-4736-A6A1-EE701A843F26}" sibTransId="{D5233569-2F03-4705-9040-ABC5E49DFFD4}"/>
    <dgm:cxn modelId="{06CF2E89-E5F6-4019-8A45-812343DCC731}" srcId="{7ABB834C-A55B-42A1-851F-EEBEE780C499}" destId="{EBAF2241-68E2-430C-A2E7-328415E06522}" srcOrd="0" destOrd="0" parTransId="{218A6E5C-C193-4936-BCE1-D42FBE4E008F}" sibTransId="{53B6E9D9-04E2-4623-AE37-A438146C7F91}"/>
    <dgm:cxn modelId="{5853119F-44AA-4A0D-94B4-62CE62AC50E9}" type="presOf" srcId="{EBAF2241-68E2-430C-A2E7-328415E06522}" destId="{8343E8A8-3801-4CD5-A506-C1BCD5A45A13}" srcOrd="0" destOrd="0" presId="urn:microsoft.com/office/officeart/2008/layout/LinedList"/>
    <dgm:cxn modelId="{DA497ABE-C8D8-40C7-9853-C9DB1916634E}" type="presOf" srcId="{80CD7772-B54C-4CD6-959F-9995117A3A81}" destId="{58AB246C-C50E-4C9F-A478-E3F26DB7B679}" srcOrd="0" destOrd="0" presId="urn:microsoft.com/office/officeart/2008/layout/LinedList"/>
    <dgm:cxn modelId="{FE7AAC70-6604-4321-806B-EA49E7D0D4B8}" type="presParOf" srcId="{ECF00417-3914-4F49-9611-C98904ABBB21}" destId="{926F19C2-B798-4E88-9DAE-204FFD6C22A5}" srcOrd="0" destOrd="0" presId="urn:microsoft.com/office/officeart/2008/layout/LinedList"/>
    <dgm:cxn modelId="{DC328236-61F6-455E-BD50-EBFB5234C7FA}" type="presParOf" srcId="{ECF00417-3914-4F49-9611-C98904ABBB21}" destId="{E1CFF87B-ACC8-4539-9F49-0CEF57C6CE63}" srcOrd="1" destOrd="0" presId="urn:microsoft.com/office/officeart/2008/layout/LinedList"/>
    <dgm:cxn modelId="{7D9AB6F8-742C-4A77-8387-62E7CCF50674}" type="presParOf" srcId="{E1CFF87B-ACC8-4539-9F49-0CEF57C6CE63}" destId="{8343E8A8-3801-4CD5-A506-C1BCD5A45A13}" srcOrd="0" destOrd="0" presId="urn:microsoft.com/office/officeart/2008/layout/LinedList"/>
    <dgm:cxn modelId="{71B0BC95-2683-486C-B6FB-4A17CD2B1462}" type="presParOf" srcId="{E1CFF87B-ACC8-4539-9F49-0CEF57C6CE63}" destId="{87C94CF2-BADC-49E5-B4A8-99F8A1BDF5EE}" srcOrd="1" destOrd="0" presId="urn:microsoft.com/office/officeart/2008/layout/LinedList"/>
    <dgm:cxn modelId="{1CC0B055-6C21-4EF1-BD74-09B207BF212F}" type="presParOf" srcId="{ECF00417-3914-4F49-9611-C98904ABBB21}" destId="{2ED68E4B-CB0B-4885-B48E-B787D9999D5F}" srcOrd="2" destOrd="0" presId="urn:microsoft.com/office/officeart/2008/layout/LinedList"/>
    <dgm:cxn modelId="{B75DB9E4-382B-423D-9DD6-8008F33C6510}" type="presParOf" srcId="{ECF00417-3914-4F49-9611-C98904ABBB21}" destId="{12F7BED2-C9C2-42B9-B6A8-91201EF43234}" srcOrd="3" destOrd="0" presId="urn:microsoft.com/office/officeart/2008/layout/LinedList"/>
    <dgm:cxn modelId="{3D5A8F8F-B69F-4824-BBFE-729CB7B44DDF}" type="presParOf" srcId="{12F7BED2-C9C2-42B9-B6A8-91201EF43234}" destId="{58AB246C-C50E-4C9F-A478-E3F26DB7B679}" srcOrd="0" destOrd="0" presId="urn:microsoft.com/office/officeart/2008/layout/LinedList"/>
    <dgm:cxn modelId="{AB668EAC-93E2-45D4-A951-AC4FDD413177}" type="presParOf" srcId="{12F7BED2-C9C2-42B9-B6A8-91201EF43234}" destId="{D4088636-6768-4BB8-98E0-59B0706B6F2B}" srcOrd="1" destOrd="0" presId="urn:microsoft.com/office/officeart/2008/layout/LinedList"/>
    <dgm:cxn modelId="{4D73F275-AB2B-4E1C-8445-794091A00550}" type="presParOf" srcId="{ECF00417-3914-4F49-9611-C98904ABBB21}" destId="{CB242783-9D36-4DAB-8448-864F8841881A}" srcOrd="4" destOrd="0" presId="urn:microsoft.com/office/officeart/2008/layout/LinedList"/>
    <dgm:cxn modelId="{1D9C5754-F83B-4BDB-8A55-E4AB9ED12E3D}" type="presParOf" srcId="{ECF00417-3914-4F49-9611-C98904ABBB21}" destId="{B6E05BFA-8A19-4286-804B-4CABBC7C7B63}" srcOrd="5" destOrd="0" presId="urn:microsoft.com/office/officeart/2008/layout/LinedList"/>
    <dgm:cxn modelId="{DF4AA9D9-C534-47F2-B27B-D4E9A85B45A3}" type="presParOf" srcId="{B6E05BFA-8A19-4286-804B-4CABBC7C7B63}" destId="{90FC34B0-7845-4300-B0AF-E6D63D0FC9DC}" srcOrd="0" destOrd="0" presId="urn:microsoft.com/office/officeart/2008/layout/LinedList"/>
    <dgm:cxn modelId="{D2DD802C-0185-4C35-952D-5974777016A6}" type="presParOf" srcId="{B6E05BFA-8A19-4286-804B-4CABBC7C7B63}" destId="{FD1613EB-0B79-4746-8CC4-676FFC1D75F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CB33ED-3CEE-452F-BC64-7F2ED80E83ED}">
      <dsp:nvSpPr>
        <dsp:cNvPr id="0" name=""/>
        <dsp:cNvSpPr/>
      </dsp:nvSpPr>
      <dsp:spPr>
        <a:xfrm>
          <a:off x="0" y="293516"/>
          <a:ext cx="10353675" cy="2721600"/>
        </a:xfrm>
        <a:prstGeom prst="rect">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3560" tIns="374904" rIns="80356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Data Loading</a:t>
          </a:r>
        </a:p>
        <a:p>
          <a:pPr marL="171450" lvl="1" indent="-171450" algn="l" defTabSz="800100">
            <a:lnSpc>
              <a:spcPct val="90000"/>
            </a:lnSpc>
            <a:spcBef>
              <a:spcPct val="0"/>
            </a:spcBef>
            <a:spcAft>
              <a:spcPct val="15000"/>
            </a:spcAft>
            <a:buChar char="•"/>
          </a:pPr>
          <a:r>
            <a:rPr lang="en-US" sz="1800" kern="1200"/>
            <a:t>Data Cleaning</a:t>
          </a:r>
        </a:p>
        <a:p>
          <a:pPr marL="342900" lvl="2" indent="-171450" algn="l" defTabSz="800100">
            <a:lnSpc>
              <a:spcPct val="90000"/>
            </a:lnSpc>
            <a:spcBef>
              <a:spcPct val="0"/>
            </a:spcBef>
            <a:spcAft>
              <a:spcPct val="15000"/>
            </a:spcAft>
            <a:buChar char="•"/>
          </a:pPr>
          <a:r>
            <a:rPr lang="en-US" sz="1800" kern="1200" dirty="0"/>
            <a:t>Removing Duplicates</a:t>
          </a:r>
        </a:p>
        <a:p>
          <a:pPr marL="342900" lvl="2" indent="-171450" algn="l" defTabSz="800100">
            <a:lnSpc>
              <a:spcPct val="90000"/>
            </a:lnSpc>
            <a:spcBef>
              <a:spcPct val="0"/>
            </a:spcBef>
            <a:spcAft>
              <a:spcPct val="15000"/>
            </a:spcAft>
            <a:buChar char="•"/>
          </a:pPr>
          <a:r>
            <a:rPr lang="en-US" sz="1800" kern="1200" dirty="0"/>
            <a:t>Removing Columns With 50%+ </a:t>
          </a:r>
          <a:r>
            <a:rPr lang="en-US" sz="1800" kern="1200" dirty="0" err="1"/>
            <a:t>NaN</a:t>
          </a:r>
          <a:r>
            <a:rPr lang="en-US" sz="1800" kern="1200" dirty="0"/>
            <a:t>/NA</a:t>
          </a:r>
        </a:p>
        <a:p>
          <a:pPr marL="342900" lvl="2" indent="-171450" algn="l" defTabSz="800100">
            <a:lnSpc>
              <a:spcPct val="90000"/>
            </a:lnSpc>
            <a:spcBef>
              <a:spcPct val="0"/>
            </a:spcBef>
            <a:spcAft>
              <a:spcPct val="15000"/>
            </a:spcAft>
            <a:buChar char="•"/>
          </a:pPr>
          <a:r>
            <a:rPr lang="en-US" sz="1800" kern="1200" dirty="0"/>
            <a:t>Handling Outliers</a:t>
          </a:r>
        </a:p>
        <a:p>
          <a:pPr marL="342900" lvl="2" indent="-171450" algn="l" defTabSz="800100">
            <a:lnSpc>
              <a:spcPct val="90000"/>
            </a:lnSpc>
            <a:spcBef>
              <a:spcPct val="0"/>
            </a:spcBef>
            <a:spcAft>
              <a:spcPct val="15000"/>
            </a:spcAft>
            <a:buChar char="•"/>
          </a:pPr>
          <a:r>
            <a:rPr lang="en-US" sz="1800" kern="1200" dirty="0"/>
            <a:t>Handling Missing Values</a:t>
          </a:r>
        </a:p>
        <a:p>
          <a:pPr marL="171450" lvl="1" indent="-171450" algn="l" defTabSz="800100">
            <a:lnSpc>
              <a:spcPct val="90000"/>
            </a:lnSpc>
            <a:spcBef>
              <a:spcPct val="0"/>
            </a:spcBef>
            <a:spcAft>
              <a:spcPct val="15000"/>
            </a:spcAft>
            <a:buChar char="•"/>
          </a:pPr>
          <a:r>
            <a:rPr lang="en-US" sz="1800" kern="1200" dirty="0"/>
            <a:t>Exploratory Data Analysis</a:t>
          </a:r>
        </a:p>
        <a:p>
          <a:pPr marL="171450" lvl="1" indent="-171450" algn="l" defTabSz="800100">
            <a:lnSpc>
              <a:spcPct val="90000"/>
            </a:lnSpc>
            <a:spcBef>
              <a:spcPct val="0"/>
            </a:spcBef>
            <a:spcAft>
              <a:spcPct val="15000"/>
            </a:spcAft>
            <a:buChar char="•"/>
          </a:pPr>
          <a:r>
            <a:rPr lang="en-US" sz="1800" kern="1200" dirty="0"/>
            <a:t>Converting Categorical Data into Quantitative Data</a:t>
          </a:r>
        </a:p>
      </dsp:txBody>
      <dsp:txXfrm>
        <a:off x="0" y="293516"/>
        <a:ext cx="10353675" cy="2721600"/>
      </dsp:txXfrm>
    </dsp:sp>
    <dsp:sp modelId="{50A786E1-BF33-4F99-B3AD-E5B8E36B126C}">
      <dsp:nvSpPr>
        <dsp:cNvPr id="0" name=""/>
        <dsp:cNvSpPr/>
      </dsp:nvSpPr>
      <dsp:spPr>
        <a:xfrm>
          <a:off x="517683" y="27836"/>
          <a:ext cx="7247572" cy="531360"/>
        </a:xfrm>
        <a:prstGeom prst="roundRect">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3941" tIns="0" rIns="273941" bIns="0" numCol="1" spcCol="1270" anchor="ctr" anchorCtr="0">
          <a:noAutofit/>
        </a:bodyPr>
        <a:lstStyle/>
        <a:p>
          <a:pPr marL="0" lvl="0" indent="0" algn="l" defTabSz="800100">
            <a:lnSpc>
              <a:spcPct val="90000"/>
            </a:lnSpc>
            <a:spcBef>
              <a:spcPct val="0"/>
            </a:spcBef>
            <a:spcAft>
              <a:spcPct val="35000"/>
            </a:spcAft>
            <a:buNone/>
            <a:defRPr b="1"/>
          </a:pPr>
          <a:r>
            <a:rPr lang="en-US" sz="1800" kern="1200" dirty="0"/>
            <a:t>Data Analysis</a:t>
          </a:r>
        </a:p>
      </dsp:txBody>
      <dsp:txXfrm>
        <a:off x="543622" y="53775"/>
        <a:ext cx="7195694" cy="479482"/>
      </dsp:txXfrm>
    </dsp:sp>
    <dsp:sp modelId="{F17A2036-3C25-4010-B556-E88D4973898B}">
      <dsp:nvSpPr>
        <dsp:cNvPr id="0" name=""/>
        <dsp:cNvSpPr/>
      </dsp:nvSpPr>
      <dsp:spPr>
        <a:xfrm>
          <a:off x="0" y="3377997"/>
          <a:ext cx="10353675" cy="1304100"/>
        </a:xfrm>
        <a:prstGeom prst="rect">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3560" tIns="374904" rIns="80356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Training and Evaluating a Decision Tree Model</a:t>
          </a:r>
        </a:p>
        <a:p>
          <a:pPr marL="171450" lvl="1" indent="-171450" algn="l" defTabSz="800100" rtl="0">
            <a:lnSpc>
              <a:spcPct val="90000"/>
            </a:lnSpc>
            <a:spcBef>
              <a:spcPct val="0"/>
            </a:spcBef>
            <a:spcAft>
              <a:spcPct val="15000"/>
            </a:spcAft>
            <a:buChar char="•"/>
          </a:pPr>
          <a:r>
            <a:rPr lang="en-US" sz="1800" kern="1200" dirty="0"/>
            <a:t>Training and Evaluating an SVM Model</a:t>
          </a:r>
        </a:p>
        <a:p>
          <a:pPr marL="171450" lvl="1" indent="-171450" algn="l" defTabSz="800100">
            <a:lnSpc>
              <a:spcPct val="90000"/>
            </a:lnSpc>
            <a:spcBef>
              <a:spcPct val="0"/>
            </a:spcBef>
            <a:spcAft>
              <a:spcPct val="15000"/>
            </a:spcAft>
            <a:buChar char="•"/>
          </a:pPr>
          <a:r>
            <a:rPr lang="en-US" sz="1800" kern="1200" dirty="0"/>
            <a:t>Training and Evaluating a Gaussian Naïve Bayes Model</a:t>
          </a:r>
        </a:p>
      </dsp:txBody>
      <dsp:txXfrm>
        <a:off x="0" y="3377997"/>
        <a:ext cx="10353675" cy="1304100"/>
      </dsp:txXfrm>
    </dsp:sp>
    <dsp:sp modelId="{27DC79A5-FFBA-4970-9934-AF095E4540D4}">
      <dsp:nvSpPr>
        <dsp:cNvPr id="0" name=""/>
        <dsp:cNvSpPr/>
      </dsp:nvSpPr>
      <dsp:spPr>
        <a:xfrm>
          <a:off x="517683" y="3112317"/>
          <a:ext cx="7247572" cy="531360"/>
        </a:xfrm>
        <a:prstGeom prst="roundRect">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3941" tIns="0" rIns="273941" bIns="0" numCol="1" spcCol="1270" anchor="ctr" anchorCtr="0">
          <a:noAutofit/>
        </a:bodyPr>
        <a:lstStyle/>
        <a:p>
          <a:pPr marL="0" lvl="0" indent="0" algn="l" defTabSz="800100">
            <a:lnSpc>
              <a:spcPct val="90000"/>
            </a:lnSpc>
            <a:spcBef>
              <a:spcPct val="0"/>
            </a:spcBef>
            <a:spcAft>
              <a:spcPct val="35000"/>
            </a:spcAft>
            <a:buNone/>
            <a:defRPr b="1"/>
          </a:pPr>
          <a:r>
            <a:rPr lang="en-US" sz="1800" kern="1200" dirty="0"/>
            <a:t>Machine Learning</a:t>
          </a:r>
        </a:p>
      </dsp:txBody>
      <dsp:txXfrm>
        <a:off x="543622" y="3138256"/>
        <a:ext cx="7195694"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6F19C2-B798-4E88-9DAE-204FFD6C22A5}">
      <dsp:nvSpPr>
        <dsp:cNvPr id="0" name=""/>
        <dsp:cNvSpPr/>
      </dsp:nvSpPr>
      <dsp:spPr>
        <a:xfrm>
          <a:off x="0" y="1281"/>
          <a:ext cx="7654247"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43E8A8-3801-4CD5-A506-C1BCD5A45A13}">
      <dsp:nvSpPr>
        <dsp:cNvPr id="0" name=""/>
        <dsp:cNvSpPr/>
      </dsp:nvSpPr>
      <dsp:spPr>
        <a:xfrm>
          <a:off x="0" y="1281"/>
          <a:ext cx="7654247" cy="873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We begin by importing the dataset into the environment. Whether the data is stored in flat files, database files, or on the web, we can import this data using a Python library called pandas.</a:t>
          </a:r>
        </a:p>
      </dsp:txBody>
      <dsp:txXfrm>
        <a:off x="0" y="1281"/>
        <a:ext cx="7654247" cy="873717"/>
      </dsp:txXfrm>
    </dsp:sp>
    <dsp:sp modelId="{2ED68E4B-CB0B-4885-B48E-B787D9999D5F}">
      <dsp:nvSpPr>
        <dsp:cNvPr id="0" name=""/>
        <dsp:cNvSpPr/>
      </dsp:nvSpPr>
      <dsp:spPr>
        <a:xfrm>
          <a:off x="0" y="874998"/>
          <a:ext cx="7654247"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AB246C-C50E-4C9F-A478-E3F26DB7B679}">
      <dsp:nvSpPr>
        <dsp:cNvPr id="0" name=""/>
        <dsp:cNvSpPr/>
      </dsp:nvSpPr>
      <dsp:spPr>
        <a:xfrm>
          <a:off x="0" y="874998"/>
          <a:ext cx="7654247" cy="873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In this case, our dataset is stored in two flat files, train.csv and test.csv. The former will be used to train the model and the latter will be used to test it and evaluate it.</a:t>
          </a:r>
        </a:p>
      </dsp:txBody>
      <dsp:txXfrm>
        <a:off x="0" y="874998"/>
        <a:ext cx="7654247" cy="873717"/>
      </dsp:txXfrm>
    </dsp:sp>
    <dsp:sp modelId="{CB242783-9D36-4DAB-8448-864F8841881A}">
      <dsp:nvSpPr>
        <dsp:cNvPr id="0" name=""/>
        <dsp:cNvSpPr/>
      </dsp:nvSpPr>
      <dsp:spPr>
        <a:xfrm>
          <a:off x="0" y="1748716"/>
          <a:ext cx="7654247"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FC34B0-7845-4300-B0AF-E6D63D0FC9DC}">
      <dsp:nvSpPr>
        <dsp:cNvPr id="0" name=""/>
        <dsp:cNvSpPr/>
      </dsp:nvSpPr>
      <dsp:spPr>
        <a:xfrm>
          <a:off x="0" y="1748716"/>
          <a:ext cx="7654247" cy="873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For that, we use the following code cell to create a </a:t>
          </a:r>
          <a:r>
            <a:rPr lang="en-US" sz="1800" kern="1200" dirty="0" err="1"/>
            <a:t>dataframe</a:t>
          </a:r>
          <a:r>
            <a:rPr lang="en-US" sz="1800" kern="1200" dirty="0"/>
            <a:t>, </a:t>
          </a:r>
          <a:r>
            <a:rPr lang="en-US" sz="1800" kern="1200" dirty="0" err="1">
              <a:latin typeface="Courier New" panose="02070309020205020404" pitchFamily="49" charset="0"/>
              <a:cs typeface="Courier New" panose="02070309020205020404" pitchFamily="49" charset="0"/>
            </a:rPr>
            <a:t>train_df</a:t>
          </a:r>
          <a:r>
            <a:rPr lang="en-US" sz="1800" kern="1200" dirty="0"/>
            <a:t> and a similar cell to create another </a:t>
          </a:r>
          <a:r>
            <a:rPr lang="en-US" sz="1800" kern="1200" dirty="0" err="1"/>
            <a:t>dataframe</a:t>
          </a:r>
          <a:r>
            <a:rPr lang="en-US" sz="1800" kern="1200" dirty="0"/>
            <a:t>, </a:t>
          </a:r>
          <a:r>
            <a:rPr lang="en-US" sz="1800" kern="1200" dirty="0" err="1">
              <a:latin typeface="Courier New" panose="02070309020205020404" pitchFamily="49" charset="0"/>
              <a:cs typeface="Courier New" panose="02070309020205020404" pitchFamily="49" charset="0"/>
            </a:rPr>
            <a:t>test_df</a:t>
          </a:r>
          <a:r>
            <a:rPr lang="en-US" sz="1800" kern="1200" dirty="0"/>
            <a:t>.</a:t>
          </a:r>
        </a:p>
      </dsp:txBody>
      <dsp:txXfrm>
        <a:off x="0" y="1748716"/>
        <a:ext cx="7654247" cy="87371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4A9800-5339-4724-9091-C84BEA1AA2F7}" type="datetimeFigureOut">
              <a:rPr lang="en-GB" smtClean="0"/>
              <a:t>04/01/2022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5D806-066F-4B81-A46D-20A2C8D4BBF1}" type="slidenum">
              <a:rPr lang="en-GB" smtClean="0"/>
              <a:t>‹#›</a:t>
            </a:fld>
            <a:endParaRPr lang="en-GB"/>
          </a:p>
        </p:txBody>
      </p:sp>
    </p:spTree>
    <p:extLst>
      <p:ext uri="{BB962C8B-B14F-4D97-AF65-F5344CB8AC3E}">
        <p14:creationId xmlns:p14="http://schemas.microsoft.com/office/powerpoint/2010/main" val="1846828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5D806-066F-4B81-A46D-20A2C8D4BBF1}" type="slidenum">
              <a:rPr lang="en-GB" smtClean="0"/>
              <a:t>1</a:t>
            </a:fld>
            <a:endParaRPr lang="en-GB"/>
          </a:p>
        </p:txBody>
      </p:sp>
    </p:spTree>
    <p:extLst>
      <p:ext uri="{BB962C8B-B14F-4D97-AF65-F5344CB8AC3E}">
        <p14:creationId xmlns:p14="http://schemas.microsoft.com/office/powerpoint/2010/main" val="3853882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5D806-066F-4B81-A46D-20A2C8D4BBF1}" type="slidenum">
              <a:rPr lang="en-GB" smtClean="0"/>
              <a:t>3</a:t>
            </a:fld>
            <a:endParaRPr lang="en-GB"/>
          </a:p>
        </p:txBody>
      </p:sp>
    </p:spTree>
    <p:extLst>
      <p:ext uri="{BB962C8B-B14F-4D97-AF65-F5344CB8AC3E}">
        <p14:creationId xmlns:p14="http://schemas.microsoft.com/office/powerpoint/2010/main" val="978017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5D806-066F-4B81-A46D-20A2C8D4BBF1}" type="slidenum">
              <a:rPr lang="en-GB" smtClean="0"/>
              <a:t>5</a:t>
            </a:fld>
            <a:endParaRPr lang="en-GB"/>
          </a:p>
        </p:txBody>
      </p:sp>
    </p:spTree>
    <p:extLst>
      <p:ext uri="{BB962C8B-B14F-4D97-AF65-F5344CB8AC3E}">
        <p14:creationId xmlns:p14="http://schemas.microsoft.com/office/powerpoint/2010/main" val="2510183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Ticket</a:t>
            </a:r>
            <a:r>
              <a:rPr lang="en-US" b="0" i="0" dirty="0">
                <a:solidFill>
                  <a:srgbClr val="000000"/>
                </a:solidFill>
                <a:effectLst/>
                <a:latin typeface="Helvetica Neue"/>
              </a:rPr>
              <a:t>, </a:t>
            </a:r>
            <a:r>
              <a:rPr lang="en-US" dirty="0" err="1"/>
              <a:t>PassengerId</a:t>
            </a:r>
            <a:r>
              <a:rPr lang="en-US" b="0" i="0" dirty="0">
                <a:solidFill>
                  <a:srgbClr val="000000"/>
                </a:solidFill>
                <a:effectLst/>
                <a:latin typeface="Helvetica Neue"/>
              </a:rPr>
              <a:t>, and </a:t>
            </a:r>
            <a:r>
              <a:rPr lang="en-US" dirty="0"/>
              <a:t>Name</a:t>
            </a:r>
            <a:r>
              <a:rPr lang="en-US" b="0" i="0" dirty="0">
                <a:solidFill>
                  <a:srgbClr val="000000"/>
                </a:solidFill>
                <a:effectLst/>
                <a:latin typeface="Helvetica Neue"/>
              </a:rPr>
              <a:t>, as we will not use it later in the analysis</a:t>
            </a:r>
            <a:endParaRPr lang="en-GB" dirty="0"/>
          </a:p>
        </p:txBody>
      </p:sp>
      <p:sp>
        <p:nvSpPr>
          <p:cNvPr id="4" name="Slide Number Placeholder 3"/>
          <p:cNvSpPr>
            <a:spLocks noGrp="1"/>
          </p:cNvSpPr>
          <p:nvPr>
            <p:ph type="sldNum" sz="quarter" idx="5"/>
          </p:nvPr>
        </p:nvSpPr>
        <p:spPr/>
        <p:txBody>
          <a:bodyPr/>
          <a:lstStyle/>
          <a:p>
            <a:fld id="{FF45D806-066F-4B81-A46D-20A2C8D4BBF1}" type="slidenum">
              <a:rPr lang="en-GB" smtClean="0"/>
              <a:t>9</a:t>
            </a:fld>
            <a:endParaRPr lang="en-GB"/>
          </a:p>
        </p:txBody>
      </p:sp>
    </p:spTree>
    <p:extLst>
      <p:ext uri="{BB962C8B-B14F-4D97-AF65-F5344CB8AC3E}">
        <p14:creationId xmlns:p14="http://schemas.microsoft.com/office/powerpoint/2010/main" val="4049094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268567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7939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09579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69663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44551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00541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26373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586819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3186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6618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01940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91672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94027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2494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48882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1/4/2022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54870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47378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2AC24A9-CCB6-4F8D-B8DB-C2F3692CFA5A}" type="datetimeFigureOut">
              <a:rPr lang="en-US" smtClean="0"/>
              <a:t>1/4/2022</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917524404"/>
      </p:ext>
    </p:extLst>
  </p:cSld>
  <p:clrMap bg1="dk1" tx1="lt1" bg2="dk2" tx2="lt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 id="214748387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23"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2769538" y="445383"/>
            <a:ext cx="1995577" cy="7534653"/>
          </a:xfrm>
          <a:prstGeom prst="round2SameRect">
            <a:avLst>
              <a:gd name="adj1" fmla="val 9679"/>
              <a:gd name="adj2" fmla="val 400"/>
            </a:avLst>
          </a:pr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3A086B4-2112-4F1E-9EF5-F34188C686F7}"/>
              </a:ext>
            </a:extLst>
          </p:cNvPr>
          <p:cNvSpPr>
            <a:spLocks noGrp="1"/>
          </p:cNvSpPr>
          <p:nvPr>
            <p:ph type="title"/>
          </p:nvPr>
        </p:nvSpPr>
        <p:spPr>
          <a:xfrm>
            <a:off x="804335" y="3496574"/>
            <a:ext cx="6436104" cy="1138686"/>
          </a:xfrm>
        </p:spPr>
        <p:txBody>
          <a:bodyPr vert="horz" lIns="91440" tIns="45720" rIns="91440" bIns="45720" rtlCol="0" anchor="b">
            <a:normAutofit/>
          </a:bodyPr>
          <a:lstStyle/>
          <a:p>
            <a:pPr algn="l"/>
            <a:r>
              <a:rPr lang="en-US" sz="4400"/>
              <a:t>Titanic</a:t>
            </a:r>
            <a:endParaRPr lang="en-US" sz="4400" dirty="0"/>
          </a:p>
        </p:txBody>
      </p:sp>
      <p:sp>
        <p:nvSpPr>
          <p:cNvPr id="4" name="Subtitle 2">
            <a:extLst>
              <a:ext uri="{FF2B5EF4-FFF2-40B4-BE49-F238E27FC236}">
                <a16:creationId xmlns:a16="http://schemas.microsoft.com/office/drawing/2014/main" id="{AB1F297A-8941-4FCE-B228-DC2C74434CCC}"/>
              </a:ext>
            </a:extLst>
          </p:cNvPr>
          <p:cNvSpPr txBox="1">
            <a:spLocks/>
          </p:cNvSpPr>
          <p:nvPr/>
        </p:nvSpPr>
        <p:spPr>
          <a:xfrm>
            <a:off x="804335" y="4548996"/>
            <a:ext cx="6436104" cy="534838"/>
          </a:xfrm>
          <a:prstGeom prst="rect">
            <a:avLst/>
          </a:prstGeom>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buNone/>
            </a:pPr>
            <a:r>
              <a:rPr lang="en-US" sz="1800">
                <a:solidFill>
                  <a:schemeClr val="tx1"/>
                </a:solidFill>
              </a:rPr>
              <a:t>Using Machine Learning to Predict Survival/Death</a:t>
            </a:r>
            <a:endParaRPr lang="en-US" sz="1800" dirty="0">
              <a:solidFill>
                <a:schemeClr val="tx1"/>
              </a:solidFill>
            </a:endParaRPr>
          </a:p>
        </p:txBody>
      </p:sp>
      <p:sp>
        <p:nvSpPr>
          <p:cNvPr id="5" name="TextBox 4">
            <a:extLst>
              <a:ext uri="{FF2B5EF4-FFF2-40B4-BE49-F238E27FC236}">
                <a16:creationId xmlns:a16="http://schemas.microsoft.com/office/drawing/2014/main" id="{92193DC0-00B4-4863-8C3D-21EBC69FF605}"/>
              </a:ext>
            </a:extLst>
          </p:cNvPr>
          <p:cNvSpPr txBox="1"/>
          <p:nvPr/>
        </p:nvSpPr>
        <p:spPr>
          <a:xfrm>
            <a:off x="708311" y="5421677"/>
            <a:ext cx="6215865" cy="430887"/>
          </a:xfrm>
          <a:prstGeom prst="rect">
            <a:avLst/>
          </a:prstGeom>
          <a:noFill/>
        </p:spPr>
        <p:txBody>
          <a:bodyPr wrap="square" rtlCol="0">
            <a:spAutoFit/>
          </a:bodyPr>
          <a:lstStyle/>
          <a:p>
            <a:pPr>
              <a:spcAft>
                <a:spcPts val="600"/>
              </a:spcAft>
            </a:pPr>
            <a:r>
              <a:rPr lang="en-US" sz="2200" dirty="0"/>
              <a:t>Presented to: Dr. Mahmoud A. Saber</a:t>
            </a:r>
            <a:endParaRPr lang="en-GB" sz="2200" dirty="0"/>
          </a:p>
        </p:txBody>
      </p:sp>
      <p:sp>
        <p:nvSpPr>
          <p:cNvPr id="6" name="TextBox 5">
            <a:extLst>
              <a:ext uri="{FF2B5EF4-FFF2-40B4-BE49-F238E27FC236}">
                <a16:creationId xmlns:a16="http://schemas.microsoft.com/office/drawing/2014/main" id="{3179AF1C-A9DA-4355-8360-61588BF150AA}"/>
              </a:ext>
            </a:extLst>
          </p:cNvPr>
          <p:cNvSpPr txBox="1"/>
          <p:nvPr/>
        </p:nvSpPr>
        <p:spPr>
          <a:xfrm>
            <a:off x="708312" y="6008905"/>
            <a:ext cx="9617216" cy="430887"/>
          </a:xfrm>
          <a:prstGeom prst="rect">
            <a:avLst/>
          </a:prstGeom>
          <a:noFill/>
        </p:spPr>
        <p:txBody>
          <a:bodyPr wrap="square" rtlCol="0">
            <a:spAutoFit/>
          </a:bodyPr>
          <a:lstStyle/>
          <a:p>
            <a:pPr>
              <a:spcAft>
                <a:spcPts val="600"/>
              </a:spcAft>
            </a:pPr>
            <a:r>
              <a:rPr lang="en-US" sz="2200" dirty="0"/>
              <a:t>Presented by: Moaaz Mahmoud – Marco </a:t>
            </a:r>
            <a:r>
              <a:rPr lang="en-US" sz="2200" dirty="0" err="1"/>
              <a:t>Barsoum</a:t>
            </a:r>
            <a:r>
              <a:rPr lang="en-US" sz="2200" dirty="0"/>
              <a:t> – </a:t>
            </a:r>
            <a:r>
              <a:rPr lang="en-US" sz="2200" dirty="0" err="1"/>
              <a:t>AbdElRahman</a:t>
            </a:r>
            <a:r>
              <a:rPr lang="en-US" sz="2200" dirty="0"/>
              <a:t> Yasser</a:t>
            </a:r>
            <a:endParaRPr lang="en-GB" sz="2200" dirty="0"/>
          </a:p>
        </p:txBody>
      </p:sp>
    </p:spTree>
    <p:extLst>
      <p:ext uri="{BB962C8B-B14F-4D97-AF65-F5344CB8AC3E}">
        <p14:creationId xmlns:p14="http://schemas.microsoft.com/office/powerpoint/2010/main" val="86722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7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4D38-6D45-4EEE-9247-6B11D9B1DBEF}"/>
              </a:ext>
            </a:extLst>
          </p:cNvPr>
          <p:cNvSpPr>
            <a:spLocks noGrp="1"/>
          </p:cNvSpPr>
          <p:nvPr>
            <p:ph type="title"/>
          </p:nvPr>
        </p:nvSpPr>
        <p:spPr/>
        <p:txBody>
          <a:bodyPr/>
          <a:lstStyle/>
          <a:p>
            <a:r>
              <a:rPr lang="en-US" dirty="0"/>
              <a:t>Data Cleaning – Handling the Outliers</a:t>
            </a:r>
            <a:endParaRPr lang="en-GB" dirty="0"/>
          </a:p>
        </p:txBody>
      </p:sp>
      <p:sp>
        <p:nvSpPr>
          <p:cNvPr id="3" name="Content Placeholder 2">
            <a:extLst>
              <a:ext uri="{FF2B5EF4-FFF2-40B4-BE49-F238E27FC236}">
                <a16:creationId xmlns:a16="http://schemas.microsoft.com/office/drawing/2014/main" id="{C19FDC94-E606-418F-8D42-99C2CD819BF3}"/>
              </a:ext>
            </a:extLst>
          </p:cNvPr>
          <p:cNvSpPr>
            <a:spLocks noGrp="1"/>
          </p:cNvSpPr>
          <p:nvPr>
            <p:ph idx="1"/>
          </p:nvPr>
        </p:nvSpPr>
        <p:spPr>
          <a:xfrm>
            <a:off x="913795" y="1732449"/>
            <a:ext cx="10353762" cy="4515951"/>
          </a:xfrm>
        </p:spPr>
        <p:txBody>
          <a:bodyPr>
            <a:normAutofit/>
          </a:bodyPr>
          <a:lstStyle/>
          <a:p>
            <a:r>
              <a:rPr lang="en-US" sz="2800" dirty="0"/>
              <a:t>Sometimes the dataset contains abnormal data that might negatively influence the analysis, such abnormal data points are termed </a:t>
            </a:r>
            <a:r>
              <a:rPr lang="en-US" sz="2800" i="1" dirty="0"/>
              <a:t>outliers</a:t>
            </a:r>
            <a:r>
              <a:rPr lang="en-US" sz="2800" dirty="0"/>
              <a:t>.</a:t>
            </a:r>
          </a:p>
          <a:p>
            <a:r>
              <a:rPr lang="en-US" sz="2800" dirty="0"/>
              <a:t>We can check for outliers by plotting our data columns.</a:t>
            </a:r>
          </a:p>
          <a:p>
            <a:r>
              <a:rPr lang="en-US" sz="2800" dirty="0"/>
              <a:t>For that, we can use seaborn </a:t>
            </a:r>
            <a:r>
              <a:rPr lang="en-US" sz="2800" dirty="0" err="1"/>
              <a:t>histplots</a:t>
            </a:r>
            <a:r>
              <a:rPr lang="en-US" sz="2800" dirty="0"/>
              <a:t>.</a:t>
            </a:r>
          </a:p>
          <a:p>
            <a:r>
              <a:rPr lang="en-US" sz="2800" dirty="0"/>
              <a:t>The next few slides will present those plots.</a:t>
            </a:r>
          </a:p>
        </p:txBody>
      </p:sp>
    </p:spTree>
    <p:extLst>
      <p:ext uri="{BB962C8B-B14F-4D97-AF65-F5344CB8AC3E}">
        <p14:creationId xmlns:p14="http://schemas.microsoft.com/office/powerpoint/2010/main" val="4061966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12E8CD4E-6381-4807-AA5B-CE0024A8B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28445F8-F032-43C9-8D0F-A5155F525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59"/>
            <a:ext cx="5538555" cy="28870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histogram&#10;&#10;Description automatically generated">
            <a:extLst>
              <a:ext uri="{FF2B5EF4-FFF2-40B4-BE49-F238E27FC236}">
                <a16:creationId xmlns:a16="http://schemas.microsoft.com/office/drawing/2014/main" id="{F4070AEC-C379-4A2D-91B1-78981C032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372" y="644229"/>
            <a:ext cx="3737693" cy="2560320"/>
          </a:xfrm>
          <a:prstGeom prst="rect">
            <a:avLst/>
          </a:prstGeom>
        </p:spPr>
      </p:pic>
      <p:sp>
        <p:nvSpPr>
          <p:cNvPr id="31" name="Rectangle 30">
            <a:extLst>
              <a:ext uri="{FF2B5EF4-FFF2-40B4-BE49-F238E27FC236}">
                <a16:creationId xmlns:a16="http://schemas.microsoft.com/office/drawing/2014/main" id="{36A325B5-56A3-425A-B9A3-0CEB7CA1B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2" y="480060"/>
            <a:ext cx="5538555" cy="2887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Chart, histogram&#10;&#10;Description automatically generated">
            <a:extLst>
              <a:ext uri="{FF2B5EF4-FFF2-40B4-BE49-F238E27FC236}">
                <a16:creationId xmlns:a16="http://schemas.microsoft.com/office/drawing/2014/main" id="{1674A840-1177-4E1F-9905-B8DF58DA5F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3121" y="644229"/>
            <a:ext cx="3765176" cy="2560320"/>
          </a:xfrm>
          <a:prstGeom prst="rect">
            <a:avLst/>
          </a:prstGeom>
        </p:spPr>
      </p:pic>
      <p:sp>
        <p:nvSpPr>
          <p:cNvPr id="33" name="Rectangle 32">
            <a:extLst>
              <a:ext uri="{FF2B5EF4-FFF2-40B4-BE49-F238E27FC236}">
                <a16:creationId xmlns:a16="http://schemas.microsoft.com/office/drawing/2014/main" id="{B80DE958-9D45-4CAD-BF1F-FA2ED970B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3" y="3527956"/>
            <a:ext cx="5538554" cy="2849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 histogram&#10;&#10;Description automatically generated">
            <a:extLst>
              <a:ext uri="{FF2B5EF4-FFF2-40B4-BE49-F238E27FC236}">
                <a16:creationId xmlns:a16="http://schemas.microsoft.com/office/drawing/2014/main" id="{C175AE7C-0A72-4EF7-BD6C-8692606452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4631" y="3653451"/>
            <a:ext cx="3765176" cy="2560320"/>
          </a:xfrm>
          <a:prstGeom prst="rect">
            <a:avLst/>
          </a:prstGeom>
        </p:spPr>
      </p:pic>
      <p:sp>
        <p:nvSpPr>
          <p:cNvPr id="35" name="Rectangle 34">
            <a:extLst>
              <a:ext uri="{FF2B5EF4-FFF2-40B4-BE49-F238E27FC236}">
                <a16:creationId xmlns:a16="http://schemas.microsoft.com/office/drawing/2014/main" id="{BB93B4BF-AD35-4E52-8131-161C5FB9CD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2" y="3527956"/>
            <a:ext cx="5538555" cy="2849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10;&#10;Description automatically generated">
            <a:extLst>
              <a:ext uri="{FF2B5EF4-FFF2-40B4-BE49-F238E27FC236}">
                <a16:creationId xmlns:a16="http://schemas.microsoft.com/office/drawing/2014/main" id="{C0DCF2C7-39E7-4B8B-B7A9-74A1F7DDA3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3121" y="3672788"/>
            <a:ext cx="3765176" cy="2560320"/>
          </a:xfrm>
          <a:prstGeom prst="rect">
            <a:avLst/>
          </a:prstGeom>
        </p:spPr>
      </p:pic>
    </p:spTree>
    <p:extLst>
      <p:ext uri="{BB962C8B-B14F-4D97-AF65-F5344CB8AC3E}">
        <p14:creationId xmlns:p14="http://schemas.microsoft.com/office/powerpoint/2010/main" val="2749359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Chart, histogram&#10;&#10;Description automatically generated">
            <a:extLst>
              <a:ext uri="{FF2B5EF4-FFF2-40B4-BE49-F238E27FC236}">
                <a16:creationId xmlns:a16="http://schemas.microsoft.com/office/drawing/2014/main" id="{0CC07865-619B-44D2-BEF1-BC1009DFD3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022" y="321734"/>
            <a:ext cx="4241124" cy="2905170"/>
          </a:xfrm>
          <a:prstGeom prst="rect">
            <a:avLst/>
          </a:prstGeom>
        </p:spPr>
      </p:pic>
      <p:pic>
        <p:nvPicPr>
          <p:cNvPr id="9" name="Picture 8" descr="Chart, bar chart, histogram&#10;&#10;Description automatically generated">
            <a:extLst>
              <a:ext uri="{FF2B5EF4-FFF2-40B4-BE49-F238E27FC236}">
                <a16:creationId xmlns:a16="http://schemas.microsoft.com/office/drawing/2014/main" id="{2211B480-F274-46CD-914C-21DCD943E4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464" y="3631096"/>
            <a:ext cx="4120238" cy="2760560"/>
          </a:xfrm>
          <a:prstGeom prst="rect">
            <a:avLst/>
          </a:prstGeom>
        </p:spPr>
      </p:pic>
      <p:sp>
        <p:nvSpPr>
          <p:cNvPr id="29" name="Rectangle 24">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6">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histogram&#10;&#10;Description automatically generated">
            <a:extLst>
              <a:ext uri="{FF2B5EF4-FFF2-40B4-BE49-F238E27FC236}">
                <a16:creationId xmlns:a16="http://schemas.microsoft.com/office/drawing/2014/main" id="{593D03B1-BB04-4AFC-807F-E3310AE574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8034" y="1436977"/>
            <a:ext cx="5426764" cy="3839435"/>
          </a:xfrm>
          <a:prstGeom prst="rect">
            <a:avLst/>
          </a:prstGeom>
        </p:spPr>
      </p:pic>
    </p:spTree>
    <p:extLst>
      <p:ext uri="{BB962C8B-B14F-4D97-AF65-F5344CB8AC3E}">
        <p14:creationId xmlns:p14="http://schemas.microsoft.com/office/powerpoint/2010/main" val="3892855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639E2-A911-4BE5-A978-3E89B6CB6AD9}"/>
              </a:ext>
            </a:extLst>
          </p:cNvPr>
          <p:cNvSpPr>
            <a:spLocks noGrp="1"/>
          </p:cNvSpPr>
          <p:nvPr>
            <p:ph type="title"/>
          </p:nvPr>
        </p:nvSpPr>
        <p:spPr>
          <a:xfrm>
            <a:off x="913795" y="609600"/>
            <a:ext cx="5910517" cy="1117600"/>
          </a:xfrm>
        </p:spPr>
        <p:txBody>
          <a:bodyPr>
            <a:normAutofit/>
          </a:bodyPr>
          <a:lstStyle/>
          <a:p>
            <a:pPr>
              <a:lnSpc>
                <a:spcPct val="90000"/>
              </a:lnSpc>
            </a:pPr>
            <a:r>
              <a:rPr lang="en-US" sz="3700"/>
              <a:t>Data Cleaning – Handling Missing Values</a:t>
            </a:r>
            <a:endParaRPr lang="en-GB" sz="3700"/>
          </a:p>
        </p:txBody>
      </p:sp>
      <p:sp>
        <p:nvSpPr>
          <p:cNvPr id="3" name="Content Placeholder 2">
            <a:extLst>
              <a:ext uri="{FF2B5EF4-FFF2-40B4-BE49-F238E27FC236}">
                <a16:creationId xmlns:a16="http://schemas.microsoft.com/office/drawing/2014/main" id="{748EB230-E6D7-46EA-B34B-DDDAE3B85D93}"/>
              </a:ext>
            </a:extLst>
          </p:cNvPr>
          <p:cNvSpPr>
            <a:spLocks noGrp="1"/>
          </p:cNvSpPr>
          <p:nvPr>
            <p:ph idx="1"/>
          </p:nvPr>
        </p:nvSpPr>
        <p:spPr>
          <a:xfrm>
            <a:off x="534257" y="1828799"/>
            <a:ext cx="6290056" cy="4695291"/>
          </a:xfrm>
        </p:spPr>
        <p:txBody>
          <a:bodyPr>
            <a:normAutofit lnSpcReduction="10000"/>
          </a:bodyPr>
          <a:lstStyle/>
          <a:p>
            <a:r>
              <a:rPr lang="en-US" sz="2200" dirty="0"/>
              <a:t>Handling missing values can be done two ways:</a:t>
            </a:r>
          </a:p>
          <a:p>
            <a:pPr lvl="1"/>
            <a:r>
              <a:rPr lang="en-US" sz="2000" dirty="0"/>
              <a:t>Removing the rows with those values entirely</a:t>
            </a:r>
          </a:p>
          <a:p>
            <a:pPr lvl="1"/>
            <a:r>
              <a:rPr lang="en-US" sz="2000" dirty="0"/>
              <a:t>Compensating for the missing values with a reasonable value/values, e.g. the mean, median, …</a:t>
            </a:r>
            <a:r>
              <a:rPr lang="en-US" sz="2000" dirty="0" err="1"/>
              <a:t>etc</a:t>
            </a:r>
            <a:endParaRPr lang="en-US" sz="2000" dirty="0"/>
          </a:p>
          <a:p>
            <a:r>
              <a:rPr lang="en-US" sz="2200" dirty="0"/>
              <a:t>After checking the </a:t>
            </a:r>
            <a:r>
              <a:rPr lang="en-US" sz="2200" dirty="0">
                <a:latin typeface="Courier New" panose="02070309020205020404" pitchFamily="49" charset="0"/>
                <a:cs typeface="Courier New" panose="02070309020205020404" pitchFamily="49" charset="0"/>
              </a:rPr>
              <a:t>info()</a:t>
            </a:r>
            <a:r>
              <a:rPr lang="en-US" sz="2200" dirty="0"/>
              <a:t> method for the two </a:t>
            </a:r>
            <a:r>
              <a:rPr lang="en-US" sz="2200" dirty="0" err="1"/>
              <a:t>dataframes</a:t>
            </a:r>
            <a:r>
              <a:rPr lang="en-US" sz="2200" dirty="0"/>
              <a:t>, it seems best to take the following actions with </a:t>
            </a:r>
            <a:r>
              <a:rPr lang="en-US" sz="2200" dirty="0" err="1">
                <a:latin typeface="Courier New" panose="02070309020205020404" pitchFamily="49" charset="0"/>
                <a:cs typeface="Courier New" panose="02070309020205020404" pitchFamily="49" charset="0"/>
              </a:rPr>
              <a:t>df_train</a:t>
            </a:r>
            <a:r>
              <a:rPr lang="en-US" sz="2200" dirty="0"/>
              <a:t>:</a:t>
            </a:r>
          </a:p>
          <a:p>
            <a:pPr lvl="1"/>
            <a:r>
              <a:rPr lang="en-US" sz="2000" dirty="0"/>
              <a:t>Remove the two rows that have missing values for the </a:t>
            </a:r>
            <a:r>
              <a:rPr lang="en-US" sz="2000" dirty="0">
                <a:latin typeface="Courier New" panose="02070309020205020404" pitchFamily="49" charset="0"/>
                <a:cs typeface="Courier New" panose="02070309020205020404" pitchFamily="49" charset="0"/>
              </a:rPr>
              <a:t>Embarked</a:t>
            </a:r>
            <a:r>
              <a:rPr lang="en-US" sz="2000" dirty="0"/>
              <a:t> column.</a:t>
            </a:r>
          </a:p>
          <a:p>
            <a:pPr lvl="1"/>
            <a:r>
              <a:rPr lang="en-US" sz="2000" dirty="0"/>
              <a:t>Compensate with the average for the </a:t>
            </a:r>
            <a:r>
              <a:rPr lang="en-US" sz="2000" dirty="0">
                <a:latin typeface="Courier New" panose="02070309020205020404" pitchFamily="49" charset="0"/>
                <a:cs typeface="Courier New" panose="02070309020205020404" pitchFamily="49" charset="0"/>
              </a:rPr>
              <a:t>Age</a:t>
            </a:r>
            <a:r>
              <a:rPr lang="en-US" sz="2000" dirty="0"/>
              <a:t> column.</a:t>
            </a:r>
          </a:p>
          <a:p>
            <a:r>
              <a:rPr lang="en-US" sz="2000" dirty="0"/>
              <a:t>Similar actions can be taken with </a:t>
            </a:r>
            <a:r>
              <a:rPr lang="en-US" sz="2000" dirty="0" err="1">
                <a:latin typeface="Courier New" panose="02070309020205020404" pitchFamily="49" charset="0"/>
                <a:cs typeface="Courier New" panose="02070309020205020404" pitchFamily="49" charset="0"/>
              </a:rPr>
              <a:t>df_test</a:t>
            </a:r>
            <a:r>
              <a:rPr lang="en-US" sz="2000" dirty="0"/>
              <a:t>.</a:t>
            </a:r>
          </a:p>
        </p:txBody>
      </p:sp>
      <p:sp>
        <p:nvSpPr>
          <p:cNvPr id="15" name="Rectangle 12">
            <a:extLst>
              <a:ext uri="{FF2B5EF4-FFF2-40B4-BE49-F238E27FC236}">
                <a16:creationId xmlns:a16="http://schemas.microsoft.com/office/drawing/2014/main" id="{FEB31415-7BF1-4297-867D-3EA440C99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2162" y="965196"/>
            <a:ext cx="3685394" cy="4971787"/>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up of a document&#10;&#10;Description automatically generated with low confidence">
            <a:extLst>
              <a:ext uri="{FF2B5EF4-FFF2-40B4-BE49-F238E27FC236}">
                <a16:creationId xmlns:a16="http://schemas.microsoft.com/office/drawing/2014/main" id="{F205D4DD-9549-4626-89B9-6042400CBB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2696" y="1126064"/>
            <a:ext cx="3095987" cy="2244591"/>
          </a:xfrm>
          <a:prstGeom prst="rect">
            <a:avLst/>
          </a:prstGeom>
        </p:spPr>
      </p:pic>
      <p:pic>
        <p:nvPicPr>
          <p:cNvPr id="6" name="Picture 5" descr="A close-up of a document&#10;&#10;Description automatically generated with low confidence">
            <a:extLst>
              <a:ext uri="{FF2B5EF4-FFF2-40B4-BE49-F238E27FC236}">
                <a16:creationId xmlns:a16="http://schemas.microsoft.com/office/drawing/2014/main" id="{F268AA01-89C3-4DF9-B4B6-8492A56900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2697" y="3419294"/>
            <a:ext cx="3095986" cy="2469050"/>
          </a:xfrm>
          <a:prstGeom prst="rect">
            <a:avLst/>
          </a:prstGeom>
        </p:spPr>
      </p:pic>
    </p:spTree>
    <p:extLst>
      <p:ext uri="{BB962C8B-B14F-4D97-AF65-F5344CB8AC3E}">
        <p14:creationId xmlns:p14="http://schemas.microsoft.com/office/powerpoint/2010/main" val="888120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BF5D0-2FCC-4552-98C1-A9E737C9A176}"/>
              </a:ext>
            </a:extLst>
          </p:cNvPr>
          <p:cNvSpPr>
            <a:spLocks noGrp="1"/>
          </p:cNvSpPr>
          <p:nvPr>
            <p:ph type="title"/>
          </p:nvPr>
        </p:nvSpPr>
        <p:spPr/>
        <p:txBody>
          <a:bodyPr/>
          <a:lstStyle/>
          <a:p>
            <a:r>
              <a:rPr lang="en-US"/>
              <a:t>Exploratory Data Analysis (EDA)</a:t>
            </a:r>
            <a:endParaRPr lang="en-GB" dirty="0"/>
          </a:p>
        </p:txBody>
      </p:sp>
      <p:sp>
        <p:nvSpPr>
          <p:cNvPr id="3" name="Content Placeholder 2">
            <a:extLst>
              <a:ext uri="{FF2B5EF4-FFF2-40B4-BE49-F238E27FC236}">
                <a16:creationId xmlns:a16="http://schemas.microsoft.com/office/drawing/2014/main" id="{815A00DD-6D6E-4A66-BB03-00B8BF9EAACA}"/>
              </a:ext>
            </a:extLst>
          </p:cNvPr>
          <p:cNvSpPr>
            <a:spLocks noGrp="1"/>
          </p:cNvSpPr>
          <p:nvPr>
            <p:ph idx="1"/>
          </p:nvPr>
        </p:nvSpPr>
        <p:spPr/>
        <p:txBody>
          <a:bodyPr>
            <a:normAutofit/>
          </a:bodyPr>
          <a:lstStyle/>
          <a:p>
            <a:r>
              <a:rPr lang="en-US" sz="2400" dirty="0"/>
              <a:t>For exploratory data analysis, we will create some plots to help us get some insight about how the data columns are related. For each plot we will create two versions, one for the passengers who survived, and the other for those who didn’t.</a:t>
            </a:r>
          </a:p>
          <a:p>
            <a:r>
              <a:rPr lang="en-US" sz="2400" dirty="0"/>
              <a:t>We will next give a brief look to each of those plots.</a:t>
            </a:r>
            <a:endParaRPr lang="en-GB" sz="2400" dirty="0"/>
          </a:p>
        </p:txBody>
      </p:sp>
    </p:spTree>
    <p:extLst>
      <p:ext uri="{BB962C8B-B14F-4D97-AF65-F5344CB8AC3E}">
        <p14:creationId xmlns:p14="http://schemas.microsoft.com/office/powerpoint/2010/main" val="2080050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C460A-DE04-4868-B1C9-03C824A1E08B}"/>
              </a:ext>
            </a:extLst>
          </p:cNvPr>
          <p:cNvSpPr>
            <a:spLocks noGrp="1"/>
          </p:cNvSpPr>
          <p:nvPr>
            <p:ph type="title"/>
          </p:nvPr>
        </p:nvSpPr>
        <p:spPr>
          <a:xfrm>
            <a:off x="913795" y="609600"/>
            <a:ext cx="3078749" cy="970450"/>
          </a:xfrm>
        </p:spPr>
        <p:txBody>
          <a:bodyPr anchor="b">
            <a:normAutofit/>
          </a:bodyPr>
          <a:lstStyle/>
          <a:p>
            <a:pPr algn="l"/>
            <a:r>
              <a:rPr lang="en-US" sz="2800" dirty="0">
                <a:ln>
                  <a:solidFill>
                    <a:srgbClr val="404040">
                      <a:alpha val="10000"/>
                    </a:srgbClr>
                  </a:solidFill>
                </a:ln>
                <a:solidFill>
                  <a:srgbClr val="DADADA"/>
                </a:solidFill>
              </a:rPr>
              <a:t>EDA – Age</a:t>
            </a:r>
            <a:endParaRPr lang="en-GB" sz="2800" dirty="0">
              <a:ln>
                <a:solidFill>
                  <a:srgbClr val="404040">
                    <a:alpha val="10000"/>
                  </a:srgbClr>
                </a:solidFill>
              </a:ln>
              <a:solidFill>
                <a:srgbClr val="DADADA"/>
              </a:solidFill>
            </a:endParaRPr>
          </a:p>
        </p:txBody>
      </p:sp>
      <p:sp>
        <p:nvSpPr>
          <p:cNvPr id="3" name="Content Placeholder 2">
            <a:extLst>
              <a:ext uri="{FF2B5EF4-FFF2-40B4-BE49-F238E27FC236}">
                <a16:creationId xmlns:a16="http://schemas.microsoft.com/office/drawing/2014/main" id="{D361CC5C-566F-4AC0-8FFC-803D58F889AA}"/>
              </a:ext>
            </a:extLst>
          </p:cNvPr>
          <p:cNvSpPr>
            <a:spLocks noGrp="1"/>
          </p:cNvSpPr>
          <p:nvPr>
            <p:ph idx="1"/>
          </p:nvPr>
        </p:nvSpPr>
        <p:spPr>
          <a:xfrm>
            <a:off x="913795" y="1732449"/>
            <a:ext cx="3617108" cy="4482084"/>
          </a:xfrm>
        </p:spPr>
        <p:txBody>
          <a:bodyPr anchor="t">
            <a:normAutofit/>
          </a:bodyPr>
          <a:lstStyle/>
          <a:p>
            <a:pPr marL="36900" indent="0">
              <a:buClr>
                <a:srgbClr val="7F9ECC"/>
              </a:buClr>
              <a:buNone/>
            </a:pPr>
            <a:r>
              <a:rPr lang="en-US" sz="1800" dirty="0">
                <a:ln>
                  <a:solidFill>
                    <a:srgbClr val="404040">
                      <a:alpha val="10000"/>
                    </a:srgbClr>
                  </a:solidFill>
                </a:ln>
                <a:solidFill>
                  <a:srgbClr val="DADADA"/>
                </a:solidFill>
              </a:rPr>
              <a:t>The ages of the passengers, either survived or not, seem to follow some kind of normal distribution.</a:t>
            </a:r>
            <a:endParaRPr lang="en-GB" sz="1800" dirty="0">
              <a:ln>
                <a:solidFill>
                  <a:srgbClr val="404040">
                    <a:alpha val="10000"/>
                  </a:srgbClr>
                </a:solidFill>
              </a:ln>
              <a:solidFill>
                <a:srgbClr val="DADADA"/>
              </a:solidFill>
            </a:endParaRPr>
          </a:p>
        </p:txBody>
      </p:sp>
      <p:pic>
        <p:nvPicPr>
          <p:cNvPr id="5" name="Picture 4" descr="Chart&#10;&#10;Description automatically generated">
            <a:extLst>
              <a:ext uri="{FF2B5EF4-FFF2-40B4-BE49-F238E27FC236}">
                <a16:creationId xmlns:a16="http://schemas.microsoft.com/office/drawing/2014/main" id="{C86AE605-7175-4062-964E-ADD6AE98A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6339" y="1212168"/>
            <a:ext cx="6642193" cy="4433663"/>
          </a:xfrm>
          <a:prstGeom prst="rect">
            <a:avLst/>
          </a:prstGeom>
        </p:spPr>
      </p:pic>
    </p:spTree>
    <p:extLst>
      <p:ext uri="{BB962C8B-B14F-4D97-AF65-F5344CB8AC3E}">
        <p14:creationId xmlns:p14="http://schemas.microsoft.com/office/powerpoint/2010/main" val="3636247550"/>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460A-DE04-4868-B1C9-03C824A1E08B}"/>
              </a:ext>
            </a:extLst>
          </p:cNvPr>
          <p:cNvSpPr>
            <a:spLocks noGrp="1"/>
          </p:cNvSpPr>
          <p:nvPr>
            <p:ph type="title"/>
          </p:nvPr>
        </p:nvSpPr>
        <p:spPr>
          <a:xfrm>
            <a:off x="707900" y="460178"/>
            <a:ext cx="3946393" cy="1956298"/>
          </a:xfrm>
        </p:spPr>
        <p:txBody>
          <a:bodyPr>
            <a:normAutofit/>
          </a:bodyPr>
          <a:lstStyle/>
          <a:p>
            <a:pPr algn="l"/>
            <a:r>
              <a:rPr lang="en-US" sz="3600" dirty="0">
                <a:ln>
                  <a:solidFill>
                    <a:srgbClr val="404040">
                      <a:alpha val="10000"/>
                    </a:srgbClr>
                  </a:solidFill>
                </a:ln>
              </a:rPr>
              <a:t>EDA – Sex</a:t>
            </a:r>
            <a:endParaRPr lang="en-GB" sz="3600" dirty="0">
              <a:ln>
                <a:solidFill>
                  <a:srgbClr val="404040">
                    <a:alpha val="10000"/>
                  </a:srgbClr>
                </a:solidFill>
              </a:ln>
            </a:endParaRPr>
          </a:p>
        </p:txBody>
      </p:sp>
      <p:sp>
        <p:nvSpPr>
          <p:cNvPr id="3" name="Content Placeholder 2">
            <a:extLst>
              <a:ext uri="{FF2B5EF4-FFF2-40B4-BE49-F238E27FC236}">
                <a16:creationId xmlns:a16="http://schemas.microsoft.com/office/drawing/2014/main" id="{D361CC5C-566F-4AC0-8FFC-803D58F889AA}"/>
              </a:ext>
            </a:extLst>
          </p:cNvPr>
          <p:cNvSpPr>
            <a:spLocks noGrp="1"/>
          </p:cNvSpPr>
          <p:nvPr>
            <p:ph idx="1"/>
          </p:nvPr>
        </p:nvSpPr>
        <p:spPr>
          <a:xfrm>
            <a:off x="5129494" y="460178"/>
            <a:ext cx="6430560" cy="1956298"/>
          </a:xfrm>
        </p:spPr>
        <p:txBody>
          <a:bodyPr anchor="ctr">
            <a:normAutofit/>
          </a:bodyPr>
          <a:lstStyle/>
          <a:p>
            <a:pPr marL="36900" indent="0">
              <a:buClr>
                <a:srgbClr val="7F9ECC"/>
              </a:buClr>
              <a:buNone/>
            </a:pPr>
            <a:r>
              <a:rPr lang="en-US" dirty="0">
                <a:ln>
                  <a:solidFill>
                    <a:srgbClr val="404040">
                      <a:alpha val="10000"/>
                    </a:srgbClr>
                  </a:solidFill>
                </a:ln>
              </a:rPr>
              <a:t>The count of males who drowned is way more than that of the females, where as the count of males who survived is considerably less than that of the females.</a:t>
            </a:r>
            <a:endParaRPr lang="en-GB" dirty="0">
              <a:ln>
                <a:solidFill>
                  <a:srgbClr val="404040">
                    <a:alpha val="10000"/>
                  </a:srgbClr>
                </a:solidFill>
              </a:ln>
            </a:endParaRPr>
          </a:p>
        </p:txBody>
      </p:sp>
      <p:pic>
        <p:nvPicPr>
          <p:cNvPr id="5" name="Picture 4" descr="Chart, bar chart&#10;&#10;Description automatically generated">
            <a:extLst>
              <a:ext uri="{FF2B5EF4-FFF2-40B4-BE49-F238E27FC236}">
                <a16:creationId xmlns:a16="http://schemas.microsoft.com/office/drawing/2014/main" id="{22D9E162-CD2C-4D1C-82FD-472F06A487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898" y="2233186"/>
            <a:ext cx="8600486" cy="4277846"/>
          </a:xfrm>
          <a:prstGeom prst="rect">
            <a:avLst/>
          </a:prstGeom>
        </p:spPr>
      </p:pic>
    </p:spTree>
    <p:extLst>
      <p:ext uri="{BB962C8B-B14F-4D97-AF65-F5344CB8AC3E}">
        <p14:creationId xmlns:p14="http://schemas.microsoft.com/office/powerpoint/2010/main" val="725586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8E53C-CFBC-47AC-9C13-9992FC0418BD}"/>
              </a:ext>
            </a:extLst>
          </p:cNvPr>
          <p:cNvSpPr>
            <a:spLocks noGrp="1"/>
          </p:cNvSpPr>
          <p:nvPr>
            <p:ph type="title"/>
          </p:nvPr>
        </p:nvSpPr>
        <p:spPr>
          <a:xfrm>
            <a:off x="410362" y="239730"/>
            <a:ext cx="3078749" cy="970450"/>
          </a:xfrm>
        </p:spPr>
        <p:txBody>
          <a:bodyPr anchor="b">
            <a:normAutofit/>
          </a:bodyPr>
          <a:lstStyle/>
          <a:p>
            <a:pPr algn="l"/>
            <a:r>
              <a:rPr lang="en-US" sz="2800">
                <a:ln>
                  <a:solidFill>
                    <a:srgbClr val="404040">
                      <a:alpha val="10000"/>
                    </a:srgbClr>
                  </a:solidFill>
                </a:ln>
              </a:rPr>
              <a:t>EDA – P-class</a:t>
            </a:r>
            <a:endParaRPr lang="en-GB" sz="2800" dirty="0"/>
          </a:p>
        </p:txBody>
      </p:sp>
      <p:sp>
        <p:nvSpPr>
          <p:cNvPr id="3" name="Content Placeholder 2">
            <a:extLst>
              <a:ext uri="{FF2B5EF4-FFF2-40B4-BE49-F238E27FC236}">
                <a16:creationId xmlns:a16="http://schemas.microsoft.com/office/drawing/2014/main" id="{F9DBD14B-A092-4131-9902-7EE892B48EE6}"/>
              </a:ext>
            </a:extLst>
          </p:cNvPr>
          <p:cNvSpPr>
            <a:spLocks noGrp="1"/>
          </p:cNvSpPr>
          <p:nvPr>
            <p:ph idx="1"/>
          </p:nvPr>
        </p:nvSpPr>
        <p:spPr>
          <a:xfrm>
            <a:off x="410362" y="1362580"/>
            <a:ext cx="3976703" cy="5161510"/>
          </a:xfrm>
        </p:spPr>
        <p:txBody>
          <a:bodyPr anchor="t">
            <a:normAutofit/>
          </a:bodyPr>
          <a:lstStyle/>
          <a:p>
            <a:r>
              <a:rPr lang="en-US"/>
              <a:t>To represent the relationship between the p-class and survival, we have chosen to use a matplotlib regplot with jitter.</a:t>
            </a:r>
          </a:p>
          <a:p>
            <a:r>
              <a:rPr lang="en-US"/>
              <a:t>The plot reveals the following:</a:t>
            </a:r>
          </a:p>
          <a:p>
            <a:pPr lvl="1"/>
            <a:r>
              <a:rPr lang="en-US">
                <a:ln>
                  <a:solidFill>
                    <a:srgbClr val="404040">
                      <a:alpha val="10000"/>
                    </a:srgbClr>
                  </a:solidFill>
                </a:ln>
              </a:rPr>
              <a:t>For p-class 1, the count of passengers who survived is considerably higher than those who drowned.</a:t>
            </a:r>
          </a:p>
          <a:p>
            <a:pPr lvl="1"/>
            <a:r>
              <a:rPr lang="en-US">
                <a:ln>
                  <a:solidFill>
                    <a:srgbClr val="404040">
                      <a:alpha val="10000"/>
                    </a:srgbClr>
                  </a:solidFill>
                </a:ln>
              </a:rPr>
              <a:t>For p-class 2, the count of the passengers who survived is slightly higher.</a:t>
            </a:r>
          </a:p>
          <a:p>
            <a:pPr lvl="1"/>
            <a:r>
              <a:rPr lang="en-US">
                <a:ln>
                  <a:solidFill>
                    <a:srgbClr val="404040">
                      <a:alpha val="10000"/>
                    </a:srgbClr>
                  </a:solidFill>
                </a:ln>
              </a:rPr>
              <a:t>For p-class 3, the count of those who drowned is extremely higher.</a:t>
            </a:r>
            <a:endParaRPr lang="en-US"/>
          </a:p>
          <a:p>
            <a:endParaRPr lang="en-GB" dirty="0"/>
          </a:p>
        </p:txBody>
      </p:sp>
      <p:sp>
        <p:nvSpPr>
          <p:cNvPr id="17" name="Rectangle 14">
            <a:extLst>
              <a:ext uri="{FF2B5EF4-FFF2-40B4-BE49-F238E27FC236}">
                <a16:creationId xmlns:a16="http://schemas.microsoft.com/office/drawing/2014/main" id="{0A22D114-11B7-46ED-94A9-18DC1C977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 scatter chart&#10;&#10;Description automatically generated">
            <a:extLst>
              <a:ext uri="{FF2B5EF4-FFF2-40B4-BE49-F238E27FC236}">
                <a16:creationId xmlns:a16="http://schemas.microsoft.com/office/drawing/2014/main" id="{27E29BDE-AD14-4610-BAA0-D3F05F57B8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0762" y="1111163"/>
            <a:ext cx="6471855" cy="4356818"/>
          </a:xfrm>
          <a:prstGeom prst="rect">
            <a:avLst/>
          </a:prstGeom>
        </p:spPr>
      </p:pic>
    </p:spTree>
    <p:extLst>
      <p:ext uri="{BB962C8B-B14F-4D97-AF65-F5344CB8AC3E}">
        <p14:creationId xmlns:p14="http://schemas.microsoft.com/office/powerpoint/2010/main" val="1901374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460A-DE04-4868-B1C9-03C824A1E08B}"/>
              </a:ext>
            </a:extLst>
          </p:cNvPr>
          <p:cNvSpPr>
            <a:spLocks noGrp="1"/>
          </p:cNvSpPr>
          <p:nvPr>
            <p:ph type="title"/>
          </p:nvPr>
        </p:nvSpPr>
        <p:spPr>
          <a:xfrm>
            <a:off x="707900" y="460178"/>
            <a:ext cx="3946393" cy="1956298"/>
          </a:xfrm>
        </p:spPr>
        <p:txBody>
          <a:bodyPr>
            <a:normAutofit/>
          </a:bodyPr>
          <a:lstStyle/>
          <a:p>
            <a:pPr algn="l"/>
            <a:r>
              <a:rPr lang="en-US" sz="3600" dirty="0">
                <a:ln>
                  <a:solidFill>
                    <a:srgbClr val="404040">
                      <a:alpha val="10000"/>
                    </a:srgbClr>
                  </a:solidFill>
                </a:ln>
              </a:rPr>
              <a:t>EDA – Parch</a:t>
            </a:r>
            <a:endParaRPr lang="en-GB" sz="3600" dirty="0">
              <a:ln>
                <a:solidFill>
                  <a:srgbClr val="404040">
                    <a:alpha val="10000"/>
                  </a:srgbClr>
                </a:solidFill>
              </a:ln>
            </a:endParaRPr>
          </a:p>
        </p:txBody>
      </p:sp>
      <p:sp>
        <p:nvSpPr>
          <p:cNvPr id="3" name="Content Placeholder 2">
            <a:extLst>
              <a:ext uri="{FF2B5EF4-FFF2-40B4-BE49-F238E27FC236}">
                <a16:creationId xmlns:a16="http://schemas.microsoft.com/office/drawing/2014/main" id="{D361CC5C-566F-4AC0-8FFC-803D58F889AA}"/>
              </a:ext>
            </a:extLst>
          </p:cNvPr>
          <p:cNvSpPr>
            <a:spLocks noGrp="1"/>
          </p:cNvSpPr>
          <p:nvPr>
            <p:ph idx="1"/>
          </p:nvPr>
        </p:nvSpPr>
        <p:spPr>
          <a:xfrm>
            <a:off x="5129494" y="460178"/>
            <a:ext cx="6430560" cy="1956298"/>
          </a:xfrm>
        </p:spPr>
        <p:txBody>
          <a:bodyPr anchor="ctr">
            <a:normAutofit/>
          </a:bodyPr>
          <a:lstStyle/>
          <a:p>
            <a:pPr marL="36900" indent="0">
              <a:buClr>
                <a:srgbClr val="7F9ECC"/>
              </a:buClr>
              <a:buNone/>
            </a:pPr>
            <a:r>
              <a:rPr lang="en-US" dirty="0">
                <a:ln>
                  <a:solidFill>
                    <a:srgbClr val="404040">
                      <a:alpha val="10000"/>
                    </a:srgbClr>
                  </a:solidFill>
                </a:ln>
              </a:rPr>
              <a:t>Parch does not seem to be corelated with the survival/death.</a:t>
            </a:r>
            <a:endParaRPr lang="en-GB" dirty="0">
              <a:ln>
                <a:solidFill>
                  <a:srgbClr val="404040">
                    <a:alpha val="10000"/>
                  </a:srgbClr>
                </a:solidFill>
              </a:ln>
            </a:endParaRPr>
          </a:p>
        </p:txBody>
      </p:sp>
      <p:pic>
        <p:nvPicPr>
          <p:cNvPr id="6" name="Picture 5" descr="Chart, histogram&#10;&#10;Description automatically generated">
            <a:extLst>
              <a:ext uri="{FF2B5EF4-FFF2-40B4-BE49-F238E27FC236}">
                <a16:creationId xmlns:a16="http://schemas.microsoft.com/office/drawing/2014/main" id="{BBD27209-AB58-4FDA-A3E9-7D19F1CED4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897" y="2335926"/>
            <a:ext cx="8684515" cy="4290904"/>
          </a:xfrm>
          <a:prstGeom prst="rect">
            <a:avLst/>
          </a:prstGeom>
        </p:spPr>
      </p:pic>
    </p:spTree>
    <p:extLst>
      <p:ext uri="{BB962C8B-B14F-4D97-AF65-F5344CB8AC3E}">
        <p14:creationId xmlns:p14="http://schemas.microsoft.com/office/powerpoint/2010/main" val="197563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460A-DE04-4868-B1C9-03C824A1E08B}"/>
              </a:ext>
            </a:extLst>
          </p:cNvPr>
          <p:cNvSpPr>
            <a:spLocks noGrp="1"/>
          </p:cNvSpPr>
          <p:nvPr>
            <p:ph type="title"/>
          </p:nvPr>
        </p:nvSpPr>
        <p:spPr>
          <a:xfrm>
            <a:off x="707900" y="460178"/>
            <a:ext cx="4305889" cy="1956298"/>
          </a:xfrm>
        </p:spPr>
        <p:txBody>
          <a:bodyPr>
            <a:normAutofit/>
          </a:bodyPr>
          <a:lstStyle/>
          <a:p>
            <a:pPr algn="l"/>
            <a:r>
              <a:rPr lang="en-US" sz="3600" dirty="0">
                <a:ln>
                  <a:solidFill>
                    <a:srgbClr val="404040">
                      <a:alpha val="10000"/>
                    </a:srgbClr>
                  </a:solidFill>
                </a:ln>
              </a:rPr>
              <a:t>EDA – Embarkment Place</a:t>
            </a:r>
            <a:endParaRPr lang="en-GB" sz="3600" dirty="0">
              <a:ln>
                <a:solidFill>
                  <a:srgbClr val="404040">
                    <a:alpha val="10000"/>
                  </a:srgbClr>
                </a:solidFill>
              </a:ln>
            </a:endParaRPr>
          </a:p>
        </p:txBody>
      </p:sp>
      <p:sp>
        <p:nvSpPr>
          <p:cNvPr id="3" name="Content Placeholder 2">
            <a:extLst>
              <a:ext uri="{FF2B5EF4-FFF2-40B4-BE49-F238E27FC236}">
                <a16:creationId xmlns:a16="http://schemas.microsoft.com/office/drawing/2014/main" id="{D361CC5C-566F-4AC0-8FFC-803D58F889AA}"/>
              </a:ext>
            </a:extLst>
          </p:cNvPr>
          <p:cNvSpPr>
            <a:spLocks noGrp="1"/>
          </p:cNvSpPr>
          <p:nvPr>
            <p:ph idx="1"/>
          </p:nvPr>
        </p:nvSpPr>
        <p:spPr>
          <a:xfrm>
            <a:off x="5129494" y="408807"/>
            <a:ext cx="6430560" cy="1956298"/>
          </a:xfrm>
        </p:spPr>
        <p:txBody>
          <a:bodyPr anchor="ctr">
            <a:normAutofit/>
          </a:bodyPr>
          <a:lstStyle/>
          <a:p>
            <a:pPr marL="36900" indent="0">
              <a:buClr>
                <a:srgbClr val="7F9ECC"/>
              </a:buClr>
              <a:buNone/>
            </a:pPr>
            <a:r>
              <a:rPr lang="en-US" dirty="0">
                <a:ln>
                  <a:solidFill>
                    <a:srgbClr val="404040">
                      <a:alpha val="10000"/>
                    </a:srgbClr>
                  </a:solidFill>
                </a:ln>
              </a:rPr>
              <a:t>The embarkment plot is not very insightful, it shows that the order of counts from high to low for both cases is the same.</a:t>
            </a:r>
            <a:endParaRPr lang="en-GB" dirty="0">
              <a:ln>
                <a:solidFill>
                  <a:srgbClr val="404040">
                    <a:alpha val="10000"/>
                  </a:srgbClr>
                </a:solidFill>
              </a:ln>
            </a:endParaRPr>
          </a:p>
        </p:txBody>
      </p:sp>
      <p:pic>
        <p:nvPicPr>
          <p:cNvPr id="5" name="Picture 4" descr="Chart, bar chart, histogram&#10;&#10;Description automatically generated">
            <a:extLst>
              <a:ext uri="{FF2B5EF4-FFF2-40B4-BE49-F238E27FC236}">
                <a16:creationId xmlns:a16="http://schemas.microsoft.com/office/drawing/2014/main" id="{C9D677C3-C92C-43A8-98AF-EB088D5E96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896" y="2398813"/>
            <a:ext cx="8723777" cy="4206503"/>
          </a:xfrm>
          <a:prstGeom prst="rect">
            <a:avLst/>
          </a:prstGeom>
        </p:spPr>
      </p:pic>
    </p:spTree>
    <p:extLst>
      <p:ext uri="{BB962C8B-B14F-4D97-AF65-F5344CB8AC3E}">
        <p14:creationId xmlns:p14="http://schemas.microsoft.com/office/powerpoint/2010/main" val="1323151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2A65E-F642-40AB-9F0B-25AFE0D7B372}"/>
              </a:ext>
            </a:extLst>
          </p:cNvPr>
          <p:cNvSpPr>
            <a:spLocks noGrp="1"/>
          </p:cNvSpPr>
          <p:nvPr>
            <p:ph type="title"/>
          </p:nvPr>
        </p:nvSpPr>
        <p:spPr/>
        <p:txBody>
          <a:bodyPr/>
          <a:lstStyle/>
          <a:p>
            <a:r>
              <a:rPr lang="en-US" dirty="0"/>
              <a:t>Overview of the Problem</a:t>
            </a:r>
            <a:endParaRPr lang="en-GB" dirty="0"/>
          </a:p>
        </p:txBody>
      </p:sp>
      <p:sp>
        <p:nvSpPr>
          <p:cNvPr id="3" name="Content Placeholder 2">
            <a:extLst>
              <a:ext uri="{FF2B5EF4-FFF2-40B4-BE49-F238E27FC236}">
                <a16:creationId xmlns:a16="http://schemas.microsoft.com/office/drawing/2014/main" id="{E9252785-3943-487B-A331-889C593E8880}"/>
              </a:ext>
            </a:extLst>
          </p:cNvPr>
          <p:cNvSpPr>
            <a:spLocks noGrp="1"/>
          </p:cNvSpPr>
          <p:nvPr>
            <p:ph idx="1"/>
          </p:nvPr>
        </p:nvSpPr>
        <p:spPr/>
        <p:txBody>
          <a:bodyPr/>
          <a:lstStyle/>
          <a:p>
            <a:r>
              <a:rPr lang="en-US" dirty="0"/>
              <a:t>This problem deals with data about Titanic passengers. This data includes their ages, p-classes, and more.</a:t>
            </a:r>
          </a:p>
          <a:p>
            <a:r>
              <a:rPr lang="en-US" dirty="0"/>
              <a:t>The main purpose is to create a machine learning model that can make guesses about whether a passenger has survived or not based on some data (for example their age, </a:t>
            </a:r>
            <a:r>
              <a:rPr lang="en-US" dirty="0" err="1"/>
              <a:t>Pclass</a:t>
            </a:r>
            <a:r>
              <a:rPr lang="en-US" dirty="0"/>
              <a:t>, …</a:t>
            </a:r>
            <a:r>
              <a:rPr lang="en-US" dirty="0" err="1"/>
              <a:t>etc</a:t>
            </a:r>
            <a:r>
              <a:rPr lang="en-US" dirty="0"/>
              <a:t>) describing the passenger. That is, to </a:t>
            </a:r>
            <a:r>
              <a:rPr lang="en-US" i="1" dirty="0"/>
              <a:t>classify</a:t>
            </a:r>
            <a:r>
              <a:rPr lang="en-US" dirty="0"/>
              <a:t> the passengers into two categories based on that data.</a:t>
            </a:r>
            <a:endParaRPr lang="en-GB" dirty="0"/>
          </a:p>
        </p:txBody>
      </p:sp>
    </p:spTree>
    <p:extLst>
      <p:ext uri="{BB962C8B-B14F-4D97-AF65-F5344CB8AC3E}">
        <p14:creationId xmlns:p14="http://schemas.microsoft.com/office/powerpoint/2010/main" val="3051820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0AB95-F4E3-42D7-93F8-88F1964F9EAD}"/>
              </a:ext>
            </a:extLst>
          </p:cNvPr>
          <p:cNvSpPr>
            <a:spLocks noGrp="1"/>
          </p:cNvSpPr>
          <p:nvPr>
            <p:ph type="title"/>
          </p:nvPr>
        </p:nvSpPr>
        <p:spPr/>
        <p:txBody>
          <a:bodyPr>
            <a:normAutofit fontScale="90000"/>
          </a:bodyPr>
          <a:lstStyle/>
          <a:p>
            <a:r>
              <a:rPr lang="en-US" dirty="0"/>
              <a:t>Converting Categorical Data into Quantitative Data</a:t>
            </a:r>
            <a:endParaRPr lang="en-GB" dirty="0"/>
          </a:p>
        </p:txBody>
      </p:sp>
      <p:sp>
        <p:nvSpPr>
          <p:cNvPr id="3" name="Content Placeholder 2">
            <a:extLst>
              <a:ext uri="{FF2B5EF4-FFF2-40B4-BE49-F238E27FC236}">
                <a16:creationId xmlns:a16="http://schemas.microsoft.com/office/drawing/2014/main" id="{15DE26C7-B2A4-415B-B097-D27340E04DBB}"/>
              </a:ext>
            </a:extLst>
          </p:cNvPr>
          <p:cNvSpPr>
            <a:spLocks noGrp="1"/>
          </p:cNvSpPr>
          <p:nvPr>
            <p:ph idx="1"/>
          </p:nvPr>
        </p:nvSpPr>
        <p:spPr>
          <a:xfrm>
            <a:off x="913795" y="1732449"/>
            <a:ext cx="10353762" cy="4647803"/>
          </a:xfrm>
        </p:spPr>
        <p:txBody>
          <a:bodyPr>
            <a:normAutofit/>
          </a:bodyPr>
          <a:lstStyle/>
          <a:p>
            <a:r>
              <a:rPr lang="en-US" dirty="0"/>
              <a:t>Some of the columns have their data in textual format, this will not allow the model to be trained.</a:t>
            </a:r>
          </a:p>
          <a:p>
            <a:r>
              <a:rPr lang="en-US" dirty="0"/>
              <a:t>To resolve that issue, we will use the following scheme for conversion:</a:t>
            </a:r>
          </a:p>
          <a:p>
            <a:pPr lvl="1"/>
            <a:r>
              <a:rPr lang="en-US" dirty="0"/>
              <a:t>Sex</a:t>
            </a:r>
          </a:p>
          <a:p>
            <a:pPr lvl="2"/>
            <a:r>
              <a:rPr lang="en-US" sz="1800" dirty="0"/>
              <a:t>male → 0</a:t>
            </a:r>
          </a:p>
          <a:p>
            <a:pPr lvl="2"/>
            <a:r>
              <a:rPr lang="en-US" sz="1800" dirty="0"/>
              <a:t>female → 1</a:t>
            </a:r>
          </a:p>
          <a:p>
            <a:pPr lvl="1"/>
            <a:r>
              <a:rPr lang="en-US" dirty="0"/>
              <a:t>Embarked</a:t>
            </a:r>
          </a:p>
          <a:p>
            <a:pPr lvl="2"/>
            <a:r>
              <a:rPr lang="en-US" sz="1800" dirty="0"/>
              <a:t>S → 0</a:t>
            </a:r>
          </a:p>
          <a:p>
            <a:pPr lvl="2"/>
            <a:r>
              <a:rPr lang="en-US" sz="1800" dirty="0"/>
              <a:t>Q → 1</a:t>
            </a:r>
          </a:p>
          <a:p>
            <a:pPr lvl="2"/>
            <a:r>
              <a:rPr lang="en-US" sz="1800" dirty="0"/>
              <a:t>C → 2</a:t>
            </a:r>
          </a:p>
          <a:p>
            <a:r>
              <a:rPr lang="en-GB" dirty="0"/>
              <a:t>The code for conversion is present in the html file accompanying the presentation.</a:t>
            </a:r>
          </a:p>
        </p:txBody>
      </p:sp>
    </p:spTree>
    <p:extLst>
      <p:ext uri="{BB962C8B-B14F-4D97-AF65-F5344CB8AC3E}">
        <p14:creationId xmlns:p14="http://schemas.microsoft.com/office/powerpoint/2010/main" val="1762026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DE2FB-C71E-49C9-BCFF-5CC073B29384}"/>
              </a:ext>
            </a:extLst>
          </p:cNvPr>
          <p:cNvSpPr>
            <a:spLocks noGrp="1"/>
          </p:cNvSpPr>
          <p:nvPr>
            <p:ph type="title"/>
          </p:nvPr>
        </p:nvSpPr>
        <p:spPr>
          <a:xfrm>
            <a:off x="287676" y="866206"/>
            <a:ext cx="4265273" cy="3499549"/>
          </a:xfrm>
        </p:spPr>
        <p:txBody>
          <a:bodyPr vert="horz" lIns="91440" tIns="45720" rIns="91440" bIns="45720" rtlCol="0" anchor="b">
            <a:normAutofit/>
          </a:bodyPr>
          <a:lstStyle/>
          <a:p>
            <a:pPr algn="l"/>
            <a:r>
              <a:rPr lang="en-US"/>
              <a:t>Part II</a:t>
            </a:r>
            <a:br>
              <a:rPr lang="en-US"/>
            </a:br>
            <a:r>
              <a:rPr lang="en-US"/>
              <a:t>Machine Learning</a:t>
            </a:r>
            <a:endParaRPr lang="en-US" dirty="0"/>
          </a:p>
        </p:txBody>
      </p:sp>
      <p:pic>
        <p:nvPicPr>
          <p:cNvPr id="8" name="Picture 7">
            <a:extLst>
              <a:ext uri="{FF2B5EF4-FFF2-40B4-BE49-F238E27FC236}">
                <a16:creationId xmlns:a16="http://schemas.microsoft.com/office/drawing/2014/main" id="{08187575-5CB4-477B-AA47-020C6D2A78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13" name="Picture 9">
            <a:extLst>
              <a:ext uri="{FF2B5EF4-FFF2-40B4-BE49-F238E27FC236}">
                <a16:creationId xmlns:a16="http://schemas.microsoft.com/office/drawing/2014/main" id="{EE585F70-7C5D-424E-A182-39507AF48A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4" name="Picture 3" descr="Angle view of circuit shaped like a brain">
            <a:extLst>
              <a:ext uri="{FF2B5EF4-FFF2-40B4-BE49-F238E27FC236}">
                <a16:creationId xmlns:a16="http://schemas.microsoft.com/office/drawing/2014/main" id="{71C3D0A9-E832-4571-82D9-8B9FF8A6A352}"/>
              </a:ext>
            </a:extLst>
          </p:cNvPr>
          <p:cNvPicPr>
            <a:picLocks noChangeAspect="1"/>
          </p:cNvPicPr>
          <p:nvPr/>
        </p:nvPicPr>
        <p:blipFill rotWithShape="1">
          <a:blip r:embed="rId4"/>
          <a:srcRect l="11741" r="11597" b="2"/>
          <a:stretch/>
        </p:blipFill>
        <p:spPr>
          <a:xfrm>
            <a:off x="4654297" y="10"/>
            <a:ext cx="7537704" cy="6857990"/>
          </a:xfrm>
          <a:prstGeom prst="rect">
            <a:avLst/>
          </a:prstGeom>
        </p:spPr>
      </p:pic>
    </p:spTree>
    <p:extLst>
      <p:ext uri="{BB962C8B-B14F-4D97-AF65-F5344CB8AC3E}">
        <p14:creationId xmlns:p14="http://schemas.microsoft.com/office/powerpoint/2010/main" val="397983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DD5DA-8C53-4058-88EC-7A582D10A56A}"/>
              </a:ext>
            </a:extLst>
          </p:cNvPr>
          <p:cNvSpPr>
            <a:spLocks noGrp="1"/>
          </p:cNvSpPr>
          <p:nvPr>
            <p:ph type="title"/>
          </p:nvPr>
        </p:nvSpPr>
        <p:spPr/>
        <p:txBody>
          <a:bodyPr/>
          <a:lstStyle/>
          <a:p>
            <a:r>
              <a:rPr lang="en-US" dirty="0"/>
              <a:t>Preparing Data</a:t>
            </a:r>
            <a:endParaRPr lang="en-GB" dirty="0"/>
          </a:p>
        </p:txBody>
      </p:sp>
      <p:sp>
        <p:nvSpPr>
          <p:cNvPr id="3" name="Content Placeholder 2">
            <a:extLst>
              <a:ext uri="{FF2B5EF4-FFF2-40B4-BE49-F238E27FC236}">
                <a16:creationId xmlns:a16="http://schemas.microsoft.com/office/drawing/2014/main" id="{5EDF3B80-8A3F-4EC6-A472-E45AB647103F}"/>
              </a:ext>
            </a:extLst>
          </p:cNvPr>
          <p:cNvSpPr>
            <a:spLocks noGrp="1"/>
          </p:cNvSpPr>
          <p:nvPr>
            <p:ph idx="1"/>
          </p:nvPr>
        </p:nvSpPr>
        <p:spPr/>
        <p:txBody>
          <a:bodyPr/>
          <a:lstStyle/>
          <a:p>
            <a:r>
              <a:rPr lang="en-US" dirty="0"/>
              <a:t>In order to train the model, we need to specify the inputs and outputs (what the model predicts).</a:t>
            </a:r>
          </a:p>
          <a:p>
            <a:r>
              <a:rPr lang="en-US" dirty="0"/>
              <a:t>We use the following code cell after importing some modules from Sci-Kit Learn (</a:t>
            </a:r>
            <a:r>
              <a:rPr lang="en-US" dirty="0" err="1"/>
              <a:t>sklearn</a:t>
            </a:r>
            <a:r>
              <a:rPr lang="en-US" dirty="0"/>
              <a:t>):</a:t>
            </a:r>
          </a:p>
          <a:p>
            <a:pPr marL="3690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X_train</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df_train.drop</a:t>
            </a:r>
            <a:r>
              <a:rPr lang="en-GB" dirty="0">
                <a:latin typeface="Courier New" panose="02070309020205020404" pitchFamily="49" charset="0"/>
                <a:cs typeface="Courier New" panose="02070309020205020404" pitchFamily="49" charset="0"/>
              </a:rPr>
              <a:t>("Survived", axis=1).copy()</a:t>
            </a:r>
          </a:p>
          <a:p>
            <a:pPr marL="3690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Y_train</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df_train</a:t>
            </a:r>
            <a:r>
              <a:rPr lang="en-GB" dirty="0">
                <a:latin typeface="Courier New" panose="02070309020205020404" pitchFamily="49" charset="0"/>
                <a:cs typeface="Courier New" panose="02070309020205020404" pitchFamily="49" charset="0"/>
              </a:rPr>
              <a:t>["Survived"]</a:t>
            </a:r>
          </a:p>
          <a:p>
            <a:pPr marL="3690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X_test</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df_test.copy</a:t>
            </a:r>
            <a:r>
              <a:rPr lang="en-GB" dirty="0">
                <a:latin typeface="Courier New" panose="02070309020205020404" pitchFamily="49" charset="0"/>
                <a:cs typeface="Courier New" panose="02070309020205020404" pitchFamily="49" charset="0"/>
              </a:rPr>
              <a:t>()</a:t>
            </a:r>
          </a:p>
          <a:p>
            <a:pPr marL="3690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X_train.shape</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Y_train.shape</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X_test.shape</a:t>
            </a: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5120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C8C02-556B-441A-A831-F5866BCCD5D8}"/>
              </a:ext>
            </a:extLst>
          </p:cNvPr>
          <p:cNvSpPr>
            <a:spLocks noGrp="1"/>
          </p:cNvSpPr>
          <p:nvPr>
            <p:ph type="title"/>
          </p:nvPr>
        </p:nvSpPr>
        <p:spPr>
          <a:xfrm>
            <a:off x="913795" y="599325"/>
            <a:ext cx="10353762" cy="970450"/>
          </a:xfrm>
        </p:spPr>
        <p:txBody>
          <a:bodyPr/>
          <a:lstStyle/>
          <a:p>
            <a:r>
              <a:rPr lang="en-US"/>
              <a:t>Decision Tree</a:t>
            </a:r>
            <a:endParaRPr lang="en-GB" dirty="0"/>
          </a:p>
        </p:txBody>
      </p:sp>
      <p:sp>
        <p:nvSpPr>
          <p:cNvPr id="3" name="Content Placeholder 2">
            <a:extLst>
              <a:ext uri="{FF2B5EF4-FFF2-40B4-BE49-F238E27FC236}">
                <a16:creationId xmlns:a16="http://schemas.microsoft.com/office/drawing/2014/main" id="{D8557DCF-2E5C-4A4F-9CAE-AAD94989642A}"/>
              </a:ext>
            </a:extLst>
          </p:cNvPr>
          <p:cNvSpPr>
            <a:spLocks noGrp="1"/>
          </p:cNvSpPr>
          <p:nvPr>
            <p:ph idx="1"/>
          </p:nvPr>
        </p:nvSpPr>
        <p:spPr>
          <a:xfrm>
            <a:off x="913795" y="1732449"/>
            <a:ext cx="10353762" cy="4729996"/>
          </a:xfrm>
        </p:spPr>
        <p:txBody>
          <a:bodyPr>
            <a:normAutofit lnSpcReduction="10000"/>
          </a:bodyPr>
          <a:lstStyle/>
          <a:p>
            <a:r>
              <a:rPr lang="en-US"/>
              <a:t>For this project, we have chosen three machine learning methods to create our model, namely Decision Tree, Support Vector Machine, and Gaussian Naïve Bayes. We will compare the accuracy of those three models.</a:t>
            </a:r>
          </a:p>
          <a:p>
            <a:r>
              <a:rPr lang="en-US"/>
              <a:t>For the decision tree, we use this code to train the model using the specified data:</a:t>
            </a:r>
          </a:p>
          <a:p>
            <a:pPr marL="36900" indent="0">
              <a:buNone/>
            </a:pPr>
            <a:r>
              <a:rPr lang="en-GB">
                <a:latin typeface="Courier New" panose="02070309020205020404" pitchFamily="49" charset="0"/>
                <a:cs typeface="Courier New" panose="02070309020205020404" pitchFamily="49" charset="0"/>
              </a:rPr>
              <a:t>	decision_tree = DecisionTreeClassifier()</a:t>
            </a:r>
          </a:p>
          <a:p>
            <a:pPr marL="36900" indent="0">
              <a:buNone/>
            </a:pPr>
            <a:r>
              <a:rPr lang="en-GB">
                <a:latin typeface="Courier New" panose="02070309020205020404" pitchFamily="49" charset="0"/>
                <a:cs typeface="Courier New" panose="02070309020205020404" pitchFamily="49" charset="0"/>
              </a:rPr>
              <a:t>	decision_tree.fit(X_train, Y_train)</a:t>
            </a:r>
          </a:p>
          <a:p>
            <a:pPr marL="36900" indent="0">
              <a:buNone/>
            </a:pPr>
            <a:r>
              <a:rPr lang="en-GB">
                <a:latin typeface="Courier New" panose="02070309020205020404" pitchFamily="49" charset="0"/>
                <a:cs typeface="Courier New" panose="02070309020205020404" pitchFamily="49" charset="0"/>
              </a:rPr>
              <a:t>	Y_pred = decision_tree.predict(X_test)</a:t>
            </a:r>
          </a:p>
          <a:p>
            <a:r>
              <a:rPr lang="en-US"/>
              <a:t>To estimate the accuracy of this model, we use these statements:</a:t>
            </a:r>
          </a:p>
          <a:p>
            <a:pPr marL="36900" indent="0">
              <a:buNone/>
            </a:pPr>
            <a:r>
              <a:rPr lang="en-US">
                <a:latin typeface="Courier New" panose="02070309020205020404" pitchFamily="49" charset="0"/>
                <a:cs typeface="Courier New" panose="02070309020205020404" pitchFamily="49" charset="0"/>
              </a:rPr>
              <a:t>	acc_decision_tree = round(decision_tree.score(X_train, Y_train) 		* 100, 2)</a:t>
            </a:r>
          </a:p>
          <a:p>
            <a:pPr marL="36900" indent="0">
              <a:buNone/>
            </a:pPr>
            <a:r>
              <a:rPr lang="en-US">
                <a:latin typeface="Courier New" panose="02070309020205020404" pitchFamily="49" charset="0"/>
                <a:cs typeface="Courier New" panose="02070309020205020404" pitchFamily="49" charset="0"/>
              </a:rPr>
              <a:t>	acc_decision_tree</a:t>
            </a:r>
          </a:p>
          <a:p>
            <a:r>
              <a:rPr lang="en-US"/>
              <a:t>The accuracy of the model is 98.2%</a:t>
            </a:r>
            <a:endParaRPr lang="en-US" dirty="0"/>
          </a:p>
        </p:txBody>
      </p:sp>
    </p:spTree>
    <p:extLst>
      <p:ext uri="{BB962C8B-B14F-4D97-AF65-F5344CB8AC3E}">
        <p14:creationId xmlns:p14="http://schemas.microsoft.com/office/powerpoint/2010/main" val="3131340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C8C02-556B-441A-A831-F5866BCCD5D8}"/>
              </a:ext>
            </a:extLst>
          </p:cNvPr>
          <p:cNvSpPr>
            <a:spLocks noGrp="1"/>
          </p:cNvSpPr>
          <p:nvPr>
            <p:ph type="title"/>
          </p:nvPr>
        </p:nvSpPr>
        <p:spPr>
          <a:xfrm>
            <a:off x="913795" y="599325"/>
            <a:ext cx="10353762" cy="970450"/>
          </a:xfrm>
        </p:spPr>
        <p:txBody>
          <a:bodyPr/>
          <a:lstStyle/>
          <a:p>
            <a:r>
              <a:rPr lang="en-US" dirty="0"/>
              <a:t>Support Vector Machine</a:t>
            </a:r>
            <a:endParaRPr lang="en-GB" dirty="0"/>
          </a:p>
        </p:txBody>
      </p:sp>
      <p:sp>
        <p:nvSpPr>
          <p:cNvPr id="3" name="Content Placeholder 2">
            <a:extLst>
              <a:ext uri="{FF2B5EF4-FFF2-40B4-BE49-F238E27FC236}">
                <a16:creationId xmlns:a16="http://schemas.microsoft.com/office/drawing/2014/main" id="{D8557DCF-2E5C-4A4F-9CAE-AAD94989642A}"/>
              </a:ext>
            </a:extLst>
          </p:cNvPr>
          <p:cNvSpPr>
            <a:spLocks noGrp="1"/>
          </p:cNvSpPr>
          <p:nvPr>
            <p:ph idx="1"/>
          </p:nvPr>
        </p:nvSpPr>
        <p:spPr>
          <a:xfrm>
            <a:off x="913795" y="1732449"/>
            <a:ext cx="10353762" cy="4729996"/>
          </a:xfrm>
        </p:spPr>
        <p:txBody>
          <a:bodyPr>
            <a:normAutofit/>
          </a:bodyPr>
          <a:lstStyle/>
          <a:p>
            <a:r>
              <a:rPr lang="en-US" dirty="0"/>
              <a:t>For the SVM, we use this code to train the model using the specified data:</a:t>
            </a:r>
          </a:p>
          <a:p>
            <a:pPr marL="36900" indent="0">
              <a:buNone/>
            </a:pPr>
            <a:r>
              <a:rPr lang="en-GB" dirty="0">
                <a:latin typeface="Courier New" panose="02070309020205020404" pitchFamily="49" charset="0"/>
                <a:cs typeface="Courier New" panose="02070309020205020404" pitchFamily="49" charset="0"/>
              </a:rPr>
              <a:t>	</a:t>
            </a:r>
            <a:r>
              <a:rPr lang="en-GB" b="0" dirty="0">
                <a:effectLst/>
                <a:latin typeface="Courier New" panose="02070309020205020404" pitchFamily="49" charset="0"/>
                <a:cs typeface="Courier New" panose="02070309020205020404" pitchFamily="49" charset="0"/>
              </a:rPr>
              <a:t>svc = SVC()</a:t>
            </a:r>
            <a:endParaRPr lang="en-GB" dirty="0">
              <a:latin typeface="Courier New" panose="02070309020205020404" pitchFamily="49" charset="0"/>
              <a:cs typeface="Courier New" panose="02070309020205020404" pitchFamily="49" charset="0"/>
            </a:endParaRPr>
          </a:p>
          <a:p>
            <a:pPr marL="36900" indent="0">
              <a:buNone/>
            </a:pPr>
            <a:r>
              <a:rPr lang="en-GB" dirty="0">
                <a:latin typeface="Courier New" panose="02070309020205020404" pitchFamily="49" charset="0"/>
                <a:cs typeface="Courier New" panose="02070309020205020404" pitchFamily="49" charset="0"/>
              </a:rPr>
              <a:t>	</a:t>
            </a:r>
            <a:r>
              <a:rPr lang="fr-FR" b="0" dirty="0">
                <a:effectLst/>
                <a:latin typeface="Courier New" panose="02070309020205020404" pitchFamily="49" charset="0"/>
                <a:cs typeface="Courier New" panose="02070309020205020404" pitchFamily="49" charset="0"/>
              </a:rPr>
              <a:t>svc.fit(X_train, Y_train)</a:t>
            </a:r>
            <a:endParaRPr lang="en-GB" dirty="0">
              <a:latin typeface="Courier New" panose="02070309020205020404" pitchFamily="49" charset="0"/>
              <a:cs typeface="Courier New" panose="02070309020205020404" pitchFamily="49" charset="0"/>
            </a:endParaRPr>
          </a:p>
          <a:p>
            <a:pPr marL="36900" indent="0">
              <a:buNone/>
            </a:pPr>
            <a:r>
              <a:rPr lang="en-GB" dirty="0">
                <a:latin typeface="Courier New" panose="02070309020205020404" pitchFamily="49" charset="0"/>
                <a:cs typeface="Courier New" panose="02070309020205020404" pitchFamily="49" charset="0"/>
              </a:rPr>
              <a:t>	</a:t>
            </a:r>
            <a:r>
              <a:rPr lang="en-US" b="0" dirty="0" err="1">
                <a:effectLst/>
                <a:latin typeface="Courier New" panose="02070309020205020404" pitchFamily="49" charset="0"/>
                <a:cs typeface="Courier New" panose="02070309020205020404" pitchFamily="49" charset="0"/>
              </a:rPr>
              <a:t>Y_pred</a:t>
            </a:r>
            <a:r>
              <a:rPr lang="en-US" b="0" dirty="0">
                <a:effectLst/>
                <a:latin typeface="Courier New" panose="02070309020205020404" pitchFamily="49" charset="0"/>
                <a:cs typeface="Courier New" panose="02070309020205020404" pitchFamily="49" charset="0"/>
              </a:rPr>
              <a:t> = </a:t>
            </a:r>
            <a:r>
              <a:rPr lang="en-US" b="0" dirty="0" err="1">
                <a:effectLst/>
                <a:latin typeface="Courier New" panose="02070309020205020404" pitchFamily="49" charset="0"/>
                <a:cs typeface="Courier New" panose="02070309020205020404" pitchFamily="49" charset="0"/>
              </a:rPr>
              <a:t>svc.predict</a:t>
            </a:r>
            <a:r>
              <a:rPr lang="en-US" b="0" dirty="0">
                <a:effectLst/>
                <a:latin typeface="Courier New" panose="02070309020205020404" pitchFamily="49" charset="0"/>
                <a:cs typeface="Courier New" panose="02070309020205020404" pitchFamily="49" charset="0"/>
              </a:rPr>
              <a:t>(</a:t>
            </a:r>
            <a:r>
              <a:rPr lang="en-US" b="0" dirty="0" err="1">
                <a:effectLst/>
                <a:latin typeface="Courier New" panose="02070309020205020404" pitchFamily="49" charset="0"/>
                <a:cs typeface="Courier New" panose="02070309020205020404" pitchFamily="49" charset="0"/>
              </a:rPr>
              <a:t>X_test</a:t>
            </a:r>
            <a:r>
              <a:rPr lang="en-US" b="0" dirty="0">
                <a:effectLst/>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a:p>
            <a:r>
              <a:rPr lang="en-US" dirty="0"/>
              <a:t>To estimate the accuracy of this model, we use these statements:</a:t>
            </a:r>
          </a:p>
          <a:p>
            <a:pPr marL="3690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acc_svc</a:t>
            </a:r>
            <a:r>
              <a:rPr lang="en-US" dirty="0">
                <a:latin typeface="Courier New" panose="02070309020205020404" pitchFamily="49" charset="0"/>
                <a:cs typeface="Courier New" panose="02070309020205020404" pitchFamily="49" charset="0"/>
              </a:rPr>
              <a:t> = round(</a:t>
            </a:r>
            <a:r>
              <a:rPr lang="en-US" dirty="0" err="1">
                <a:latin typeface="Courier New" panose="02070309020205020404" pitchFamily="49" charset="0"/>
                <a:cs typeface="Courier New" panose="02070309020205020404" pitchFamily="49" charset="0"/>
              </a:rPr>
              <a:t>svc.score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X_train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Y_train</a:t>
            </a:r>
            <a:r>
              <a:rPr lang="en-US" dirty="0">
                <a:latin typeface="Courier New" panose="02070309020205020404" pitchFamily="49" charset="0"/>
                <a:cs typeface="Courier New" panose="02070309020205020404" pitchFamily="49" charset="0"/>
              </a:rPr>
              <a:t>) * 100, 2)</a:t>
            </a:r>
          </a:p>
          <a:p>
            <a:pPr marL="3690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acc_svc</a:t>
            </a:r>
            <a:endParaRPr lang="en-US" dirty="0">
              <a:latin typeface="Courier New" panose="02070309020205020404" pitchFamily="49" charset="0"/>
              <a:cs typeface="Courier New" panose="02070309020205020404" pitchFamily="49" charset="0"/>
            </a:endParaRPr>
          </a:p>
          <a:p>
            <a:r>
              <a:rPr lang="en-US" dirty="0"/>
              <a:t>The accuracy of the model is 68.39%</a:t>
            </a:r>
          </a:p>
        </p:txBody>
      </p:sp>
    </p:spTree>
    <p:extLst>
      <p:ext uri="{BB962C8B-B14F-4D97-AF65-F5344CB8AC3E}">
        <p14:creationId xmlns:p14="http://schemas.microsoft.com/office/powerpoint/2010/main" val="3791781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C8C02-556B-441A-A831-F5866BCCD5D8}"/>
              </a:ext>
            </a:extLst>
          </p:cNvPr>
          <p:cNvSpPr>
            <a:spLocks noGrp="1"/>
          </p:cNvSpPr>
          <p:nvPr>
            <p:ph type="title"/>
          </p:nvPr>
        </p:nvSpPr>
        <p:spPr>
          <a:xfrm>
            <a:off x="913795" y="599325"/>
            <a:ext cx="10353762" cy="970450"/>
          </a:xfrm>
        </p:spPr>
        <p:txBody>
          <a:bodyPr/>
          <a:lstStyle/>
          <a:p>
            <a:r>
              <a:rPr lang="en-US" dirty="0"/>
              <a:t>Gaussian Naïve Bayes</a:t>
            </a:r>
            <a:endParaRPr lang="en-GB" dirty="0"/>
          </a:p>
        </p:txBody>
      </p:sp>
      <p:sp>
        <p:nvSpPr>
          <p:cNvPr id="3" name="Content Placeholder 2">
            <a:extLst>
              <a:ext uri="{FF2B5EF4-FFF2-40B4-BE49-F238E27FC236}">
                <a16:creationId xmlns:a16="http://schemas.microsoft.com/office/drawing/2014/main" id="{D8557DCF-2E5C-4A4F-9CAE-AAD94989642A}"/>
              </a:ext>
            </a:extLst>
          </p:cNvPr>
          <p:cNvSpPr>
            <a:spLocks noGrp="1"/>
          </p:cNvSpPr>
          <p:nvPr>
            <p:ph idx="1"/>
          </p:nvPr>
        </p:nvSpPr>
        <p:spPr>
          <a:xfrm>
            <a:off x="913795" y="1732449"/>
            <a:ext cx="10353762" cy="4729996"/>
          </a:xfrm>
        </p:spPr>
        <p:txBody>
          <a:bodyPr>
            <a:normAutofit/>
          </a:bodyPr>
          <a:lstStyle/>
          <a:p>
            <a:r>
              <a:rPr lang="en-US" dirty="0"/>
              <a:t>For this project, we have chosen three machine learning methods to create our model, namely Decision Tree, Support Vector Machine, and Gaussian Naïve Bayes. We will compare the accuracy of those three models.</a:t>
            </a:r>
          </a:p>
          <a:p>
            <a:r>
              <a:rPr lang="en-US" dirty="0"/>
              <a:t>For the decision tree, we use this code to train the model using the specified data:</a:t>
            </a:r>
          </a:p>
          <a:p>
            <a:pPr marL="36900" indent="0">
              <a:buNone/>
            </a:pPr>
            <a:r>
              <a:rPr lang="en-GB" dirty="0">
                <a:latin typeface="Courier New" panose="02070309020205020404" pitchFamily="49" charset="0"/>
                <a:cs typeface="Courier New" panose="02070309020205020404" pitchFamily="49" charset="0"/>
              </a:rPr>
              <a:t>	gaussian = </a:t>
            </a:r>
            <a:r>
              <a:rPr lang="en-GB" dirty="0" err="1">
                <a:latin typeface="Courier New" panose="02070309020205020404" pitchFamily="49" charset="0"/>
                <a:cs typeface="Courier New" panose="02070309020205020404" pitchFamily="49" charset="0"/>
              </a:rPr>
              <a:t>GaussianNB</a:t>
            </a:r>
            <a:r>
              <a:rPr lang="en-GB" dirty="0">
                <a:latin typeface="Courier New" panose="02070309020205020404" pitchFamily="49" charset="0"/>
                <a:cs typeface="Courier New" panose="02070309020205020404" pitchFamily="49" charset="0"/>
              </a:rPr>
              <a:t>()</a:t>
            </a:r>
          </a:p>
          <a:p>
            <a:pPr marL="3690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gaussian.fit</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X_train</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Y_train</a:t>
            </a:r>
            <a:r>
              <a:rPr lang="en-GB" dirty="0">
                <a:latin typeface="Courier New" panose="02070309020205020404" pitchFamily="49" charset="0"/>
                <a:cs typeface="Courier New" panose="02070309020205020404" pitchFamily="49" charset="0"/>
              </a:rPr>
              <a:t>)</a:t>
            </a:r>
          </a:p>
          <a:p>
            <a:pPr marL="3690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Y_pred</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gaussian.predict</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X_test</a:t>
            </a:r>
            <a:r>
              <a:rPr lang="en-GB" dirty="0">
                <a:latin typeface="Courier New" panose="02070309020205020404" pitchFamily="49" charset="0"/>
                <a:cs typeface="Courier New" panose="02070309020205020404" pitchFamily="49" charset="0"/>
              </a:rPr>
              <a:t>)</a:t>
            </a:r>
          </a:p>
          <a:p>
            <a:r>
              <a:rPr lang="en-US" dirty="0"/>
              <a:t>To estimate the accuracy of this model, we use these statements:</a:t>
            </a:r>
          </a:p>
          <a:p>
            <a:pPr marL="36900" indent="0">
              <a:buNone/>
            </a:pPr>
            <a:r>
              <a:rPr lang="en-US" dirty="0">
                <a:latin typeface="Courier New" panose="02070309020205020404" pitchFamily="49" charset="0"/>
                <a:cs typeface="Courier New" panose="02070309020205020404" pitchFamily="49" charset="0"/>
              </a:rPr>
              <a:t>	</a:t>
            </a:r>
            <a:r>
              <a:rPr lang="fr-FR" dirty="0">
                <a:latin typeface="Courier New" panose="02070309020205020404" pitchFamily="49" charset="0"/>
                <a:cs typeface="Courier New" panose="02070309020205020404" pitchFamily="49" charset="0"/>
              </a:rPr>
              <a:t>acc_gaussian = round(gaussian.score(X_train, Y_train) * 100, 2)</a:t>
            </a:r>
          </a:p>
          <a:p>
            <a:pPr marL="36900" indent="0">
              <a:buNone/>
            </a:pPr>
            <a:r>
              <a:rPr lang="fr-FR" dirty="0">
                <a:latin typeface="Courier New" panose="02070309020205020404" pitchFamily="49" charset="0"/>
                <a:cs typeface="Courier New" panose="02070309020205020404" pitchFamily="49" charset="0"/>
              </a:rPr>
              <a:t>	acc_gaussian</a:t>
            </a:r>
            <a:endParaRPr lang="en-US" dirty="0">
              <a:latin typeface="Courier New" panose="02070309020205020404" pitchFamily="49" charset="0"/>
              <a:cs typeface="Courier New" panose="02070309020205020404" pitchFamily="49" charset="0"/>
            </a:endParaRPr>
          </a:p>
          <a:p>
            <a:r>
              <a:rPr lang="en-US" dirty="0"/>
              <a:t>The accuracy of the model is 79.19%</a:t>
            </a:r>
          </a:p>
        </p:txBody>
      </p:sp>
    </p:spTree>
    <p:extLst>
      <p:ext uri="{BB962C8B-B14F-4D97-AF65-F5344CB8AC3E}">
        <p14:creationId xmlns:p14="http://schemas.microsoft.com/office/powerpoint/2010/main" val="4222576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C325-B802-421F-BF6C-1B3EEE5AC76A}"/>
              </a:ext>
            </a:extLst>
          </p:cNvPr>
          <p:cNvSpPr>
            <a:spLocks noGrp="1"/>
          </p:cNvSpPr>
          <p:nvPr>
            <p:ph type="title"/>
          </p:nvPr>
        </p:nvSpPr>
        <p:spPr>
          <a:xfrm>
            <a:off x="913795" y="609600"/>
            <a:ext cx="10353762" cy="970450"/>
          </a:xfrm>
        </p:spPr>
        <p:txBody>
          <a:bodyPr>
            <a:normAutofit/>
          </a:bodyPr>
          <a:lstStyle/>
          <a:p>
            <a:r>
              <a:rPr lang="en-US" dirty="0"/>
              <a:t>The Process – An Overview</a:t>
            </a:r>
            <a:endParaRPr lang="en-GB" dirty="0"/>
          </a:p>
        </p:txBody>
      </p:sp>
      <p:graphicFrame>
        <p:nvGraphicFramePr>
          <p:cNvPr id="5" name="Content Placeholder 2">
            <a:extLst>
              <a:ext uri="{FF2B5EF4-FFF2-40B4-BE49-F238E27FC236}">
                <a16:creationId xmlns:a16="http://schemas.microsoft.com/office/drawing/2014/main" id="{A66D85B7-F69F-4D40-9C61-B85D7550E046}"/>
              </a:ext>
            </a:extLst>
          </p:cNvPr>
          <p:cNvGraphicFramePr>
            <a:graphicFrameLocks noGrp="1"/>
          </p:cNvGraphicFramePr>
          <p:nvPr>
            <p:ph idx="1"/>
            <p:extLst>
              <p:ext uri="{D42A27DB-BD31-4B8C-83A1-F6EECF244321}">
                <p14:modId xmlns:p14="http://schemas.microsoft.com/office/powerpoint/2010/main" val="3328978277"/>
              </p:ext>
            </p:extLst>
          </p:nvPr>
        </p:nvGraphicFramePr>
        <p:xfrm>
          <a:off x="914400" y="1731963"/>
          <a:ext cx="10353675" cy="47099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05671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03C6-22B6-41DC-8D88-DE1D9630FA01}"/>
              </a:ext>
            </a:extLst>
          </p:cNvPr>
          <p:cNvSpPr>
            <a:spLocks noGrp="1"/>
          </p:cNvSpPr>
          <p:nvPr>
            <p:ph type="title"/>
          </p:nvPr>
        </p:nvSpPr>
        <p:spPr>
          <a:xfrm>
            <a:off x="553566" y="866206"/>
            <a:ext cx="3382832" cy="3499549"/>
          </a:xfrm>
        </p:spPr>
        <p:txBody>
          <a:bodyPr vert="horz" lIns="91440" tIns="45720" rIns="91440" bIns="45720" rtlCol="0" anchor="b">
            <a:normAutofit/>
          </a:bodyPr>
          <a:lstStyle/>
          <a:p>
            <a:pPr algn="l"/>
            <a:r>
              <a:rPr lang="en-US" dirty="0"/>
              <a:t>Part I</a:t>
            </a:r>
            <a:br>
              <a:rPr lang="en-US" dirty="0"/>
            </a:br>
            <a:r>
              <a:rPr lang="en-US" dirty="0"/>
              <a:t>Data Analysis</a:t>
            </a:r>
          </a:p>
        </p:txBody>
      </p:sp>
      <p:pic>
        <p:nvPicPr>
          <p:cNvPr id="14" name="Picture 13">
            <a:extLst>
              <a:ext uri="{FF2B5EF4-FFF2-40B4-BE49-F238E27FC236}">
                <a16:creationId xmlns:a16="http://schemas.microsoft.com/office/drawing/2014/main" id="{08187575-5CB4-477B-AA47-020C6D2A78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16" name="Picture 15">
            <a:extLst>
              <a:ext uri="{FF2B5EF4-FFF2-40B4-BE49-F238E27FC236}">
                <a16:creationId xmlns:a16="http://schemas.microsoft.com/office/drawing/2014/main" id="{EE585F70-7C5D-424E-A182-39507AF48A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5" name="Picture 4" descr="Magnifying glass showing decling performance">
            <a:extLst>
              <a:ext uri="{FF2B5EF4-FFF2-40B4-BE49-F238E27FC236}">
                <a16:creationId xmlns:a16="http://schemas.microsoft.com/office/drawing/2014/main" id="{82F30B70-AB64-4CC8-9A88-2DC287FE5ACF}"/>
              </a:ext>
            </a:extLst>
          </p:cNvPr>
          <p:cNvPicPr>
            <a:picLocks noChangeAspect="1"/>
          </p:cNvPicPr>
          <p:nvPr/>
        </p:nvPicPr>
        <p:blipFill rotWithShape="1">
          <a:blip r:embed="rId4"/>
          <a:srcRect r="26633" b="-1"/>
          <a:stretch/>
        </p:blipFill>
        <p:spPr>
          <a:xfrm>
            <a:off x="4654295" y="10"/>
            <a:ext cx="7537705" cy="6857990"/>
          </a:xfrm>
          <a:prstGeom prst="rect">
            <a:avLst/>
          </a:prstGeom>
        </p:spPr>
      </p:pic>
    </p:spTree>
    <p:extLst>
      <p:ext uri="{BB962C8B-B14F-4D97-AF65-F5344CB8AC3E}">
        <p14:creationId xmlns:p14="http://schemas.microsoft.com/office/powerpoint/2010/main" val="424829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3B13A-B281-4127-94A2-A0EB583FC443}"/>
              </a:ext>
            </a:extLst>
          </p:cNvPr>
          <p:cNvSpPr>
            <a:spLocks noGrp="1"/>
          </p:cNvSpPr>
          <p:nvPr>
            <p:ph type="title"/>
          </p:nvPr>
        </p:nvSpPr>
        <p:spPr>
          <a:xfrm>
            <a:off x="707900" y="643467"/>
            <a:ext cx="3946393" cy="1956298"/>
          </a:xfrm>
        </p:spPr>
        <p:txBody>
          <a:bodyPr>
            <a:normAutofit/>
          </a:bodyPr>
          <a:lstStyle/>
          <a:p>
            <a:pPr algn="l"/>
            <a:r>
              <a:rPr lang="en-US" sz="3600" dirty="0"/>
              <a:t>Data Loading</a:t>
            </a:r>
            <a:endParaRPr lang="en-GB" sz="3600" dirty="0"/>
          </a:p>
        </p:txBody>
      </p:sp>
      <p:graphicFrame>
        <p:nvGraphicFramePr>
          <p:cNvPr id="8" name="Content Placeholder 2">
            <a:extLst>
              <a:ext uri="{FF2B5EF4-FFF2-40B4-BE49-F238E27FC236}">
                <a16:creationId xmlns:a16="http://schemas.microsoft.com/office/drawing/2014/main" id="{A894BC3E-8823-4B7D-8222-684409FE77B0}"/>
              </a:ext>
            </a:extLst>
          </p:cNvPr>
          <p:cNvGraphicFramePr>
            <a:graphicFrameLocks noGrp="1"/>
          </p:cNvGraphicFramePr>
          <p:nvPr>
            <p:ph idx="1"/>
            <p:extLst>
              <p:ext uri="{D42A27DB-BD31-4B8C-83A1-F6EECF244321}">
                <p14:modId xmlns:p14="http://schemas.microsoft.com/office/powerpoint/2010/main" val="762206015"/>
              </p:ext>
            </p:extLst>
          </p:nvPr>
        </p:nvGraphicFramePr>
        <p:xfrm>
          <a:off x="4345969" y="643466"/>
          <a:ext cx="7654247" cy="2623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A picture containing table&#10;&#10;Description automatically generated">
            <a:extLst>
              <a:ext uri="{FF2B5EF4-FFF2-40B4-BE49-F238E27FC236}">
                <a16:creationId xmlns:a16="http://schemas.microsoft.com/office/drawing/2014/main" id="{8990C9A1-F14E-4C3D-911E-2D0D748902A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7900" y="3429000"/>
            <a:ext cx="10624841" cy="3107766"/>
          </a:xfrm>
          <a:prstGeom prst="rect">
            <a:avLst/>
          </a:prstGeom>
        </p:spPr>
      </p:pic>
    </p:spTree>
    <p:extLst>
      <p:ext uri="{BB962C8B-B14F-4D97-AF65-F5344CB8AC3E}">
        <p14:creationId xmlns:p14="http://schemas.microsoft.com/office/powerpoint/2010/main" val="655827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E97353-95D6-4792-A206-18547FBBDCCD}"/>
              </a:ext>
            </a:extLst>
          </p:cNvPr>
          <p:cNvSpPr>
            <a:spLocks noGrp="1"/>
          </p:cNvSpPr>
          <p:nvPr>
            <p:ph type="title"/>
          </p:nvPr>
        </p:nvSpPr>
        <p:spPr>
          <a:xfrm>
            <a:off x="585021" y="628638"/>
            <a:ext cx="3078749" cy="970450"/>
          </a:xfrm>
        </p:spPr>
        <p:txBody>
          <a:bodyPr anchor="b">
            <a:normAutofit/>
          </a:bodyPr>
          <a:lstStyle/>
          <a:p>
            <a:pPr algn="l"/>
            <a:r>
              <a:rPr lang="en-US" sz="2800" dirty="0">
                <a:ln>
                  <a:solidFill>
                    <a:srgbClr val="404040">
                      <a:alpha val="10000"/>
                    </a:srgbClr>
                  </a:solidFill>
                </a:ln>
                <a:solidFill>
                  <a:srgbClr val="DADADA"/>
                </a:solidFill>
              </a:rPr>
              <a:t>Data Loading – Cont.</a:t>
            </a:r>
            <a:endParaRPr lang="en-GB" sz="2800" dirty="0">
              <a:ln>
                <a:solidFill>
                  <a:srgbClr val="404040">
                    <a:alpha val="10000"/>
                  </a:srgbClr>
                </a:solidFill>
              </a:ln>
              <a:solidFill>
                <a:srgbClr val="DADADA"/>
              </a:solidFill>
            </a:endParaRPr>
          </a:p>
        </p:txBody>
      </p:sp>
      <p:sp>
        <p:nvSpPr>
          <p:cNvPr id="9" name="Content Placeholder 8">
            <a:extLst>
              <a:ext uri="{FF2B5EF4-FFF2-40B4-BE49-F238E27FC236}">
                <a16:creationId xmlns:a16="http://schemas.microsoft.com/office/drawing/2014/main" id="{121E5B07-832F-4C01-A33D-3F716E6C5FCC}"/>
              </a:ext>
            </a:extLst>
          </p:cNvPr>
          <p:cNvSpPr>
            <a:spLocks noGrp="1"/>
          </p:cNvSpPr>
          <p:nvPr>
            <p:ph idx="1"/>
          </p:nvPr>
        </p:nvSpPr>
        <p:spPr>
          <a:xfrm>
            <a:off x="585022" y="1747278"/>
            <a:ext cx="3309416" cy="4482084"/>
          </a:xfrm>
        </p:spPr>
        <p:txBody>
          <a:bodyPr anchor="t">
            <a:normAutofit/>
          </a:bodyPr>
          <a:lstStyle/>
          <a:p>
            <a:r>
              <a:rPr lang="en-US" dirty="0">
                <a:ln>
                  <a:solidFill>
                    <a:srgbClr val="404040">
                      <a:alpha val="10000"/>
                    </a:srgbClr>
                  </a:solidFill>
                </a:ln>
                <a:solidFill>
                  <a:srgbClr val="DADADA"/>
                </a:solidFill>
              </a:rPr>
              <a:t>It might be useful to display some extra information about the data here.</a:t>
            </a:r>
          </a:p>
        </p:txBody>
      </p:sp>
      <p:pic>
        <p:nvPicPr>
          <p:cNvPr id="5" name="Content Placeholder 4" descr="Graphical user interface, application, table, Excel&#10;&#10;Description automatically generated">
            <a:extLst>
              <a:ext uri="{FF2B5EF4-FFF2-40B4-BE49-F238E27FC236}">
                <a16:creationId xmlns:a16="http://schemas.microsoft.com/office/drawing/2014/main" id="{A28BB3C0-261C-4FC5-90B2-FA3C85C05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2544" y="1737843"/>
            <a:ext cx="8101350" cy="3382313"/>
          </a:xfrm>
          <a:prstGeom prst="rect">
            <a:avLst/>
          </a:prstGeom>
        </p:spPr>
      </p:pic>
    </p:spTree>
    <p:extLst>
      <p:ext uri="{BB962C8B-B14F-4D97-AF65-F5344CB8AC3E}">
        <p14:creationId xmlns:p14="http://schemas.microsoft.com/office/powerpoint/2010/main" val="318928678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4D38-6D45-4EEE-9247-6B11D9B1DBEF}"/>
              </a:ext>
            </a:extLst>
          </p:cNvPr>
          <p:cNvSpPr>
            <a:spLocks noGrp="1"/>
          </p:cNvSpPr>
          <p:nvPr>
            <p:ph type="title"/>
          </p:nvPr>
        </p:nvSpPr>
        <p:spPr/>
        <p:txBody>
          <a:bodyPr/>
          <a:lstStyle/>
          <a:p>
            <a:r>
              <a:rPr lang="en-US" dirty="0"/>
              <a:t>Data Cleaning – An Overview</a:t>
            </a:r>
            <a:endParaRPr lang="en-GB" dirty="0"/>
          </a:p>
        </p:txBody>
      </p:sp>
      <p:sp>
        <p:nvSpPr>
          <p:cNvPr id="3" name="Content Placeholder 2">
            <a:extLst>
              <a:ext uri="{FF2B5EF4-FFF2-40B4-BE49-F238E27FC236}">
                <a16:creationId xmlns:a16="http://schemas.microsoft.com/office/drawing/2014/main" id="{C19FDC94-E606-418F-8D42-99C2CD819BF3}"/>
              </a:ext>
            </a:extLst>
          </p:cNvPr>
          <p:cNvSpPr>
            <a:spLocks noGrp="1"/>
          </p:cNvSpPr>
          <p:nvPr>
            <p:ph idx="1"/>
          </p:nvPr>
        </p:nvSpPr>
        <p:spPr>
          <a:xfrm>
            <a:off x="913795" y="1732449"/>
            <a:ext cx="10353762" cy="4515951"/>
          </a:xfrm>
        </p:spPr>
        <p:txBody>
          <a:bodyPr>
            <a:normAutofit/>
          </a:bodyPr>
          <a:lstStyle/>
          <a:p>
            <a:r>
              <a:rPr lang="en-US" sz="3200" dirty="0"/>
              <a:t>For data cleaning, we will follow the following approach:</a:t>
            </a:r>
          </a:p>
          <a:p>
            <a:pPr lvl="1"/>
            <a:r>
              <a:rPr lang="en-US" sz="2600" dirty="0"/>
              <a:t>Handle the duplicate rows</a:t>
            </a:r>
          </a:p>
          <a:p>
            <a:pPr lvl="1"/>
            <a:r>
              <a:rPr lang="en-US" sz="2600" dirty="0"/>
              <a:t>Remove the columns with 50%+ </a:t>
            </a:r>
            <a:r>
              <a:rPr lang="en-US" sz="2600" dirty="0" err="1"/>
              <a:t>NaN</a:t>
            </a:r>
            <a:r>
              <a:rPr lang="en-US" sz="2600" dirty="0"/>
              <a:t>/NA</a:t>
            </a:r>
          </a:p>
          <a:p>
            <a:pPr lvl="1"/>
            <a:r>
              <a:rPr lang="en-US" sz="2600" dirty="0"/>
              <a:t>Handle the outliers</a:t>
            </a:r>
          </a:p>
          <a:p>
            <a:pPr lvl="1"/>
            <a:r>
              <a:rPr lang="en-US" sz="2600" dirty="0"/>
              <a:t>Handle the missing values</a:t>
            </a:r>
          </a:p>
        </p:txBody>
      </p:sp>
    </p:spTree>
    <p:extLst>
      <p:ext uri="{BB962C8B-B14F-4D97-AF65-F5344CB8AC3E}">
        <p14:creationId xmlns:p14="http://schemas.microsoft.com/office/powerpoint/2010/main" val="2084728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4D38-6D45-4EEE-9247-6B11D9B1DBEF}"/>
              </a:ext>
            </a:extLst>
          </p:cNvPr>
          <p:cNvSpPr>
            <a:spLocks noGrp="1"/>
          </p:cNvSpPr>
          <p:nvPr>
            <p:ph type="title"/>
          </p:nvPr>
        </p:nvSpPr>
        <p:spPr/>
        <p:txBody>
          <a:bodyPr/>
          <a:lstStyle/>
          <a:p>
            <a:r>
              <a:rPr lang="en-US" dirty="0"/>
              <a:t>Data Cleaning – Handling Duplicate Rows </a:t>
            </a:r>
            <a:endParaRPr lang="en-GB" dirty="0"/>
          </a:p>
        </p:txBody>
      </p:sp>
      <p:sp>
        <p:nvSpPr>
          <p:cNvPr id="3" name="Content Placeholder 2">
            <a:extLst>
              <a:ext uri="{FF2B5EF4-FFF2-40B4-BE49-F238E27FC236}">
                <a16:creationId xmlns:a16="http://schemas.microsoft.com/office/drawing/2014/main" id="{C19FDC94-E606-418F-8D42-99C2CD819BF3}"/>
              </a:ext>
            </a:extLst>
          </p:cNvPr>
          <p:cNvSpPr>
            <a:spLocks noGrp="1"/>
          </p:cNvSpPr>
          <p:nvPr>
            <p:ph idx="1"/>
          </p:nvPr>
        </p:nvSpPr>
        <p:spPr>
          <a:xfrm>
            <a:off x="913795" y="1732449"/>
            <a:ext cx="10353762" cy="4515951"/>
          </a:xfrm>
        </p:spPr>
        <p:txBody>
          <a:bodyPr>
            <a:normAutofit fontScale="92500" lnSpcReduction="20000"/>
          </a:bodyPr>
          <a:lstStyle/>
          <a:p>
            <a:r>
              <a:rPr lang="en-US" sz="3200" dirty="0"/>
              <a:t>We first check for duplicate rows using the statement</a:t>
            </a:r>
          </a:p>
          <a:p>
            <a:pPr marL="450000" lvl="1" indent="0">
              <a:buNone/>
            </a:pPr>
            <a:r>
              <a:rPr lang="en-US" sz="2400" dirty="0">
                <a:latin typeface="Courier New" panose="02070309020205020404" pitchFamily="49" charset="0"/>
                <a:cs typeface="Courier New" panose="02070309020205020404" pitchFamily="49" charset="0"/>
              </a:rPr>
              <a:t>print(</a:t>
            </a:r>
          </a:p>
          <a:p>
            <a:pPr marL="450000" lvl="1"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df_train</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df_train.duplicated</a:t>
            </a:r>
            <a:r>
              <a:rPr lang="en-US" sz="2400" dirty="0">
                <a:latin typeface="Courier New" panose="02070309020205020404" pitchFamily="49" charset="0"/>
                <a:cs typeface="Courier New" panose="02070309020205020404" pitchFamily="49" charset="0"/>
              </a:rPr>
              <a:t>()].size,</a:t>
            </a:r>
          </a:p>
          <a:p>
            <a:pPr marL="450000" lvl="1"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df_test</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df_train.duplicated</a:t>
            </a:r>
            <a:r>
              <a:rPr lang="en-US" sz="2400" dirty="0">
                <a:latin typeface="Courier New" panose="02070309020205020404" pitchFamily="49" charset="0"/>
                <a:cs typeface="Courier New" panose="02070309020205020404" pitchFamily="49" charset="0"/>
              </a:rPr>
              <a:t>()].size,</a:t>
            </a:r>
          </a:p>
          <a:p>
            <a:pPr marL="450000" lvl="1"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sep</a:t>
            </a:r>
            <a:r>
              <a:rPr lang="en-US" sz="2400" dirty="0">
                <a:latin typeface="Courier New" panose="02070309020205020404" pitchFamily="49" charset="0"/>
                <a:cs typeface="Courier New" panose="02070309020205020404" pitchFamily="49" charset="0"/>
              </a:rPr>
              <a:t>=‘, ‘</a:t>
            </a:r>
          </a:p>
          <a:p>
            <a:pPr marL="450000" lvl="1" indent="0">
              <a:buNone/>
            </a:pPr>
            <a:r>
              <a:rPr lang="en-US" sz="2400" dirty="0">
                <a:latin typeface="Courier New" panose="02070309020205020404" pitchFamily="49" charset="0"/>
                <a:cs typeface="Courier New" panose="02070309020205020404" pitchFamily="49" charset="0"/>
              </a:rPr>
              <a:t>)</a:t>
            </a:r>
            <a:endParaRPr lang="en-US" sz="3200" dirty="0">
              <a:latin typeface="Courier New" panose="02070309020205020404" pitchFamily="49" charset="0"/>
              <a:cs typeface="Courier New" panose="02070309020205020404" pitchFamily="49" charset="0"/>
            </a:endParaRPr>
          </a:p>
          <a:p>
            <a:r>
              <a:rPr lang="en-US" sz="3200" dirty="0"/>
              <a:t>This statement yields this output:</a:t>
            </a:r>
          </a:p>
          <a:p>
            <a:pPr marL="450000" lvl="1" indent="0">
              <a:buNone/>
            </a:pPr>
            <a:r>
              <a:rPr lang="en-US" sz="3000" dirty="0">
                <a:latin typeface="Courier New" panose="02070309020205020404" pitchFamily="49" charset="0"/>
                <a:cs typeface="Courier New" panose="02070309020205020404" pitchFamily="49" charset="0"/>
              </a:rPr>
              <a:t>0, 0</a:t>
            </a:r>
          </a:p>
          <a:p>
            <a:r>
              <a:rPr lang="en-US" sz="3200" dirty="0"/>
              <a:t>It turns out that there are no duplicate rows in the dataset, which implies that there’s no action needed.</a:t>
            </a:r>
            <a:endParaRPr lang="en-US" sz="2400" dirty="0"/>
          </a:p>
        </p:txBody>
      </p:sp>
    </p:spTree>
    <p:extLst>
      <p:ext uri="{BB962C8B-B14F-4D97-AF65-F5344CB8AC3E}">
        <p14:creationId xmlns:p14="http://schemas.microsoft.com/office/powerpoint/2010/main" val="3091650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4D38-6D45-4EEE-9247-6B11D9B1DBEF}"/>
              </a:ext>
            </a:extLst>
          </p:cNvPr>
          <p:cNvSpPr>
            <a:spLocks noGrp="1"/>
          </p:cNvSpPr>
          <p:nvPr>
            <p:ph type="title"/>
          </p:nvPr>
        </p:nvSpPr>
        <p:spPr>
          <a:xfrm>
            <a:off x="913795" y="609600"/>
            <a:ext cx="10353762" cy="970450"/>
          </a:xfrm>
        </p:spPr>
        <p:txBody>
          <a:bodyPr>
            <a:normAutofit/>
          </a:bodyPr>
          <a:lstStyle/>
          <a:p>
            <a:pPr>
              <a:lnSpc>
                <a:spcPct val="90000"/>
              </a:lnSpc>
            </a:pPr>
            <a:r>
              <a:rPr lang="en-US" sz="3400"/>
              <a:t>Data Cleaning – Removing Columns with 50%+ Null </a:t>
            </a:r>
            <a:endParaRPr lang="en-GB" sz="3400"/>
          </a:p>
        </p:txBody>
      </p:sp>
      <p:sp>
        <p:nvSpPr>
          <p:cNvPr id="3" name="Content Placeholder 2">
            <a:extLst>
              <a:ext uri="{FF2B5EF4-FFF2-40B4-BE49-F238E27FC236}">
                <a16:creationId xmlns:a16="http://schemas.microsoft.com/office/drawing/2014/main" id="{C19FDC94-E606-418F-8D42-99C2CD819BF3}"/>
              </a:ext>
            </a:extLst>
          </p:cNvPr>
          <p:cNvSpPr>
            <a:spLocks noGrp="1"/>
          </p:cNvSpPr>
          <p:nvPr>
            <p:ph idx="1"/>
          </p:nvPr>
        </p:nvSpPr>
        <p:spPr>
          <a:xfrm>
            <a:off x="913795" y="1732449"/>
            <a:ext cx="5546272" cy="4216288"/>
          </a:xfrm>
        </p:spPr>
        <p:txBody>
          <a:bodyPr anchor="ctr">
            <a:noAutofit/>
          </a:bodyPr>
          <a:lstStyle/>
          <a:p>
            <a:pPr>
              <a:lnSpc>
                <a:spcPct val="90000"/>
              </a:lnSpc>
            </a:pPr>
            <a:r>
              <a:rPr lang="en-US" sz="2600" dirty="0"/>
              <a:t>We use the following statement to view data about the counts of null in every column:</a:t>
            </a:r>
          </a:p>
          <a:p>
            <a:pPr marL="450000" lvl="1" indent="0">
              <a:lnSpc>
                <a:spcPct val="90000"/>
              </a:lnSpc>
              <a:buNone/>
            </a:pPr>
            <a:r>
              <a:rPr lang="en-US" sz="2200" dirty="0">
                <a:latin typeface="Courier New" panose="02070309020205020404" pitchFamily="49" charset="0"/>
                <a:cs typeface="Courier New" panose="02070309020205020404" pitchFamily="49" charset="0"/>
              </a:rPr>
              <a:t>df_train.info()</a:t>
            </a:r>
            <a:endParaRPr lang="en-US" sz="2200" dirty="0"/>
          </a:p>
          <a:p>
            <a:pPr>
              <a:lnSpc>
                <a:spcPct val="90000"/>
              </a:lnSpc>
            </a:pPr>
            <a:r>
              <a:rPr lang="en-US" sz="2600" dirty="0"/>
              <a:t>Based on the output data, we will remove the column Cabin, as it has more null values than existing values. We will also remove the columns </a:t>
            </a:r>
            <a:r>
              <a:rPr lang="en-US" sz="2600" dirty="0">
                <a:latin typeface="Courier New" panose="02070309020205020404" pitchFamily="49" charset="0"/>
                <a:cs typeface="Courier New" panose="02070309020205020404" pitchFamily="49" charset="0"/>
              </a:rPr>
              <a:t>Ticket</a:t>
            </a:r>
            <a:r>
              <a:rPr lang="en-US" sz="2600" dirty="0"/>
              <a:t>, </a:t>
            </a:r>
            <a:r>
              <a:rPr lang="en-US" sz="2600" dirty="0" err="1">
                <a:latin typeface="Courier New" panose="02070309020205020404" pitchFamily="49" charset="0"/>
                <a:cs typeface="Courier New" panose="02070309020205020404" pitchFamily="49" charset="0"/>
              </a:rPr>
              <a:t>PassengerId</a:t>
            </a:r>
            <a:r>
              <a:rPr lang="en-US" sz="2600" dirty="0"/>
              <a:t>, and </a:t>
            </a:r>
            <a:r>
              <a:rPr lang="en-US" sz="2600" dirty="0">
                <a:latin typeface="Courier New" panose="02070309020205020404" pitchFamily="49" charset="0"/>
                <a:cs typeface="Courier New" panose="02070309020205020404" pitchFamily="49" charset="0"/>
              </a:rPr>
              <a:t>Name</a:t>
            </a:r>
            <a:r>
              <a:rPr lang="en-US" sz="2600" dirty="0"/>
              <a:t>, as we will not use them later in the analysis.</a:t>
            </a:r>
          </a:p>
        </p:txBody>
      </p:sp>
      <p:pic>
        <p:nvPicPr>
          <p:cNvPr id="8" name="Picture 7" descr="A screenshot of a computer&#10;&#10;Description automatically generated with low confidence">
            <a:extLst>
              <a:ext uri="{FF2B5EF4-FFF2-40B4-BE49-F238E27FC236}">
                <a16:creationId xmlns:a16="http://schemas.microsoft.com/office/drawing/2014/main" id="{502BF09E-F3F9-49F3-B293-63ED003898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4382" y="1732449"/>
            <a:ext cx="4980717" cy="4157212"/>
          </a:xfrm>
          <a:prstGeom prst="rect">
            <a:avLst/>
          </a:prstGeom>
        </p:spPr>
      </p:pic>
    </p:spTree>
    <p:extLst>
      <p:ext uri="{BB962C8B-B14F-4D97-AF65-F5344CB8AC3E}">
        <p14:creationId xmlns:p14="http://schemas.microsoft.com/office/powerpoint/2010/main" val="11033588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960</TotalTime>
  <Words>1492</Words>
  <Application>Microsoft Office PowerPoint</Application>
  <PresentationFormat>Widescreen</PresentationFormat>
  <Paragraphs>131</Paragraphs>
  <Slides>25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Calibri</vt:lpstr>
      <vt:lpstr>Calisto MT</vt:lpstr>
      <vt:lpstr>Courier New</vt:lpstr>
      <vt:lpstr>Helvetica Neue</vt:lpstr>
      <vt:lpstr>Wingdings 2</vt:lpstr>
      <vt:lpstr>Slate</vt:lpstr>
      <vt:lpstr>Titanic</vt:lpstr>
      <vt:lpstr>Overview of the Problem</vt:lpstr>
      <vt:lpstr>The Process – An Overview</vt:lpstr>
      <vt:lpstr>Part I Data Analysis</vt:lpstr>
      <vt:lpstr>Data Loading</vt:lpstr>
      <vt:lpstr>Data Loading – Cont.</vt:lpstr>
      <vt:lpstr>Data Cleaning – An Overview</vt:lpstr>
      <vt:lpstr>Data Cleaning – Handling Duplicate Rows </vt:lpstr>
      <vt:lpstr>Data Cleaning – Removing Columns with 50%+ Null </vt:lpstr>
      <vt:lpstr>Data Cleaning – Handling the Outliers</vt:lpstr>
      <vt:lpstr>PowerPoint Presentation</vt:lpstr>
      <vt:lpstr>PowerPoint Presentation</vt:lpstr>
      <vt:lpstr>Data Cleaning – Handling Missing Values</vt:lpstr>
      <vt:lpstr>Exploratory Data Analysis (EDA)</vt:lpstr>
      <vt:lpstr>EDA – Age</vt:lpstr>
      <vt:lpstr>EDA – Sex</vt:lpstr>
      <vt:lpstr>EDA – P-class</vt:lpstr>
      <vt:lpstr>EDA – Parch</vt:lpstr>
      <vt:lpstr>EDA – Embarkment Place</vt:lpstr>
      <vt:lpstr>Converting Categorical Data into Quantitative Data</vt:lpstr>
      <vt:lpstr>Part II Machine Learning</vt:lpstr>
      <vt:lpstr>Preparing Data</vt:lpstr>
      <vt:lpstr>Decision Tree</vt:lpstr>
      <vt:lpstr>Support Vector Machine</vt:lpstr>
      <vt:lpstr>Gaussian Naïve Bayes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Titanic</dc:title>
  <dc:creator>Moaaz Mahmoud</dc:creator>
  <cp:lastModifiedBy>Moaz Mahmoud</cp:lastModifiedBy>
  <cp:revision>20</cp:revision>
  <dcterms:created xsi:type="dcterms:W3CDTF">2021-12-23T23:23:04Z</dcterms:created>
  <dcterms:modified xsi:type="dcterms:W3CDTF">2022-01-03T23:09:52Z</dcterms:modified>
</cp:coreProperties>
</file>