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8"/>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62" d="100"/>
          <a:sy n="62" d="100"/>
        </p:scale>
        <p:origin x="8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Data Loading</a:t>
          </a:r>
        </a:p>
        <a:p>
          <a:pPr marL="171450" lvl="1" indent="-171450" algn="l" defTabSz="800100">
            <a:lnSpc>
              <a:spcPct val="90000"/>
            </a:lnSpc>
            <a:spcBef>
              <a:spcPct val="0"/>
            </a:spcBef>
            <a:spcAft>
              <a:spcPct val="15000"/>
            </a:spcAft>
            <a:buChar char="•"/>
          </a:pPr>
          <a:r>
            <a:rPr lang="en-US" sz="1800" kern="120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28/12/2021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12/28/2021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sz="1800" dirty="0">
                <a:ln>
                  <a:solidFill>
                    <a:srgbClr val="404040">
                      <a:alpha val="10000"/>
                    </a:srgbClr>
                  </a:solidFill>
                </a:ln>
                <a:solidFill>
                  <a:srgbClr val="DADADA"/>
                </a:solidFill>
              </a:rPr>
              <a:t>The ages of the passengers, either survived or not, seem to follow some kind of normal distribution.</a:t>
            </a:r>
            <a:endParaRPr lang="en-GB" sz="1800"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dirty="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dirty="0"/>
              <a:t>To represent the relationship between the p-class and survival, we have chosen to use a matplotlib </a:t>
            </a:r>
            <a:r>
              <a:rPr lang="en-US" dirty="0" err="1"/>
              <a:t>regplot</a:t>
            </a:r>
            <a:r>
              <a:rPr lang="en-US" dirty="0"/>
              <a:t> with jitter.</a:t>
            </a:r>
          </a:p>
          <a:p>
            <a:r>
              <a:rPr lang="en-US" dirty="0"/>
              <a:t>The plot reveals the following:</a:t>
            </a:r>
          </a:p>
          <a:p>
            <a:pPr lvl="1"/>
            <a:r>
              <a:rPr lang="en-US" dirty="0">
                <a:ln>
                  <a:solidFill>
                    <a:srgbClr val="404040">
                      <a:alpha val="10000"/>
                    </a:srgbClr>
                  </a:solidFill>
                </a:ln>
              </a:rPr>
              <a:t>For p-class 1, the count of passengers who survived is considerably higher than those who drowned.</a:t>
            </a:r>
          </a:p>
          <a:p>
            <a:pPr lvl="1"/>
            <a:r>
              <a:rPr lang="en-US" dirty="0">
                <a:ln>
                  <a:solidFill>
                    <a:srgbClr val="404040">
                      <a:alpha val="10000"/>
                    </a:srgbClr>
                  </a:solidFill>
                </a:ln>
              </a:rPr>
              <a:t>For p-class 2, the count of the passengers who survived is slightly higher.</a:t>
            </a:r>
          </a:p>
          <a:p>
            <a:pPr lvl="1"/>
            <a:r>
              <a:rPr lang="en-US" dirty="0">
                <a:ln>
                  <a:solidFill>
                    <a:srgbClr val="404040">
                      <a:alpha val="10000"/>
                    </a:srgbClr>
                  </a:solidFill>
                </a:ln>
              </a:rPr>
              <a:t>For p-class 3, the count of those who drowned is extremely higher.</a:t>
            </a:r>
            <a:endParaRPr lang="en-US" dirty="0"/>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6499D7C-505E-4C89-A799-FA4DFA368815}"/>
              </a:ext>
            </a:extLst>
          </p:cNvPr>
          <p:cNvPicPr>
            <a:picLocks noChangeAspect="1"/>
          </p:cNvPicPr>
          <p:nvPr/>
        </p:nvPicPr>
        <p:blipFill rotWithShape="1">
          <a:blip r:embed="rId3">
            <a:extLst>
              <a:ext uri="{28A0092B-C50C-407E-A947-70E740481C1C}">
                <a14:useLocalDpi xmlns:a14="http://schemas.microsoft.com/office/drawing/2010/main" val="0"/>
              </a:ext>
            </a:extLst>
          </a:blip>
          <a:srcRect l="100" r="1" b="1"/>
          <a:stretch/>
        </p:blipFill>
        <p:spPr>
          <a:xfrm>
            <a:off x="4763490" y="1210180"/>
            <a:ext cx="6453882" cy="4360753"/>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df_train.drop</a:t>
            </a:r>
            <a:r>
              <a:rPr lang="en-GB" dirty="0">
                <a:latin typeface="Courier New" panose="02070309020205020404" pitchFamily="49" charset="0"/>
                <a:cs typeface="Courier New" panose="02070309020205020404" pitchFamily="49" charset="0"/>
              </a:rPr>
              <a:t>("Survived", axis=1).copy()</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a:t>
            </a:r>
            <a:r>
              <a:rPr lang="en-GB" dirty="0">
                <a:latin typeface="Courier New" panose="02070309020205020404" pitchFamily="49" charset="0"/>
                <a:cs typeface="Courier New" panose="02070309020205020404" pitchFamily="49" charset="0"/>
              </a:rPr>
              <a:t>["Survived"]</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df_test.copy</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X_test.shape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a:t>For this project, we have chosen three machine learning methods to create our model, namely Decision Tree, Support Vector Machine, and Gaussian Naïve Bayes. We will compare the accuracy of those three models.</a:t>
            </a:r>
          </a:p>
          <a:p>
            <a:r>
              <a:rPr lang="en-US"/>
              <a:t>For the decision tree, we use this code to train the model using the specified data:</a:t>
            </a:r>
          </a:p>
          <a:p>
            <a:pPr marL="36900" indent="0">
              <a:buNone/>
            </a:pPr>
            <a:r>
              <a:rPr lang="en-GB">
                <a:latin typeface="Courier New" panose="02070309020205020404" pitchFamily="49" charset="0"/>
                <a:cs typeface="Courier New" panose="02070309020205020404" pitchFamily="49" charset="0"/>
              </a:rPr>
              <a:t>	decision_tree = DecisionTreeClassifier()</a:t>
            </a:r>
          </a:p>
          <a:p>
            <a:pPr marL="36900" indent="0">
              <a:buNone/>
            </a:pPr>
            <a:r>
              <a:rPr lang="en-GB">
                <a:latin typeface="Courier New" panose="02070309020205020404" pitchFamily="49" charset="0"/>
                <a:cs typeface="Courier New" panose="02070309020205020404" pitchFamily="49" charset="0"/>
              </a:rPr>
              <a:t>	decision_tree.fit(X_train, Y_train)</a:t>
            </a:r>
          </a:p>
          <a:p>
            <a:pPr marL="36900" indent="0">
              <a:buNone/>
            </a:pPr>
            <a:r>
              <a:rPr lang="en-GB">
                <a:latin typeface="Courier New" panose="02070309020205020404" pitchFamily="49" charset="0"/>
                <a:cs typeface="Courier New" panose="02070309020205020404" pitchFamily="49" charset="0"/>
              </a:rPr>
              <a:t>	Y_pred = decision_tree.predict(X_test)</a:t>
            </a:r>
          </a:p>
          <a:p>
            <a:r>
              <a:rPr lang="en-US"/>
              <a:t>To estimate the accuracy of this model, we use these statements:</a:t>
            </a:r>
          </a:p>
          <a:p>
            <a:pPr marL="36900" indent="0">
              <a:buNone/>
            </a:pPr>
            <a:r>
              <a:rPr lang="en-US">
                <a:latin typeface="Courier New" panose="02070309020205020404" pitchFamily="49" charset="0"/>
                <a:cs typeface="Courier New" panose="02070309020205020404" pitchFamily="49" charset="0"/>
              </a:rPr>
              <a:t>	acc_decision_tree = round(decision_tree.score(X_train, Y_train) 		* 100, 2)</a:t>
            </a:r>
          </a:p>
          <a:p>
            <a:pPr marL="36900" indent="0">
              <a:buNone/>
            </a:pPr>
            <a:r>
              <a:rPr lang="en-US">
                <a:latin typeface="Courier New" panose="02070309020205020404" pitchFamily="49" charset="0"/>
                <a:cs typeface="Courier New" panose="02070309020205020404" pitchFamily="49" charset="0"/>
              </a:rPr>
              <a:t>	acc_decision_tree</a:t>
            </a:r>
          </a:p>
          <a:p>
            <a:r>
              <a:rPr lang="en-US"/>
              <a:t>The accuracy of the model is 98.2%</a:t>
            </a:r>
            <a:endParaRPr lang="en-US" dirty="0"/>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0" dirty="0">
                <a:effectLst/>
                <a:latin typeface="Courier New" panose="02070309020205020404" pitchFamily="49" charset="0"/>
                <a:cs typeface="Courier New" panose="02070309020205020404" pitchFamily="49" charset="0"/>
              </a:rPr>
              <a:t>svc = SVC()</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fr-FR" b="0" dirty="0">
                <a:effectLst/>
                <a:latin typeface="Courier New" panose="02070309020205020404" pitchFamily="49" charset="0"/>
                <a:cs typeface="Courier New" panose="02070309020205020404" pitchFamily="49" charset="0"/>
              </a:rPr>
              <a:t>svc.fit(X_train, Y_train)</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Y_pred</a:t>
            </a:r>
            <a:r>
              <a:rPr lang="en-US" b="0" dirty="0">
                <a:effectLst/>
                <a:latin typeface="Courier New" panose="02070309020205020404" pitchFamily="49" charset="0"/>
                <a:cs typeface="Courier New" panose="02070309020205020404" pitchFamily="49" charset="0"/>
              </a:rPr>
              <a:t> = </a:t>
            </a:r>
            <a:r>
              <a:rPr lang="en-US" b="0" dirty="0" err="1">
                <a:effectLst/>
                <a:latin typeface="Courier New" panose="02070309020205020404" pitchFamily="49" charset="0"/>
                <a:cs typeface="Courier New" panose="02070309020205020404" pitchFamily="49" charset="0"/>
              </a:rPr>
              <a:t>svc.predict</a:t>
            </a:r>
            <a:r>
              <a:rPr lang="en-US" b="0" dirty="0">
                <a:effectLst/>
                <a:latin typeface="Courier New" panose="02070309020205020404" pitchFamily="49" charset="0"/>
                <a:cs typeface="Courier New" panose="02070309020205020404" pitchFamily="49" charset="0"/>
              </a:rPr>
              <a:t>(</a:t>
            </a:r>
            <a:r>
              <a:rPr lang="en-US" b="0" dirty="0" err="1">
                <a:effectLst/>
                <a:latin typeface="Courier New" panose="02070309020205020404" pitchFamily="49" charset="0"/>
                <a:cs typeface="Courier New" panose="02070309020205020404" pitchFamily="49" charset="0"/>
              </a:rPr>
              <a:t>X_test</a:t>
            </a:r>
            <a:r>
              <a:rPr lang="en-US" b="0" dirty="0">
                <a:effectLst/>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svc.score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endParaRPr lang="en-US"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gaussian = </a:t>
            </a:r>
            <a:r>
              <a:rPr lang="en-GB" dirty="0" err="1">
                <a:latin typeface="Courier New" panose="02070309020205020404" pitchFamily="49" charset="0"/>
                <a:cs typeface="Courier New" panose="02070309020205020404" pitchFamily="49" charset="0"/>
              </a:rPr>
              <a:t>GaussianNB</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gaussian.fit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gaussian.predict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dirty="0">
                <a:latin typeface="Courier New" panose="02070309020205020404" pitchFamily="49" charset="0"/>
                <a:cs typeface="Courier New" panose="02070309020205020404" pitchFamily="49" charset="0"/>
              </a:rPr>
              <a:t>	acc_gaussian</a:t>
            </a:r>
            <a:endParaRPr lang="en-US"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CF32-C0F5-4216-ACFD-A59768F586EF}"/>
              </a:ext>
            </a:extLst>
          </p:cNvPr>
          <p:cNvSpPr>
            <a:spLocks noGrp="1"/>
          </p:cNvSpPr>
          <p:nvPr>
            <p:ph type="title"/>
          </p:nvPr>
        </p:nvSpPr>
        <p:spPr/>
        <p:txBody>
          <a:bodyPr/>
          <a:lstStyle/>
          <a:p>
            <a:r>
              <a:rPr lang="en-US" dirty="0"/>
              <a:t>Comparing the Methods</a:t>
            </a:r>
            <a:endParaRPr lang="en-GB" dirty="0"/>
          </a:p>
        </p:txBody>
      </p:sp>
      <p:sp>
        <p:nvSpPr>
          <p:cNvPr id="3" name="Content Placeholder 2">
            <a:extLst>
              <a:ext uri="{FF2B5EF4-FFF2-40B4-BE49-F238E27FC236}">
                <a16:creationId xmlns:a16="http://schemas.microsoft.com/office/drawing/2014/main" id="{BD665F85-6EDA-486D-9631-0C9B4C7BC46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2543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938</TotalTime>
  <Words>1495</Words>
  <Application>Microsoft Office PowerPoint</Application>
  <PresentationFormat>Widescreen</PresentationFormat>
  <Paragraphs>132</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lpstr>Comparing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18</cp:revision>
  <dcterms:created xsi:type="dcterms:W3CDTF">2021-12-23T23:23:04Z</dcterms:created>
  <dcterms:modified xsi:type="dcterms:W3CDTF">2021-12-28T12:43:07Z</dcterms:modified>
</cp:coreProperties>
</file>