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7"/>
  </p:notesMasterIdLst>
  <p:sldIdLst>
    <p:sldId id="262" r:id="rId2"/>
    <p:sldId id="277" r:id="rId3"/>
    <p:sldId id="257" r:id="rId4"/>
    <p:sldId id="260" r:id="rId5"/>
    <p:sldId id="258" r:id="rId6"/>
    <p:sldId id="278" r:id="rId7"/>
    <p:sldId id="282" r:id="rId8"/>
    <p:sldId id="259" r:id="rId9"/>
    <p:sldId id="263" r:id="rId10"/>
    <p:sldId id="264" r:id="rId11"/>
    <p:sldId id="265" r:id="rId12"/>
    <p:sldId id="266" r:id="rId13"/>
    <p:sldId id="267" r:id="rId14"/>
    <p:sldId id="268" r:id="rId15"/>
    <p:sldId id="269" r:id="rId16"/>
    <p:sldId id="270" r:id="rId17"/>
    <p:sldId id="271" r:id="rId18"/>
    <p:sldId id="272" r:id="rId19"/>
    <p:sldId id="274" r:id="rId20"/>
    <p:sldId id="261" r:id="rId21"/>
    <p:sldId id="273" r:id="rId22"/>
    <p:sldId id="275"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62" d="100"/>
          <a:sy n="62" d="100"/>
        </p:scale>
        <p:origin x="8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Data Loading</a:t>
          </a:r>
        </a:p>
        <a:p>
          <a:pPr marL="171450" lvl="1" indent="-171450" algn="l" defTabSz="800100">
            <a:lnSpc>
              <a:spcPct val="90000"/>
            </a:lnSpc>
            <a:spcBef>
              <a:spcPct val="0"/>
            </a:spcBef>
            <a:spcAft>
              <a:spcPct val="15000"/>
            </a:spcAft>
            <a:buChar char="•"/>
          </a:pPr>
          <a:r>
            <a:rPr lang="en-US" sz="1800" kern="120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27/12/2021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10</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12/27/2021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dirty="0">
                <a:latin typeface="Courier New" panose="02070309020205020404" pitchFamily="49" charset="0"/>
                <a:cs typeface="Courier New" panose="02070309020205020404" pitchFamily="49" charset="0"/>
              </a:rPr>
              <a:t>df_train.info()</a:t>
            </a:r>
            <a:endParaRPr lang="en-US" sz="2200"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We will not present the plots here to save space.</a:t>
            </a:r>
          </a:p>
        </p:txBody>
      </p:sp>
    </p:spTree>
    <p:extLst>
      <p:ext uri="{BB962C8B-B14F-4D97-AF65-F5344CB8AC3E}">
        <p14:creationId xmlns:p14="http://schemas.microsoft.com/office/powerpoint/2010/main" val="406196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sz="1800" dirty="0">
                <a:ln>
                  <a:solidFill>
                    <a:srgbClr val="404040">
                      <a:alpha val="10000"/>
                    </a:srgbClr>
                  </a:solidFill>
                </a:ln>
                <a:solidFill>
                  <a:srgbClr val="DADADA"/>
                </a:solidFill>
              </a:rPr>
              <a:t>The ages of the passengers, either survived or not, seem to follow some kind of normal distribution.</a:t>
            </a:r>
            <a:endParaRPr lang="en-GB" sz="1800"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a:ln>
                  <a:solidFill>
                    <a:srgbClr val="404040">
                      <a:alpha val="10000"/>
                    </a:srgbClr>
                  </a:solidFill>
                </a:ln>
              </a:rPr>
              <a:t>EDA – Pclass</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269378"/>
            <a:ext cx="6430560" cy="1956297"/>
          </a:xfrm>
        </p:spPr>
        <p:txBody>
          <a:bodyPr anchor="ctr">
            <a:normAutofit fontScale="92500" lnSpcReduction="10000"/>
          </a:bodyPr>
          <a:lstStyle/>
          <a:p>
            <a:pPr marL="36900" indent="0">
              <a:buClr>
                <a:srgbClr val="7F9ECC"/>
              </a:buClr>
              <a:buNone/>
            </a:pPr>
            <a:r>
              <a:rPr lang="en-US" dirty="0">
                <a:ln>
                  <a:solidFill>
                    <a:srgbClr val="404040">
                      <a:alpha val="10000"/>
                    </a:srgbClr>
                  </a:solidFill>
                </a:ln>
              </a:rPr>
              <a:t>For </a:t>
            </a:r>
            <a:r>
              <a:rPr lang="en-US" dirty="0" err="1">
                <a:ln>
                  <a:solidFill>
                    <a:srgbClr val="404040">
                      <a:alpha val="10000"/>
                    </a:srgbClr>
                  </a:solidFill>
                </a:ln>
              </a:rPr>
              <a:t>pclass</a:t>
            </a:r>
            <a:r>
              <a:rPr lang="en-US" dirty="0">
                <a:ln>
                  <a:solidFill>
                    <a:srgbClr val="404040">
                      <a:alpha val="10000"/>
                    </a:srgbClr>
                  </a:solidFill>
                </a:ln>
              </a:rPr>
              <a:t> 1, the count of passengers who survived is considerably higher.</a:t>
            </a:r>
          </a:p>
          <a:p>
            <a:pPr marL="36900" indent="0">
              <a:buClr>
                <a:srgbClr val="7F9ECC"/>
              </a:buClr>
              <a:buNone/>
            </a:pPr>
            <a:r>
              <a:rPr lang="en-US" dirty="0">
                <a:ln>
                  <a:solidFill>
                    <a:srgbClr val="404040">
                      <a:alpha val="10000"/>
                    </a:srgbClr>
                  </a:solidFill>
                </a:ln>
              </a:rPr>
              <a:t>For </a:t>
            </a:r>
            <a:r>
              <a:rPr lang="en-US" dirty="0" err="1">
                <a:ln>
                  <a:solidFill>
                    <a:srgbClr val="404040">
                      <a:alpha val="10000"/>
                    </a:srgbClr>
                  </a:solidFill>
                </a:ln>
              </a:rPr>
              <a:t>pclass</a:t>
            </a:r>
            <a:r>
              <a:rPr lang="en-US" dirty="0">
                <a:ln>
                  <a:solidFill>
                    <a:srgbClr val="404040">
                      <a:alpha val="10000"/>
                    </a:srgbClr>
                  </a:solidFill>
                </a:ln>
              </a:rPr>
              <a:t> 2, the count of the passengers who survived is slightly higher.</a:t>
            </a:r>
          </a:p>
          <a:p>
            <a:pPr marL="36900" indent="0">
              <a:buClr>
                <a:srgbClr val="7F9ECC"/>
              </a:buClr>
              <a:buNone/>
            </a:pPr>
            <a:r>
              <a:rPr lang="en-US" dirty="0">
                <a:ln>
                  <a:solidFill>
                    <a:srgbClr val="404040">
                      <a:alpha val="10000"/>
                    </a:srgbClr>
                  </a:solidFill>
                </a:ln>
              </a:rPr>
              <a:t>For </a:t>
            </a:r>
            <a:r>
              <a:rPr lang="en-US" dirty="0" err="1">
                <a:ln>
                  <a:solidFill>
                    <a:srgbClr val="404040">
                      <a:alpha val="10000"/>
                    </a:srgbClr>
                  </a:solidFill>
                </a:ln>
              </a:rPr>
              <a:t>pclass</a:t>
            </a:r>
            <a:r>
              <a:rPr lang="en-US" dirty="0">
                <a:ln>
                  <a:solidFill>
                    <a:srgbClr val="404040">
                      <a:alpha val="10000"/>
                    </a:srgbClr>
                  </a:solidFill>
                </a:ln>
              </a:rPr>
              <a:t> 3, the count of those who drowned is extremely higher.</a:t>
            </a:r>
            <a:endParaRPr lang="en-GB" dirty="0">
              <a:ln>
                <a:solidFill>
                  <a:srgbClr val="404040">
                    <a:alpha val="10000"/>
                  </a:srgbClr>
                </a:solidFill>
              </a:ln>
            </a:endParaRPr>
          </a:p>
        </p:txBody>
      </p:sp>
      <p:pic>
        <p:nvPicPr>
          <p:cNvPr id="6" name="Picture 5" descr="Chart, bar chart&#10;&#10;Description automatically generated">
            <a:extLst>
              <a:ext uri="{FF2B5EF4-FFF2-40B4-BE49-F238E27FC236}">
                <a16:creationId xmlns:a16="http://schemas.microsoft.com/office/drawing/2014/main" id="{F331089F-C747-4A67-AC1B-CA5E69220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25675"/>
            <a:ext cx="8867614" cy="4232778"/>
          </a:xfrm>
          <a:prstGeom prst="rect">
            <a:avLst/>
          </a:prstGeom>
        </p:spPr>
      </p:pic>
    </p:spTree>
    <p:extLst>
      <p:ext uri="{BB962C8B-B14F-4D97-AF65-F5344CB8AC3E}">
        <p14:creationId xmlns:p14="http://schemas.microsoft.com/office/powerpoint/2010/main" val="316947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{Replace with a comment}</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some data about Titanic passengers.</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df_train.drop</a:t>
            </a:r>
            <a:r>
              <a:rPr lang="en-GB" dirty="0">
                <a:latin typeface="Courier New" panose="02070309020205020404" pitchFamily="49" charset="0"/>
                <a:cs typeface="Courier New" panose="02070309020205020404" pitchFamily="49" charset="0"/>
              </a:rPr>
              <a:t>("Survived", axis=1).copy()</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df_train</a:t>
            </a:r>
            <a:r>
              <a:rPr lang="en-GB" dirty="0">
                <a:latin typeface="Courier New" panose="02070309020205020404" pitchFamily="49" charset="0"/>
                <a:cs typeface="Courier New" panose="02070309020205020404" pitchFamily="49" charset="0"/>
              </a:rPr>
              <a:t>["Survived"]</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df_test.copy</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Y_train.shape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X_test.shape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20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decision_tree</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DecisionTreeClassifier</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decision_tree.fit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decision_tree.predict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acc_decision_tree</a:t>
            </a:r>
            <a:r>
              <a:rPr lang="en-US" dirty="0">
                <a:latin typeface="Courier New" panose="02070309020205020404" pitchFamily="49" charset="0"/>
                <a:cs typeface="Courier New" panose="02070309020205020404" pitchFamily="49" charset="0"/>
              </a:rPr>
              <a:t> = round(</a:t>
            </a:r>
            <a:r>
              <a:rPr lang="en-US" dirty="0" err="1">
                <a:latin typeface="Courier New" panose="02070309020205020404" pitchFamily="49" charset="0"/>
                <a:cs typeface="Courier New" panose="02070309020205020404" pitchFamily="49" charset="0"/>
              </a:rPr>
              <a:t>decision_tree.score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 100, 2)</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acc_decision_tree</a:t>
            </a:r>
            <a:endParaRPr lang="en-US" dirty="0">
              <a:latin typeface="Courier New" panose="02070309020205020404" pitchFamily="49" charset="0"/>
              <a:cs typeface="Courier New" panose="02070309020205020404" pitchFamily="49" charset="0"/>
            </a:endParaRPr>
          </a:p>
          <a:p>
            <a:r>
              <a:rPr lang="en-US" dirty="0"/>
              <a:t>The accuracy of the model is 98.2%</a:t>
            </a:r>
          </a:p>
        </p:txBody>
      </p:sp>
    </p:spTree>
    <p:extLst>
      <p:ext uri="{BB962C8B-B14F-4D97-AF65-F5344CB8AC3E}">
        <p14:creationId xmlns:p14="http://schemas.microsoft.com/office/powerpoint/2010/main" val="3131340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0" dirty="0">
                <a:effectLst/>
                <a:latin typeface="Courier New" panose="02070309020205020404" pitchFamily="49" charset="0"/>
                <a:cs typeface="Courier New" panose="02070309020205020404" pitchFamily="49" charset="0"/>
              </a:rPr>
              <a:t>svc = SVC()</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fr-FR" b="0" dirty="0">
                <a:effectLst/>
                <a:latin typeface="Courier New" panose="02070309020205020404" pitchFamily="49" charset="0"/>
                <a:cs typeface="Courier New" panose="02070309020205020404" pitchFamily="49" charset="0"/>
              </a:rPr>
              <a:t>svc.fit(X_train, Y_train)</a:t>
            </a:r>
            <a:endParaRPr lang="en-GB" dirty="0">
              <a:latin typeface="Courier New" panose="02070309020205020404" pitchFamily="49" charset="0"/>
              <a:cs typeface="Courier New" panose="02070309020205020404" pitchFamily="49" charset="0"/>
            </a:endParaRPr>
          </a:p>
          <a:p>
            <a:pPr marL="36900" indent="0">
              <a:buNone/>
            </a:pPr>
            <a:r>
              <a:rPr lang="en-GB" dirty="0">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Y_pred</a:t>
            </a:r>
            <a:r>
              <a:rPr lang="en-US" b="0" dirty="0">
                <a:effectLst/>
                <a:latin typeface="Courier New" panose="02070309020205020404" pitchFamily="49" charset="0"/>
                <a:cs typeface="Courier New" panose="02070309020205020404" pitchFamily="49" charset="0"/>
              </a:rPr>
              <a:t> = </a:t>
            </a:r>
            <a:r>
              <a:rPr lang="en-US" b="0" dirty="0" err="1">
                <a:effectLst/>
                <a:latin typeface="Courier New" panose="02070309020205020404" pitchFamily="49" charset="0"/>
                <a:cs typeface="Courier New" panose="02070309020205020404" pitchFamily="49" charset="0"/>
              </a:rPr>
              <a:t>svc.predict</a:t>
            </a:r>
            <a:r>
              <a:rPr lang="en-US" b="0" dirty="0">
                <a:effectLst/>
                <a:latin typeface="Courier New" panose="02070309020205020404" pitchFamily="49" charset="0"/>
                <a:cs typeface="Courier New" panose="02070309020205020404" pitchFamily="49" charset="0"/>
              </a:rPr>
              <a:t>(</a:t>
            </a:r>
            <a:r>
              <a:rPr lang="en-US" b="0" dirty="0" err="1">
                <a:effectLst/>
                <a:latin typeface="Courier New" panose="02070309020205020404" pitchFamily="49" charset="0"/>
                <a:cs typeface="Courier New" panose="02070309020205020404" pitchFamily="49" charset="0"/>
              </a:rPr>
              <a:t>X_test</a:t>
            </a:r>
            <a:r>
              <a:rPr lang="en-US" b="0" dirty="0">
                <a:effectLst/>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r>
              <a:rPr lang="en-US" dirty="0">
                <a:latin typeface="Courier New" panose="02070309020205020404" pitchFamily="49" charset="0"/>
                <a:cs typeface="Courier New" panose="02070309020205020404" pitchFamily="49" charset="0"/>
              </a:rPr>
              <a:t> = round(</a:t>
            </a:r>
            <a:r>
              <a:rPr lang="en-US" dirty="0" err="1">
                <a:latin typeface="Courier New" panose="02070309020205020404" pitchFamily="49" charset="0"/>
                <a:cs typeface="Courier New" panose="02070309020205020404" pitchFamily="49" charset="0"/>
              </a:rPr>
              <a:t>svc.score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 100, 2)</a:t>
            </a:r>
          </a:p>
          <a:p>
            <a:pPr marL="369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acc_svc</a:t>
            </a:r>
            <a:endParaRPr lang="en-US"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gaussian = </a:t>
            </a:r>
            <a:r>
              <a:rPr lang="en-GB" dirty="0" err="1">
                <a:latin typeface="Courier New" panose="02070309020205020404" pitchFamily="49" charset="0"/>
                <a:cs typeface="Courier New" panose="02070309020205020404" pitchFamily="49" charset="0"/>
              </a:rPr>
              <a:t>GaussianNB</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gaussian.fit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X_train</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Y_train</a:t>
            </a:r>
            <a:r>
              <a:rPr lang="en-GB" dirty="0">
                <a:latin typeface="Courier New" panose="02070309020205020404" pitchFamily="49" charset="0"/>
                <a:cs typeface="Courier New" panose="02070309020205020404" pitchFamily="49" charset="0"/>
              </a:rPr>
              <a:t>)</a:t>
            </a:r>
          </a:p>
          <a:p>
            <a:pPr marL="3690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Y_pred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gaussian.predict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X_test</a:t>
            </a:r>
            <a:r>
              <a:rPr lang="en-GB"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dirty="0">
                <a:latin typeface="Courier New" panose="02070309020205020404" pitchFamily="49" charset="0"/>
                <a:cs typeface="Courier New" panose="02070309020205020404" pitchFamily="49" charset="0"/>
              </a:rPr>
              <a:t>	acc_gaussian</a:t>
            </a:r>
            <a:endParaRPr lang="en-US"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CF32-C0F5-4216-ACFD-A59768F586EF}"/>
              </a:ext>
            </a:extLst>
          </p:cNvPr>
          <p:cNvSpPr>
            <a:spLocks noGrp="1"/>
          </p:cNvSpPr>
          <p:nvPr>
            <p:ph type="title"/>
          </p:nvPr>
        </p:nvSpPr>
        <p:spPr/>
        <p:txBody>
          <a:bodyPr/>
          <a:lstStyle/>
          <a:p>
            <a:r>
              <a:rPr lang="en-US" dirty="0"/>
              <a:t>Comparing the Methods</a:t>
            </a:r>
            <a:endParaRPr lang="en-GB" dirty="0"/>
          </a:p>
        </p:txBody>
      </p:sp>
      <p:sp>
        <p:nvSpPr>
          <p:cNvPr id="3" name="Content Placeholder 2">
            <a:extLst>
              <a:ext uri="{FF2B5EF4-FFF2-40B4-BE49-F238E27FC236}">
                <a16:creationId xmlns:a16="http://schemas.microsoft.com/office/drawing/2014/main" id="{BD665F85-6EDA-486D-9631-0C9B4C7BC46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2543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sz="1800"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4DB3-9735-4BDF-8625-4EF135696CFC}"/>
              </a:ext>
            </a:extLst>
          </p:cNvPr>
          <p:cNvSpPr>
            <a:spLocks noGrp="1"/>
          </p:cNvSpPr>
          <p:nvPr>
            <p:ph type="title"/>
          </p:nvPr>
        </p:nvSpPr>
        <p:spPr/>
        <p:txBody>
          <a:bodyPr/>
          <a:lstStyle/>
          <a:p>
            <a:r>
              <a:rPr lang="en-US" dirty="0"/>
              <a:t>Exploratory Data Analysis – Before Cleaning</a:t>
            </a:r>
            <a:endParaRPr lang="en-GB" dirty="0"/>
          </a:p>
        </p:txBody>
      </p:sp>
      <p:sp>
        <p:nvSpPr>
          <p:cNvPr id="3" name="Content Placeholder 2">
            <a:extLst>
              <a:ext uri="{FF2B5EF4-FFF2-40B4-BE49-F238E27FC236}">
                <a16:creationId xmlns:a16="http://schemas.microsoft.com/office/drawing/2014/main" id="{D9EB0ADF-5498-4477-BFF1-D36D45522F52}"/>
              </a:ext>
            </a:extLst>
          </p:cNvPr>
          <p:cNvSpPr>
            <a:spLocks noGrp="1"/>
          </p:cNvSpPr>
          <p:nvPr>
            <p:ph idx="1"/>
          </p:nvPr>
        </p:nvSpPr>
        <p:spPr/>
        <p:txBody>
          <a:bodyPr/>
          <a:lstStyle/>
          <a:p>
            <a:r>
              <a:rPr lang="en-US" dirty="0"/>
              <a:t>Before we begin with </a:t>
            </a:r>
            <a:endParaRPr lang="en-GB" dirty="0"/>
          </a:p>
        </p:txBody>
      </p:sp>
    </p:spTree>
    <p:extLst>
      <p:ext uri="{BB962C8B-B14F-4D97-AF65-F5344CB8AC3E}">
        <p14:creationId xmlns:p14="http://schemas.microsoft.com/office/powerpoint/2010/main" val="377473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data cleaning,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Handle the missing values</a:t>
            </a:r>
          </a:p>
        </p:txBody>
      </p:sp>
    </p:spTree>
    <p:extLst>
      <p:ext uri="{BB962C8B-B14F-4D97-AF65-F5344CB8AC3E}">
        <p14:creationId xmlns:p14="http://schemas.microsoft.com/office/powerpoint/2010/main" val="208472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dirty="0">
                <a:latin typeface="Courier New" panose="02070309020205020404" pitchFamily="49" charset="0"/>
                <a:cs typeface="Courier New" panose="02070309020205020404" pitchFamily="49" charset="0"/>
              </a:rPr>
              <a:t>print(</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df_train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sep</a:t>
            </a:r>
            <a:r>
              <a:rPr lang="en-US" sz="2400" dirty="0">
                <a:latin typeface="Courier New" panose="02070309020205020404" pitchFamily="49" charset="0"/>
                <a:cs typeface="Courier New" panose="02070309020205020404" pitchFamily="49" charset="0"/>
              </a:rPr>
              <a:t>=‘, ‘</a:t>
            </a:r>
          </a:p>
          <a:p>
            <a:pPr marL="450000" lvl="1" indent="0">
              <a:buNone/>
            </a:pPr>
            <a:r>
              <a:rPr lang="en-US" sz="2400" dirty="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848</TotalTime>
  <Words>1453</Words>
  <Application>Microsoft Office PowerPoint</Application>
  <PresentationFormat>Widescreen</PresentationFormat>
  <Paragraphs>132</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Exploratory Data Analysis – Before Cleaning</vt:lpstr>
      <vt:lpstr>Data Cleaning – An Overview</vt:lpstr>
      <vt:lpstr>Data Cleaning – Handling Duplicate Rows </vt:lpstr>
      <vt:lpstr>Data Cleaning – Removing Columns with 50%+ Null </vt:lpstr>
      <vt:lpstr>Data Cleaning – Handling the Outliers</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lpstr>Comparing the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14</cp:revision>
  <dcterms:created xsi:type="dcterms:W3CDTF">2021-12-23T23:23:04Z</dcterms:created>
  <dcterms:modified xsi:type="dcterms:W3CDTF">2021-12-27T17:35:08Z</dcterms:modified>
</cp:coreProperties>
</file>