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2"/>
  </p:notesMasterIdLst>
  <p:sldIdLst>
    <p:sldId id="262" r:id="rId2"/>
    <p:sldId id="257" r:id="rId3"/>
    <p:sldId id="260" r:id="rId4"/>
    <p:sldId id="258" r:id="rId5"/>
    <p:sldId id="259" r:id="rId6"/>
    <p:sldId id="263" r:id="rId7"/>
    <p:sldId id="264" r:id="rId8"/>
    <p:sldId id="265" r:id="rId9"/>
    <p:sldId id="266" r:id="rId10"/>
    <p:sldId id="267" r:id="rId11"/>
    <p:sldId id="268" r:id="rId12"/>
    <p:sldId id="269" r:id="rId13"/>
    <p:sldId id="270" r:id="rId14"/>
    <p:sldId id="271" r:id="rId15"/>
    <p:sldId id="272" r:id="rId16"/>
    <p:sldId id="274" r:id="rId17"/>
    <p:sldId id="261"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2" d="100"/>
          <a:sy n="62" d="100"/>
        </p:scale>
        <p:origin x="8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 Logistic Regression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328617"/>
          <a:ext cx="10353675" cy="28728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95732" rIns="80356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Data Loading</a:t>
          </a:r>
        </a:p>
        <a:p>
          <a:pPr marL="171450" lvl="1" indent="-171450" algn="l" defTabSz="844550">
            <a:lnSpc>
              <a:spcPct val="90000"/>
            </a:lnSpc>
            <a:spcBef>
              <a:spcPct val="0"/>
            </a:spcBef>
            <a:spcAft>
              <a:spcPct val="15000"/>
            </a:spcAft>
            <a:buChar char="•"/>
          </a:pPr>
          <a:r>
            <a:rPr lang="en-US" sz="1900" kern="1200"/>
            <a:t>Data Cleaning</a:t>
          </a:r>
        </a:p>
        <a:p>
          <a:pPr marL="342900" lvl="2" indent="-171450" algn="l" defTabSz="844550">
            <a:lnSpc>
              <a:spcPct val="90000"/>
            </a:lnSpc>
            <a:spcBef>
              <a:spcPct val="0"/>
            </a:spcBef>
            <a:spcAft>
              <a:spcPct val="15000"/>
            </a:spcAft>
            <a:buChar char="•"/>
          </a:pPr>
          <a:r>
            <a:rPr lang="en-US" sz="1900" kern="1200" dirty="0"/>
            <a:t>Removing Duplicates</a:t>
          </a:r>
        </a:p>
        <a:p>
          <a:pPr marL="342900" lvl="2" indent="-171450" algn="l" defTabSz="844550">
            <a:lnSpc>
              <a:spcPct val="90000"/>
            </a:lnSpc>
            <a:spcBef>
              <a:spcPct val="0"/>
            </a:spcBef>
            <a:spcAft>
              <a:spcPct val="15000"/>
            </a:spcAft>
            <a:buChar char="•"/>
          </a:pPr>
          <a:r>
            <a:rPr lang="en-US" sz="1900" kern="1200" dirty="0"/>
            <a:t>Removing Columns With 50%+ </a:t>
          </a:r>
          <a:r>
            <a:rPr lang="en-US" sz="1900" kern="1200" dirty="0" err="1"/>
            <a:t>NaN</a:t>
          </a:r>
          <a:r>
            <a:rPr lang="en-US" sz="1900" kern="1200" dirty="0"/>
            <a:t>/NA</a:t>
          </a:r>
        </a:p>
        <a:p>
          <a:pPr marL="342900" lvl="2" indent="-171450" algn="l" defTabSz="844550">
            <a:lnSpc>
              <a:spcPct val="90000"/>
            </a:lnSpc>
            <a:spcBef>
              <a:spcPct val="0"/>
            </a:spcBef>
            <a:spcAft>
              <a:spcPct val="15000"/>
            </a:spcAft>
            <a:buChar char="•"/>
          </a:pPr>
          <a:r>
            <a:rPr lang="en-US" sz="1900" kern="1200" dirty="0"/>
            <a:t>Handling Outliers</a:t>
          </a:r>
        </a:p>
        <a:p>
          <a:pPr marL="342900" lvl="2" indent="-171450" algn="l" defTabSz="844550">
            <a:lnSpc>
              <a:spcPct val="90000"/>
            </a:lnSpc>
            <a:spcBef>
              <a:spcPct val="0"/>
            </a:spcBef>
            <a:spcAft>
              <a:spcPct val="15000"/>
            </a:spcAft>
            <a:buChar char="•"/>
          </a:pPr>
          <a:r>
            <a:rPr lang="en-US" sz="1900" kern="1200" dirty="0"/>
            <a:t>Handling Missing Values</a:t>
          </a:r>
        </a:p>
        <a:p>
          <a:pPr marL="171450" lvl="1" indent="-171450" algn="l" defTabSz="844550">
            <a:lnSpc>
              <a:spcPct val="90000"/>
            </a:lnSpc>
            <a:spcBef>
              <a:spcPct val="0"/>
            </a:spcBef>
            <a:spcAft>
              <a:spcPct val="15000"/>
            </a:spcAft>
            <a:buChar char="•"/>
          </a:pPr>
          <a:r>
            <a:rPr lang="en-US" sz="1900" kern="1200" dirty="0"/>
            <a:t>Exploratory Data Analysis</a:t>
          </a:r>
        </a:p>
        <a:p>
          <a:pPr marL="171450" lvl="1" indent="-171450" algn="l" defTabSz="844550">
            <a:lnSpc>
              <a:spcPct val="90000"/>
            </a:lnSpc>
            <a:spcBef>
              <a:spcPct val="0"/>
            </a:spcBef>
            <a:spcAft>
              <a:spcPct val="15000"/>
            </a:spcAft>
            <a:buChar char="•"/>
          </a:pPr>
          <a:r>
            <a:rPr lang="en-US" sz="1900" kern="1200" dirty="0"/>
            <a:t>Converting Categorical Data into Quantitative Data</a:t>
          </a:r>
        </a:p>
      </dsp:txBody>
      <dsp:txXfrm>
        <a:off x="0" y="328617"/>
        <a:ext cx="10353675" cy="2872800"/>
      </dsp:txXfrm>
    </dsp:sp>
    <dsp:sp modelId="{50A786E1-BF33-4F99-B3AD-E5B8E36B126C}">
      <dsp:nvSpPr>
        <dsp:cNvPr id="0" name=""/>
        <dsp:cNvSpPr/>
      </dsp:nvSpPr>
      <dsp:spPr>
        <a:xfrm>
          <a:off x="517683" y="48177"/>
          <a:ext cx="7247572" cy="56088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Data Analysis</a:t>
          </a:r>
        </a:p>
      </dsp:txBody>
      <dsp:txXfrm>
        <a:off x="545063" y="75557"/>
        <a:ext cx="7192812" cy="506120"/>
      </dsp:txXfrm>
    </dsp:sp>
    <dsp:sp modelId="{F17A2036-3C25-4010-B556-E88D4973898B}">
      <dsp:nvSpPr>
        <dsp:cNvPr id="0" name=""/>
        <dsp:cNvSpPr/>
      </dsp:nvSpPr>
      <dsp:spPr>
        <a:xfrm>
          <a:off x="0" y="3584457"/>
          <a:ext cx="10353675" cy="10773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95732" rIns="80356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Training and Evaluating a Decision Tree Model</a:t>
          </a:r>
        </a:p>
        <a:p>
          <a:pPr marL="171450" lvl="1" indent="-171450" algn="l" defTabSz="844550" rtl="0">
            <a:lnSpc>
              <a:spcPct val="90000"/>
            </a:lnSpc>
            <a:spcBef>
              <a:spcPct val="0"/>
            </a:spcBef>
            <a:spcAft>
              <a:spcPct val="15000"/>
            </a:spcAft>
            <a:buChar char="•"/>
          </a:pPr>
          <a:r>
            <a:rPr lang="en-US" sz="1900" kern="1200" dirty="0"/>
            <a:t>Training and Evaluating a Logistic Regression Model</a:t>
          </a:r>
        </a:p>
      </dsp:txBody>
      <dsp:txXfrm>
        <a:off x="0" y="3584457"/>
        <a:ext cx="10353675" cy="1077300"/>
      </dsp:txXfrm>
    </dsp:sp>
    <dsp:sp modelId="{27DC79A5-FFBA-4970-9934-AF095E4540D4}">
      <dsp:nvSpPr>
        <dsp:cNvPr id="0" name=""/>
        <dsp:cNvSpPr/>
      </dsp:nvSpPr>
      <dsp:spPr>
        <a:xfrm>
          <a:off x="517683" y="3304017"/>
          <a:ext cx="7247572" cy="56088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Machine Learning</a:t>
          </a:r>
        </a:p>
      </dsp:txBody>
      <dsp:txXfrm>
        <a:off x="545063" y="3331397"/>
        <a:ext cx="719281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25/12/2021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2</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4</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7</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count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643467"/>
            <a:ext cx="3946393" cy="1956298"/>
          </a:xfrm>
        </p:spPr>
        <p:txBody>
          <a:bodyPr>
            <a:normAutofit/>
          </a:bodyPr>
          <a:lstStyle/>
          <a:p>
            <a:pPr algn="l"/>
            <a:r>
              <a:rPr lang="en-US" sz="3600">
                <a:ln>
                  <a:solidFill>
                    <a:srgbClr val="404040">
                      <a:alpha val="10000"/>
                    </a:srgbClr>
                  </a:solidFill>
                </a:ln>
              </a:rPr>
              <a:t>EDA – Age</a:t>
            </a:r>
            <a:endParaRPr lang="en-GB" sz="360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39768" y="643467"/>
            <a:ext cx="6430560" cy="1956298"/>
          </a:xfrm>
        </p:spPr>
        <p:txBody>
          <a:bodyPr anchor="ctr">
            <a:normAutofit/>
          </a:bodyPr>
          <a:lstStyle/>
          <a:p>
            <a:pPr marL="36900" indent="0">
              <a:buClr>
                <a:srgbClr val="7F9ECC"/>
              </a:buClr>
              <a:buNone/>
            </a:pPr>
            <a:r>
              <a:rPr lang="en-US" dirty="0">
                <a:ln>
                  <a:solidFill>
                    <a:srgbClr val="404040">
                      <a:alpha val="10000"/>
                    </a:srgbClr>
                  </a:solidFill>
                </a:ln>
              </a:rPr>
              <a:t>The ages of the passengers, either survived or not, seem to follow some kind of normal distribution.</a:t>
            </a:r>
            <a:endParaRPr lang="en-GB" dirty="0">
              <a:ln>
                <a:solidFill>
                  <a:srgbClr val="404040">
                    <a:alpha val="10000"/>
                  </a:srgbClr>
                </a:solidFill>
              </a:ln>
            </a:endParaRPr>
          </a:p>
        </p:txBody>
      </p:sp>
      <p:pic>
        <p:nvPicPr>
          <p:cNvPr id="7" name="Picture 6" descr="Chart, histogram&#10;&#10;Description automatically generated">
            <a:extLst>
              <a:ext uri="{FF2B5EF4-FFF2-40B4-BE49-F238E27FC236}">
                <a16:creationId xmlns:a16="http://schemas.microsoft.com/office/drawing/2014/main" id="{39B721D0-B1C8-4715-93EE-E5B90ED68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805970" cy="4270896"/>
          </a:xfrm>
          <a:prstGeom prst="rect">
            <a:avLst/>
          </a:prstGeom>
        </p:spPr>
      </p:pic>
    </p:spTree>
    <p:extLst>
      <p:ext uri="{BB962C8B-B14F-4D97-AF65-F5344CB8AC3E}">
        <p14:creationId xmlns:p14="http://schemas.microsoft.com/office/powerpoint/2010/main" val="363624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a:ln>
                  <a:solidFill>
                    <a:srgbClr val="404040">
                      <a:alpha val="10000"/>
                    </a:srgbClr>
                  </a:solidFill>
                </a:ln>
              </a:rPr>
              <a:t>EDA – Pclass</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269378"/>
            <a:ext cx="6430560" cy="1956297"/>
          </a:xfrm>
        </p:spPr>
        <p:txBody>
          <a:bodyPr anchor="ctr">
            <a:normAutofit fontScale="92500" lnSpcReduction="10000"/>
          </a:bodyPr>
          <a:lstStyle/>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1, the count of passengers who survived is considerably higher.</a:t>
            </a:r>
          </a:p>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2, the count of the passengers who survived is slightly higher.</a:t>
            </a:r>
          </a:p>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3, the count of those who drowned is extremely higher.</a:t>
            </a:r>
            <a:endParaRPr lang="en-GB" dirty="0">
              <a:ln>
                <a:solidFill>
                  <a:srgbClr val="404040">
                    <a:alpha val="10000"/>
                  </a:srgbClr>
                </a:solidFill>
              </a:ln>
            </a:endParaRPr>
          </a:p>
        </p:txBody>
      </p:sp>
      <p:pic>
        <p:nvPicPr>
          <p:cNvPr id="6" name="Picture 5" descr="Chart, bar chart&#10;&#10;Description automatically generated">
            <a:extLst>
              <a:ext uri="{FF2B5EF4-FFF2-40B4-BE49-F238E27FC236}">
                <a16:creationId xmlns:a16="http://schemas.microsoft.com/office/drawing/2014/main" id="{F331089F-C747-4A67-AC1B-CA5E69220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25675"/>
            <a:ext cx="8867614" cy="4232778"/>
          </a:xfrm>
          <a:prstGeom prst="rect">
            <a:avLst/>
          </a:prstGeom>
        </p:spPr>
      </p:pic>
    </p:spTree>
    <p:extLst>
      <p:ext uri="{BB962C8B-B14F-4D97-AF65-F5344CB8AC3E}">
        <p14:creationId xmlns:p14="http://schemas.microsoft.com/office/powerpoint/2010/main" val="316947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{Replace with a comment}</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two types of machine learning algorithms to fit out model, the decision tree and logistic regression. We will compare the accuracy of both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decision_tree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DecisionTreeClassifier</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decision_tree.fit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decision_tree.predict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acc_decision_tree</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decision_tree.score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acc_decision_tree</a:t>
            </a:r>
            <a:endParaRPr lang="en-US" dirty="0">
              <a:latin typeface="Courier New" panose="02070309020205020404" pitchFamily="49" charset="0"/>
              <a:cs typeface="Courier New" panose="02070309020205020404" pitchFamily="49" charset="0"/>
            </a:endParaRPr>
          </a:p>
          <a:p>
            <a:r>
              <a:rPr lang="en-US" dirty="0"/>
              <a:t>The accuracy of the model is 98.2%</a:t>
            </a:r>
          </a:p>
        </p:txBody>
      </p:sp>
    </p:spTree>
    <p:extLst>
      <p:ext uri="{BB962C8B-B14F-4D97-AF65-F5344CB8AC3E}">
        <p14:creationId xmlns:p14="http://schemas.microsoft.com/office/powerpoint/2010/main" val="313134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2675136705"/>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4D4E-F665-4B16-BE73-0749AE598F3A}"/>
              </a:ext>
            </a:extLst>
          </p:cNvPr>
          <p:cNvSpPr>
            <a:spLocks noGrp="1"/>
          </p:cNvSpPr>
          <p:nvPr>
            <p:ph type="title"/>
          </p:nvPr>
        </p:nvSpPr>
        <p:spPr/>
        <p:txBody>
          <a:bodyPr/>
          <a:lstStyle/>
          <a:p>
            <a:r>
              <a:rPr lang="en-US" dirty="0"/>
              <a:t>Logistic Regression.</a:t>
            </a:r>
            <a:endParaRPr lang="en-GB" dirty="0"/>
          </a:p>
        </p:txBody>
      </p:sp>
      <p:sp>
        <p:nvSpPr>
          <p:cNvPr id="3" name="Content Placeholder 2">
            <a:extLst>
              <a:ext uri="{FF2B5EF4-FFF2-40B4-BE49-F238E27FC236}">
                <a16:creationId xmlns:a16="http://schemas.microsoft.com/office/drawing/2014/main" id="{DEF2D25F-1766-43D4-B44F-2575F9001B6A}"/>
              </a:ext>
            </a:extLst>
          </p:cNvPr>
          <p:cNvSpPr>
            <a:spLocks noGrp="1"/>
          </p:cNvSpPr>
          <p:nvPr>
            <p:ph idx="1"/>
          </p:nvPr>
        </p:nvSpPr>
        <p:spPr/>
        <p:txBody>
          <a:bodyPr/>
          <a:lstStyle/>
          <a:p>
            <a:r>
              <a:rPr lang="en-US" dirty="0"/>
              <a:t>For the logistic regression, we use this code to train the model:</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logreg</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LogisticRegression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logreg.fit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logreg.predict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fr-FR" dirty="0">
                <a:latin typeface="Courier New" panose="02070309020205020404" pitchFamily="49" charset="0"/>
                <a:cs typeface="Courier New" panose="02070309020205020404" pitchFamily="49" charset="0"/>
              </a:rPr>
              <a:t>	acc_log = round(logreg.score(X_train, Y_train) * 100, 2)</a:t>
            </a:r>
          </a:p>
          <a:p>
            <a:pPr marL="36900" indent="0">
              <a:buNone/>
            </a:pPr>
            <a:r>
              <a:rPr lang="fr-FR" dirty="0">
                <a:latin typeface="Courier New" panose="02070309020205020404" pitchFamily="49" charset="0"/>
                <a:cs typeface="Courier New" panose="02070309020205020404" pitchFamily="49" charset="0"/>
              </a:rPr>
              <a:t>	acc_log</a:t>
            </a:r>
            <a:endParaRPr lang="en-US" dirty="0">
              <a:latin typeface="Courier New" panose="02070309020205020404" pitchFamily="49" charset="0"/>
              <a:cs typeface="Courier New" panose="02070309020205020404" pitchFamily="49" charset="0"/>
            </a:endParaRPr>
          </a:p>
          <a:p>
            <a:r>
              <a:rPr lang="en-US" dirty="0"/>
              <a:t>The accuracy of the model is 80.2%</a:t>
            </a:r>
            <a:endParaRPr lang="en-GB" dirty="0"/>
          </a:p>
        </p:txBody>
      </p:sp>
    </p:spTree>
    <p:extLst>
      <p:ext uri="{BB962C8B-B14F-4D97-AF65-F5344CB8AC3E}">
        <p14:creationId xmlns:p14="http://schemas.microsoft.com/office/powerpoint/2010/main" val="327472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lvl="1"/>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We will not present the plots here to save space.</a:t>
            </a:r>
          </a:p>
        </p:txBody>
      </p:sp>
    </p:spTree>
    <p:extLst>
      <p:ext uri="{BB962C8B-B14F-4D97-AF65-F5344CB8AC3E}">
        <p14:creationId xmlns:p14="http://schemas.microsoft.com/office/powerpoint/2010/main" val="40619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613</TotalTime>
  <Words>1198</Words>
  <Application>Microsoft Office PowerPoint</Application>
  <PresentationFormat>Widescreen</PresentationFormat>
  <Paragraphs>113</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Calisto MT</vt:lpstr>
      <vt:lpstr>Courier New</vt:lpstr>
      <vt:lpstr>Helvetica Neue</vt:lpstr>
      <vt:lpstr>Wingdings 2</vt:lpstr>
      <vt:lpstr>Slate</vt:lpstr>
      <vt:lpstr>Titanic</vt:lpstr>
      <vt:lpstr>The Process – An Overview</vt:lpstr>
      <vt:lpstr>Part I Data Analysis</vt:lpstr>
      <vt:lpstr>Data Loading</vt:lpstr>
      <vt:lpstr>Data Cleaning – An Overview</vt:lpstr>
      <vt:lpstr>Data Cleaning – Handling Duplicate Rows </vt:lpstr>
      <vt:lpstr>Data Cleaning – Removing Columns with 50%+ Null </vt:lpstr>
      <vt:lpstr>Data Cleaning – Handling the Outliers</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8</cp:revision>
  <dcterms:created xsi:type="dcterms:W3CDTF">2021-12-23T23:23:04Z</dcterms:created>
  <dcterms:modified xsi:type="dcterms:W3CDTF">2021-12-25T01:46:04Z</dcterms:modified>
</cp:coreProperties>
</file>