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7"/>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62" d="100"/>
          <a:sy n="62" d="100"/>
        </p:scale>
        <p:origin x="8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dirty="0"/>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dirty="0"/>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Loading</a:t>
          </a:r>
        </a:p>
        <a:p>
          <a:pPr marL="171450" lvl="1" indent="-171450" algn="l" defTabSz="800100">
            <a:lnSpc>
              <a:spcPct val="90000"/>
            </a:lnSpc>
            <a:spcBef>
              <a:spcPct val="0"/>
            </a:spcBef>
            <a:spcAft>
              <a:spcPct val="15000"/>
            </a:spcAft>
            <a:buChar char="•"/>
          </a:pPr>
          <a:r>
            <a:rPr lang="en-US" sz="1800" kern="1200" dirty="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04/01/2022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dirty="0"/>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dirty="0">
                <a:ln>
                  <a:solidFill>
                    <a:srgbClr val="404040">
                      <a:alpha val="10000"/>
                    </a:srgbClr>
                  </a:solidFill>
                </a:ln>
                <a:solidFill>
                  <a:srgbClr val="DADADA"/>
                </a:solidFill>
              </a:rPr>
              <a:t>The ages of the passengers, either survived or not, seem to follow some kind of normal distribution.</a:t>
            </a:r>
            <a:endParaRPr lang="en-GB"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a:t>To represent the relationship between the p-class and survival, we have chosen to use a matplotlib regplot with jitter.</a:t>
            </a:r>
          </a:p>
          <a:p>
            <a:r>
              <a:rPr lang="en-US"/>
              <a:t>The plot reveals the following:</a:t>
            </a:r>
          </a:p>
          <a:p>
            <a:pPr lvl="1"/>
            <a:r>
              <a:rPr lang="en-US">
                <a:ln>
                  <a:solidFill>
                    <a:srgbClr val="404040">
                      <a:alpha val="10000"/>
                    </a:srgbClr>
                  </a:solidFill>
                </a:ln>
              </a:rPr>
              <a:t>For p-class 1, the count of passengers who survived is considerably higher than those who drowned.</a:t>
            </a:r>
          </a:p>
          <a:p>
            <a:pPr lvl="1"/>
            <a:r>
              <a:rPr lang="en-US">
                <a:ln>
                  <a:solidFill>
                    <a:srgbClr val="404040">
                      <a:alpha val="10000"/>
                    </a:srgbClr>
                  </a:solidFill>
                </a:ln>
              </a:rPr>
              <a:t>For p-class 2, the count of the passengers who survived is slightly higher.</a:t>
            </a:r>
          </a:p>
          <a:p>
            <a:pPr lvl="1"/>
            <a:r>
              <a:rPr lang="en-US">
                <a:ln>
                  <a:solidFill>
                    <a:srgbClr val="404040">
                      <a:alpha val="10000"/>
                    </a:srgbClr>
                  </a:solidFill>
                </a:ln>
              </a:rPr>
              <a:t>For p-class 3, the count of those who drowned is extremely higher.</a:t>
            </a:r>
            <a:endParaRPr lang="en-US"/>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27E29BDE-AD14-4610-BAA0-D3F05F57B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762" y="1111163"/>
            <a:ext cx="6471855" cy="4356818"/>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df_train.drop</a:t>
            </a:r>
            <a:r>
              <a:rPr lang="en-GB" b="1" dirty="0">
                <a:latin typeface="Courier New" panose="02070309020205020404" pitchFamily="49" charset="0"/>
                <a:cs typeface="Courier New" panose="02070309020205020404" pitchFamily="49" charset="0"/>
              </a:rPr>
              <a:t>("Survived", axis=1).copy()</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df_train</a:t>
            </a:r>
            <a:r>
              <a:rPr lang="en-GB" b="1" dirty="0">
                <a:latin typeface="Courier New" panose="02070309020205020404" pitchFamily="49" charset="0"/>
                <a:cs typeface="Courier New" panose="02070309020205020404" pitchFamily="49" charset="0"/>
              </a:rPr>
              <a:t>["Survived"]</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df_test.copy</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X_train.shape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Y_train.shape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X_test.shape</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decision_tree</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DecisionTreeClassifier</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decision_tree.fit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Y_pred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decision_tree.predict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acc_decision_tree</a:t>
            </a:r>
            <a:r>
              <a:rPr lang="en-US" b="1" dirty="0">
                <a:latin typeface="Courier New" panose="02070309020205020404" pitchFamily="49" charset="0"/>
                <a:cs typeface="Courier New" panose="02070309020205020404" pitchFamily="49" charset="0"/>
              </a:rPr>
              <a:t> = round(</a:t>
            </a:r>
            <a:r>
              <a:rPr lang="en-US" b="1" dirty="0" err="1">
                <a:latin typeface="Courier New" panose="02070309020205020404" pitchFamily="49" charset="0"/>
                <a:cs typeface="Courier New" panose="02070309020205020404" pitchFamily="49" charset="0"/>
              </a:rPr>
              <a:t>decision_tree.score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X_train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Y_train</a:t>
            </a:r>
            <a:r>
              <a:rPr lang="en-US" b="1" dirty="0">
                <a:latin typeface="Courier New" panose="02070309020205020404" pitchFamily="49" charset="0"/>
                <a:cs typeface="Courier New" panose="02070309020205020404" pitchFamily="49" charset="0"/>
              </a:rPr>
              <a:t>) 		* 100, 2)</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acc_decision_tree</a:t>
            </a:r>
            <a:endParaRPr lang="en-US" b="1" dirty="0">
              <a:latin typeface="Courier New" panose="02070309020205020404" pitchFamily="49" charset="0"/>
              <a:cs typeface="Courier New" panose="02070309020205020404" pitchFamily="49" charset="0"/>
            </a:endParaRPr>
          </a:p>
          <a:p>
            <a:r>
              <a:rPr lang="en-US" dirty="0"/>
              <a:t>The accuracy of the model is 98.2%</a:t>
            </a:r>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a:effectLst/>
                <a:latin typeface="Courier New" panose="02070309020205020404" pitchFamily="49" charset="0"/>
                <a:cs typeface="Courier New" panose="02070309020205020404" pitchFamily="49" charset="0"/>
              </a:rPr>
              <a:t>svc = SVC()</a:t>
            </a:r>
            <a:endParaRPr lang="en-GB" b="1" dirty="0">
              <a:latin typeface="Courier New" panose="02070309020205020404" pitchFamily="49" charset="0"/>
              <a:cs typeface="Courier New" panose="02070309020205020404" pitchFamily="49" charset="0"/>
            </a:endParaRPr>
          </a:p>
          <a:p>
            <a:pPr marL="36900" indent="0">
              <a:buNone/>
            </a:pPr>
            <a:r>
              <a:rPr lang="en-GB" b="1" dirty="0">
                <a:latin typeface="Courier New" panose="02070309020205020404" pitchFamily="49" charset="0"/>
                <a:cs typeface="Courier New" panose="02070309020205020404" pitchFamily="49" charset="0"/>
              </a:rPr>
              <a:t>	</a:t>
            </a:r>
            <a:r>
              <a:rPr lang="fr-FR" b="1" dirty="0">
                <a:effectLst/>
                <a:latin typeface="Courier New" panose="02070309020205020404" pitchFamily="49" charset="0"/>
                <a:cs typeface="Courier New" panose="02070309020205020404" pitchFamily="49" charset="0"/>
              </a:rPr>
              <a:t>svc.fit(X_train, Y_train)</a:t>
            </a:r>
            <a:endParaRPr lang="en-GB" b="1" dirty="0">
              <a:latin typeface="Courier New" panose="02070309020205020404" pitchFamily="49" charset="0"/>
              <a:cs typeface="Courier New" panose="02070309020205020404" pitchFamily="49" charset="0"/>
            </a:endParaRPr>
          </a:p>
          <a:p>
            <a:pPr marL="36900" indent="0">
              <a:buNone/>
            </a:pPr>
            <a:r>
              <a:rPr lang="en-GB" b="1" dirty="0">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Y_pred</a:t>
            </a:r>
            <a:r>
              <a:rPr lang="en-US" b="1" dirty="0">
                <a:effectLst/>
                <a:latin typeface="Courier New" panose="02070309020205020404" pitchFamily="49" charset="0"/>
                <a:cs typeface="Courier New" panose="02070309020205020404" pitchFamily="49" charset="0"/>
              </a:rPr>
              <a:t> = </a:t>
            </a:r>
            <a:r>
              <a:rPr lang="en-US" b="1" dirty="0" err="1">
                <a:effectLst/>
                <a:latin typeface="Courier New" panose="02070309020205020404" pitchFamily="49" charset="0"/>
                <a:cs typeface="Courier New" panose="02070309020205020404" pitchFamily="49" charset="0"/>
              </a:rPr>
              <a:t>svc.predict</a:t>
            </a:r>
            <a:r>
              <a:rPr lang="en-US" b="1" dirty="0">
                <a:effectLst/>
                <a:latin typeface="Courier New" panose="02070309020205020404" pitchFamily="49" charset="0"/>
                <a:cs typeface="Courier New" panose="02070309020205020404" pitchFamily="49" charset="0"/>
              </a:rPr>
              <a:t>(</a:t>
            </a:r>
            <a:r>
              <a:rPr lang="en-US" b="1" dirty="0" err="1">
                <a:effectLst/>
                <a:latin typeface="Courier New" panose="02070309020205020404" pitchFamily="49" charset="0"/>
                <a:cs typeface="Courier New" panose="02070309020205020404" pitchFamily="49" charset="0"/>
              </a:rPr>
              <a:t>X_test</a:t>
            </a:r>
            <a:r>
              <a:rPr lang="en-US" b="1" dirty="0">
                <a:effectLst/>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acc_svc</a:t>
            </a:r>
            <a:r>
              <a:rPr lang="en-US" b="1" dirty="0">
                <a:latin typeface="Courier New" panose="02070309020205020404" pitchFamily="49" charset="0"/>
                <a:cs typeface="Courier New" panose="02070309020205020404" pitchFamily="49" charset="0"/>
              </a:rPr>
              <a:t> = round(</a:t>
            </a:r>
            <a:r>
              <a:rPr lang="en-US" b="1" dirty="0" err="1">
                <a:latin typeface="Courier New" panose="02070309020205020404" pitchFamily="49" charset="0"/>
                <a:cs typeface="Courier New" panose="02070309020205020404" pitchFamily="49" charset="0"/>
              </a:rPr>
              <a:t>svc.score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X_train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Y_train</a:t>
            </a:r>
            <a:r>
              <a:rPr lang="en-US" b="1" dirty="0">
                <a:latin typeface="Courier New" panose="02070309020205020404" pitchFamily="49" charset="0"/>
                <a:cs typeface="Courier New" panose="02070309020205020404" pitchFamily="49" charset="0"/>
              </a:rPr>
              <a:t>) * 100, 2)</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acc_svc</a:t>
            </a:r>
            <a:endParaRPr lang="en-US" b="1"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gaussian = </a:t>
            </a:r>
            <a:r>
              <a:rPr lang="en-GB" b="1" dirty="0" err="1">
                <a:latin typeface="Courier New" panose="02070309020205020404" pitchFamily="49" charset="0"/>
                <a:cs typeface="Courier New" panose="02070309020205020404" pitchFamily="49" charset="0"/>
              </a:rPr>
              <a:t>GaussianNB</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gaussian.fit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Y_pred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gaussian.predict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b="1" dirty="0">
                <a:latin typeface="Courier New" panose="02070309020205020404" pitchFamily="49" charset="0"/>
                <a:cs typeface="Courier New" panose="02070309020205020404" pitchFamily="49" charset="0"/>
              </a:rPr>
              <a:t>	acc_gaussian</a:t>
            </a:r>
            <a:endParaRPr lang="en-US" b="1"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the missing data,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Handling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b="1" dirty="0">
                <a:latin typeface="Courier New" panose="02070309020205020404" pitchFamily="49" charset="0"/>
                <a:cs typeface="Courier New" panose="02070309020205020404" pitchFamily="49" charset="0"/>
              </a:rPr>
              <a:t>print(</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df_train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df_train.duplicated</a:t>
            </a:r>
            <a:r>
              <a:rPr lang="en-US" sz="2400" b="1" dirty="0">
                <a:latin typeface="Courier New" panose="02070309020205020404" pitchFamily="49" charset="0"/>
                <a:cs typeface="Courier New" panose="02070309020205020404" pitchFamily="49" charset="0"/>
              </a:rPr>
              <a:t>()].size,</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df_test</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df_train.duplicated</a:t>
            </a:r>
            <a:r>
              <a:rPr lang="en-US" sz="2400" b="1" dirty="0">
                <a:latin typeface="Courier New" panose="02070309020205020404" pitchFamily="49" charset="0"/>
                <a:cs typeface="Courier New" panose="02070309020205020404" pitchFamily="49" charset="0"/>
              </a:rPr>
              <a:t>()].size,</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sep</a:t>
            </a:r>
            <a:r>
              <a:rPr lang="en-US" sz="2400" b="1" dirty="0">
                <a:latin typeface="Courier New" panose="02070309020205020404" pitchFamily="49" charset="0"/>
                <a:cs typeface="Courier New" panose="02070309020205020404" pitchFamily="49" charset="0"/>
              </a:rPr>
              <a:t>=‘, ‘</a:t>
            </a:r>
          </a:p>
          <a:p>
            <a:pPr marL="450000" lvl="1" indent="0">
              <a:buNone/>
            </a:pPr>
            <a:r>
              <a:rPr lang="en-US" sz="2400" b="1" dirty="0">
                <a:latin typeface="Courier New" panose="02070309020205020404" pitchFamily="49" charset="0"/>
                <a:cs typeface="Courier New" panose="02070309020205020404" pitchFamily="49" charset="0"/>
              </a:rPr>
              <a:t>)</a:t>
            </a:r>
            <a:endParaRPr lang="en-US" sz="3200" b="1"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b="1"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b="1" dirty="0">
                <a:latin typeface="Courier New" panose="02070309020205020404" pitchFamily="49" charset="0"/>
                <a:cs typeface="Courier New" panose="02070309020205020404" pitchFamily="49" charset="0"/>
              </a:rPr>
              <a:t>df_train.info()</a:t>
            </a:r>
            <a:endParaRPr lang="en-US" sz="2200" b="1"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969</TotalTime>
  <Words>1492</Words>
  <Application>Microsoft Office PowerPoint</Application>
  <PresentationFormat>Widescreen</PresentationFormat>
  <Paragraphs>131</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24</cp:revision>
  <dcterms:created xsi:type="dcterms:W3CDTF">2021-12-23T23:23:04Z</dcterms:created>
  <dcterms:modified xsi:type="dcterms:W3CDTF">2022-01-04T16:25:55Z</dcterms:modified>
</cp:coreProperties>
</file>