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60"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85" r:id="rId21"/>
    <p:sldId id="276" r:id="rId22"/>
    <p:sldId id="277" r:id="rId23"/>
    <p:sldId id="278" r:id="rId24"/>
    <p:sldId id="279" r:id="rId25"/>
    <p:sldId id="280" r:id="rId26"/>
    <p:sldId id="281" r:id="rId27"/>
    <p:sldId id="282" r:id="rId28"/>
    <p:sldId id="283" r:id="rId29"/>
    <p:sldId id="284" r:id="rId30"/>
    <p:sldId id="286"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0191DA-0494-4C40-96B1-30393D7B1E9D}"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EB380069-F981-4EA9-9840-724966BB3A8B}">
      <dgm:prSet/>
      <dgm:spPr/>
      <dgm:t>
        <a:bodyPr/>
        <a:lstStyle/>
        <a:p>
          <a:r>
            <a:rPr lang="en-US" b="1" dirty="0">
              <a:solidFill>
                <a:schemeClr val="tx1"/>
              </a:solidFill>
            </a:rPr>
            <a:t>Easy to Learn and Use</a:t>
          </a:r>
        </a:p>
      </dgm:t>
    </dgm:pt>
    <dgm:pt modelId="{7A349FF7-4447-4CAE-8303-CC99A5FEED8B}" type="parTrans" cxnId="{75322748-B906-49F0-8E01-7DDAF35230E5}">
      <dgm:prSet/>
      <dgm:spPr/>
      <dgm:t>
        <a:bodyPr/>
        <a:lstStyle/>
        <a:p>
          <a:endParaRPr lang="en-US"/>
        </a:p>
      </dgm:t>
    </dgm:pt>
    <dgm:pt modelId="{A26099FD-A50B-4E9E-9AC8-05A57BE7AA43}" type="sibTrans" cxnId="{75322748-B906-49F0-8E01-7DDAF35230E5}">
      <dgm:prSet/>
      <dgm:spPr/>
      <dgm:t>
        <a:bodyPr/>
        <a:lstStyle/>
        <a:p>
          <a:endParaRPr lang="en-US"/>
        </a:p>
      </dgm:t>
    </dgm:pt>
    <dgm:pt modelId="{10664D9C-3078-4F42-B33E-8D938C045880}">
      <dgm:prSet/>
      <dgm:spPr/>
      <dgm:t>
        <a:bodyPr/>
        <a:lstStyle/>
        <a:p>
          <a:r>
            <a:rPr lang="en-US" b="1" dirty="0">
              <a:solidFill>
                <a:schemeClr val="tx1"/>
              </a:solidFill>
            </a:rPr>
            <a:t>Expressive Language</a:t>
          </a:r>
        </a:p>
      </dgm:t>
    </dgm:pt>
    <dgm:pt modelId="{7FE630AF-921F-4FD9-A530-5702E524E1BB}" type="parTrans" cxnId="{BEABC9B6-907C-46BD-A2BD-54CFFBE5163B}">
      <dgm:prSet/>
      <dgm:spPr/>
      <dgm:t>
        <a:bodyPr/>
        <a:lstStyle/>
        <a:p>
          <a:endParaRPr lang="en-US"/>
        </a:p>
      </dgm:t>
    </dgm:pt>
    <dgm:pt modelId="{6B36A12B-65EB-4FEF-B01E-1B516878E965}" type="sibTrans" cxnId="{BEABC9B6-907C-46BD-A2BD-54CFFBE5163B}">
      <dgm:prSet/>
      <dgm:spPr/>
      <dgm:t>
        <a:bodyPr/>
        <a:lstStyle/>
        <a:p>
          <a:endParaRPr lang="en-US"/>
        </a:p>
      </dgm:t>
    </dgm:pt>
    <dgm:pt modelId="{965B3F00-E8D4-471F-8434-B62DC4F415C0}">
      <dgm:prSet/>
      <dgm:spPr/>
      <dgm:t>
        <a:bodyPr/>
        <a:lstStyle/>
        <a:p>
          <a:r>
            <a:rPr lang="en-US" b="1" dirty="0">
              <a:solidFill>
                <a:schemeClr val="tx1"/>
              </a:solidFill>
            </a:rPr>
            <a:t>Interpreted Language</a:t>
          </a:r>
        </a:p>
      </dgm:t>
    </dgm:pt>
    <dgm:pt modelId="{4DF06E02-8246-40C1-9FE8-53773C3D1BD9}" type="parTrans" cxnId="{9873F03A-C88C-43C5-8AD3-88E2F19A77B9}">
      <dgm:prSet/>
      <dgm:spPr/>
      <dgm:t>
        <a:bodyPr/>
        <a:lstStyle/>
        <a:p>
          <a:endParaRPr lang="en-US"/>
        </a:p>
      </dgm:t>
    </dgm:pt>
    <dgm:pt modelId="{A054CA51-1284-41E2-9F24-787F074905F1}" type="sibTrans" cxnId="{9873F03A-C88C-43C5-8AD3-88E2F19A77B9}">
      <dgm:prSet/>
      <dgm:spPr/>
      <dgm:t>
        <a:bodyPr/>
        <a:lstStyle/>
        <a:p>
          <a:endParaRPr lang="en-US"/>
        </a:p>
      </dgm:t>
    </dgm:pt>
    <dgm:pt modelId="{5002E279-261A-448E-87D2-1DB7C99E9662}">
      <dgm:prSet/>
      <dgm:spPr/>
      <dgm:t>
        <a:bodyPr/>
        <a:lstStyle/>
        <a:p>
          <a:r>
            <a:rPr lang="en-US" b="1" dirty="0">
              <a:solidFill>
                <a:schemeClr val="tx1"/>
              </a:solidFill>
            </a:rPr>
            <a:t>Cross-platform Language</a:t>
          </a:r>
        </a:p>
      </dgm:t>
    </dgm:pt>
    <dgm:pt modelId="{F3120EE7-0026-43F5-868A-599CD4F5ACCC}" type="parTrans" cxnId="{452C04D5-DB1F-4992-9854-9538F350CF31}">
      <dgm:prSet/>
      <dgm:spPr/>
      <dgm:t>
        <a:bodyPr/>
        <a:lstStyle/>
        <a:p>
          <a:endParaRPr lang="en-US"/>
        </a:p>
      </dgm:t>
    </dgm:pt>
    <dgm:pt modelId="{DC870D41-B6A4-432B-8131-FCE71539EE1B}" type="sibTrans" cxnId="{452C04D5-DB1F-4992-9854-9538F350CF31}">
      <dgm:prSet/>
      <dgm:spPr/>
      <dgm:t>
        <a:bodyPr/>
        <a:lstStyle/>
        <a:p>
          <a:endParaRPr lang="en-US"/>
        </a:p>
      </dgm:t>
    </dgm:pt>
    <dgm:pt modelId="{DA4072C9-CBFD-42DB-AC96-188DAB1938EF}">
      <dgm:prSet/>
      <dgm:spPr/>
      <dgm:t>
        <a:bodyPr/>
        <a:lstStyle/>
        <a:p>
          <a:r>
            <a:rPr lang="en-US" b="1" dirty="0">
              <a:solidFill>
                <a:schemeClr val="tx1"/>
              </a:solidFill>
            </a:rPr>
            <a:t>Free and Open Source</a:t>
          </a:r>
        </a:p>
      </dgm:t>
    </dgm:pt>
    <dgm:pt modelId="{185C5A4A-43D1-4D61-96A7-2C549897B358}" type="parTrans" cxnId="{57BEA8AA-D718-456A-A588-6B66E0E2912F}">
      <dgm:prSet/>
      <dgm:spPr/>
      <dgm:t>
        <a:bodyPr/>
        <a:lstStyle/>
        <a:p>
          <a:endParaRPr lang="en-US"/>
        </a:p>
      </dgm:t>
    </dgm:pt>
    <dgm:pt modelId="{F24ECB24-0135-4ACC-A397-F2743F4BF1C9}" type="sibTrans" cxnId="{57BEA8AA-D718-456A-A588-6B66E0E2912F}">
      <dgm:prSet/>
      <dgm:spPr/>
      <dgm:t>
        <a:bodyPr/>
        <a:lstStyle/>
        <a:p>
          <a:endParaRPr lang="en-US"/>
        </a:p>
      </dgm:t>
    </dgm:pt>
    <dgm:pt modelId="{2F994BBC-922F-40E8-B8DD-068913AF3787}">
      <dgm:prSet/>
      <dgm:spPr/>
      <dgm:t>
        <a:bodyPr/>
        <a:lstStyle/>
        <a:p>
          <a:r>
            <a:rPr lang="en-US" b="1" dirty="0">
              <a:solidFill>
                <a:schemeClr val="tx1"/>
              </a:solidFill>
            </a:rPr>
            <a:t>Object-Oriented Language</a:t>
          </a:r>
        </a:p>
      </dgm:t>
    </dgm:pt>
    <dgm:pt modelId="{4FF17E62-2570-4D5E-8F39-3D6A776E4FBC}" type="parTrans" cxnId="{5687863F-0E22-4803-AFCE-9A916B29B9AE}">
      <dgm:prSet/>
      <dgm:spPr/>
      <dgm:t>
        <a:bodyPr/>
        <a:lstStyle/>
        <a:p>
          <a:endParaRPr lang="en-US"/>
        </a:p>
      </dgm:t>
    </dgm:pt>
    <dgm:pt modelId="{D226F28E-15D5-4498-A10C-82D612DD1A2B}" type="sibTrans" cxnId="{5687863F-0E22-4803-AFCE-9A916B29B9AE}">
      <dgm:prSet/>
      <dgm:spPr/>
      <dgm:t>
        <a:bodyPr/>
        <a:lstStyle/>
        <a:p>
          <a:endParaRPr lang="en-US"/>
        </a:p>
      </dgm:t>
    </dgm:pt>
    <dgm:pt modelId="{BA3F8801-A6EB-40E3-8348-9A2071324767}">
      <dgm:prSet/>
      <dgm:spPr/>
      <dgm:t>
        <a:bodyPr/>
        <a:lstStyle/>
        <a:p>
          <a:r>
            <a:rPr lang="en-US" b="1" dirty="0">
              <a:solidFill>
                <a:schemeClr val="tx1"/>
              </a:solidFill>
            </a:rPr>
            <a:t>Extensible</a:t>
          </a:r>
        </a:p>
      </dgm:t>
    </dgm:pt>
    <dgm:pt modelId="{324D6D7F-90CA-4307-802E-0D88FC84E4C9}" type="parTrans" cxnId="{F38B56B3-0FC2-47C9-8404-ED3F4B3559E6}">
      <dgm:prSet/>
      <dgm:spPr/>
      <dgm:t>
        <a:bodyPr/>
        <a:lstStyle/>
        <a:p>
          <a:endParaRPr lang="en-US"/>
        </a:p>
      </dgm:t>
    </dgm:pt>
    <dgm:pt modelId="{8142A698-C209-4DCD-A4C3-87930DD65E39}" type="sibTrans" cxnId="{F38B56B3-0FC2-47C9-8404-ED3F4B3559E6}">
      <dgm:prSet/>
      <dgm:spPr/>
      <dgm:t>
        <a:bodyPr/>
        <a:lstStyle/>
        <a:p>
          <a:endParaRPr lang="en-US"/>
        </a:p>
      </dgm:t>
    </dgm:pt>
    <dgm:pt modelId="{4512D582-8951-4ACE-AD92-6DDCED5E3719}">
      <dgm:prSet/>
      <dgm:spPr/>
      <dgm:t>
        <a:bodyPr/>
        <a:lstStyle/>
        <a:p>
          <a:r>
            <a:rPr lang="en-US" b="1" dirty="0">
              <a:solidFill>
                <a:schemeClr val="tx1"/>
              </a:solidFill>
            </a:rPr>
            <a:t>Large Standard Library</a:t>
          </a:r>
        </a:p>
      </dgm:t>
    </dgm:pt>
    <dgm:pt modelId="{60870CF3-5473-495D-BC9E-7824BC6A433C}" type="parTrans" cxnId="{CDDA77B7-C508-4757-BD4D-806F65027813}">
      <dgm:prSet/>
      <dgm:spPr/>
      <dgm:t>
        <a:bodyPr/>
        <a:lstStyle/>
        <a:p>
          <a:endParaRPr lang="en-US"/>
        </a:p>
      </dgm:t>
    </dgm:pt>
    <dgm:pt modelId="{ACC740C8-80C7-4877-8A40-5A59A0810756}" type="sibTrans" cxnId="{CDDA77B7-C508-4757-BD4D-806F65027813}">
      <dgm:prSet/>
      <dgm:spPr/>
      <dgm:t>
        <a:bodyPr/>
        <a:lstStyle/>
        <a:p>
          <a:endParaRPr lang="en-US"/>
        </a:p>
      </dgm:t>
    </dgm:pt>
    <dgm:pt modelId="{05240B6F-6A3B-49AC-A11D-A8E99BBE5751}">
      <dgm:prSet/>
      <dgm:spPr/>
      <dgm:t>
        <a:bodyPr/>
        <a:lstStyle/>
        <a:p>
          <a:r>
            <a:rPr lang="en-US" b="1" dirty="0">
              <a:solidFill>
                <a:schemeClr val="tx1"/>
              </a:solidFill>
            </a:rPr>
            <a:t>GUI Programming Support</a:t>
          </a:r>
        </a:p>
      </dgm:t>
    </dgm:pt>
    <dgm:pt modelId="{C0F96ED8-F3E2-40D9-A063-D581E53AB290}" type="parTrans" cxnId="{B032694A-D3BC-4C4C-ABAC-BB26FB141B63}">
      <dgm:prSet/>
      <dgm:spPr/>
      <dgm:t>
        <a:bodyPr/>
        <a:lstStyle/>
        <a:p>
          <a:endParaRPr lang="en-US"/>
        </a:p>
      </dgm:t>
    </dgm:pt>
    <dgm:pt modelId="{4F288923-C72F-4BAC-B985-DE3F841AF034}" type="sibTrans" cxnId="{B032694A-D3BC-4C4C-ABAC-BB26FB141B63}">
      <dgm:prSet/>
      <dgm:spPr/>
      <dgm:t>
        <a:bodyPr/>
        <a:lstStyle/>
        <a:p>
          <a:endParaRPr lang="en-US"/>
        </a:p>
      </dgm:t>
    </dgm:pt>
    <dgm:pt modelId="{B9CA8550-4382-46A5-9BD6-05C93C7B5832}">
      <dgm:prSet/>
      <dgm:spPr/>
      <dgm:t>
        <a:bodyPr/>
        <a:lstStyle/>
        <a:p>
          <a:r>
            <a:rPr lang="en-US" b="1" dirty="0">
              <a:solidFill>
                <a:schemeClr val="tx1"/>
              </a:solidFill>
            </a:rPr>
            <a:t>Integrated</a:t>
          </a:r>
        </a:p>
      </dgm:t>
    </dgm:pt>
    <dgm:pt modelId="{953FCFFC-3E22-43E6-83D6-0062FFCD8357}" type="parTrans" cxnId="{F10A9829-52A2-4FE1-91BA-278A5EF7151F}">
      <dgm:prSet/>
      <dgm:spPr/>
      <dgm:t>
        <a:bodyPr/>
        <a:lstStyle/>
        <a:p>
          <a:endParaRPr lang="en-US"/>
        </a:p>
      </dgm:t>
    </dgm:pt>
    <dgm:pt modelId="{D571B496-B142-4448-B69E-D44CCD5386D7}" type="sibTrans" cxnId="{F10A9829-52A2-4FE1-91BA-278A5EF7151F}">
      <dgm:prSet/>
      <dgm:spPr/>
      <dgm:t>
        <a:bodyPr/>
        <a:lstStyle/>
        <a:p>
          <a:endParaRPr lang="en-US"/>
        </a:p>
      </dgm:t>
    </dgm:pt>
    <dgm:pt modelId="{C2D8E55C-AE20-437E-B1D4-8A9F4DD0CC32}">
      <dgm:prSet/>
      <dgm:spPr/>
      <dgm:t>
        <a:bodyPr/>
        <a:lstStyle/>
        <a:p>
          <a:r>
            <a:rPr lang="en-US" b="1" dirty="0">
              <a:solidFill>
                <a:schemeClr val="tx1"/>
              </a:solidFill>
            </a:rPr>
            <a:t>Dynamic Memory Allocation</a:t>
          </a:r>
        </a:p>
      </dgm:t>
    </dgm:pt>
    <dgm:pt modelId="{EE288B58-6850-4D60-B82E-F89A5E9733C8}" type="parTrans" cxnId="{67CF5B22-7EDA-4837-ABEC-705FB592D4B6}">
      <dgm:prSet/>
      <dgm:spPr/>
      <dgm:t>
        <a:bodyPr/>
        <a:lstStyle/>
        <a:p>
          <a:endParaRPr lang="en-US"/>
        </a:p>
      </dgm:t>
    </dgm:pt>
    <dgm:pt modelId="{C7395CEC-9C72-4FF0-9379-1096A900DDF8}" type="sibTrans" cxnId="{67CF5B22-7EDA-4837-ABEC-705FB592D4B6}">
      <dgm:prSet/>
      <dgm:spPr/>
      <dgm:t>
        <a:bodyPr/>
        <a:lstStyle/>
        <a:p>
          <a:endParaRPr lang="en-US"/>
        </a:p>
      </dgm:t>
    </dgm:pt>
    <dgm:pt modelId="{D613E2EB-8F13-4330-902B-1BDE56A2369F}" type="pres">
      <dgm:prSet presAssocID="{5D0191DA-0494-4C40-96B1-30393D7B1E9D}" presName="diagram" presStyleCnt="0">
        <dgm:presLayoutVars>
          <dgm:dir/>
          <dgm:resizeHandles val="exact"/>
        </dgm:presLayoutVars>
      </dgm:prSet>
      <dgm:spPr/>
    </dgm:pt>
    <dgm:pt modelId="{B4F5DD63-1D3A-4D63-AFDD-6B40173A2E29}" type="pres">
      <dgm:prSet presAssocID="{EB380069-F981-4EA9-9840-724966BB3A8B}" presName="node" presStyleLbl="node1" presStyleIdx="0" presStyleCnt="11">
        <dgm:presLayoutVars>
          <dgm:bulletEnabled val="1"/>
        </dgm:presLayoutVars>
      </dgm:prSet>
      <dgm:spPr/>
    </dgm:pt>
    <dgm:pt modelId="{887F73FF-72EE-4FC6-A112-C8E59B1D0F62}" type="pres">
      <dgm:prSet presAssocID="{A26099FD-A50B-4E9E-9AC8-05A57BE7AA43}" presName="sibTrans" presStyleCnt="0"/>
      <dgm:spPr/>
    </dgm:pt>
    <dgm:pt modelId="{549B1F2A-B789-4AD3-9128-B4D8EF13AC4E}" type="pres">
      <dgm:prSet presAssocID="{10664D9C-3078-4F42-B33E-8D938C045880}" presName="node" presStyleLbl="node1" presStyleIdx="1" presStyleCnt="11">
        <dgm:presLayoutVars>
          <dgm:bulletEnabled val="1"/>
        </dgm:presLayoutVars>
      </dgm:prSet>
      <dgm:spPr/>
    </dgm:pt>
    <dgm:pt modelId="{EA9EFC12-DC93-4D5D-BCFF-30C754244EDF}" type="pres">
      <dgm:prSet presAssocID="{6B36A12B-65EB-4FEF-B01E-1B516878E965}" presName="sibTrans" presStyleCnt="0"/>
      <dgm:spPr/>
    </dgm:pt>
    <dgm:pt modelId="{728A12E1-F644-488E-9A4C-3A9EEDA470AE}" type="pres">
      <dgm:prSet presAssocID="{965B3F00-E8D4-471F-8434-B62DC4F415C0}" presName="node" presStyleLbl="node1" presStyleIdx="2" presStyleCnt="11">
        <dgm:presLayoutVars>
          <dgm:bulletEnabled val="1"/>
        </dgm:presLayoutVars>
      </dgm:prSet>
      <dgm:spPr/>
    </dgm:pt>
    <dgm:pt modelId="{5D2DAF9D-7610-402A-9C2C-4F507FFF453B}" type="pres">
      <dgm:prSet presAssocID="{A054CA51-1284-41E2-9F24-787F074905F1}" presName="sibTrans" presStyleCnt="0"/>
      <dgm:spPr/>
    </dgm:pt>
    <dgm:pt modelId="{56F9D5B4-F91E-4BEE-87E8-9A53EDED4861}" type="pres">
      <dgm:prSet presAssocID="{5002E279-261A-448E-87D2-1DB7C99E9662}" presName="node" presStyleLbl="node1" presStyleIdx="3" presStyleCnt="11">
        <dgm:presLayoutVars>
          <dgm:bulletEnabled val="1"/>
        </dgm:presLayoutVars>
      </dgm:prSet>
      <dgm:spPr/>
    </dgm:pt>
    <dgm:pt modelId="{C0918CB7-6EE9-4DF2-A3DF-4B88F986ACF7}" type="pres">
      <dgm:prSet presAssocID="{DC870D41-B6A4-432B-8131-FCE71539EE1B}" presName="sibTrans" presStyleCnt="0"/>
      <dgm:spPr/>
    </dgm:pt>
    <dgm:pt modelId="{164A007B-D4E6-4EEA-B712-EEB614D317A6}" type="pres">
      <dgm:prSet presAssocID="{DA4072C9-CBFD-42DB-AC96-188DAB1938EF}" presName="node" presStyleLbl="node1" presStyleIdx="4" presStyleCnt="11">
        <dgm:presLayoutVars>
          <dgm:bulletEnabled val="1"/>
        </dgm:presLayoutVars>
      </dgm:prSet>
      <dgm:spPr/>
    </dgm:pt>
    <dgm:pt modelId="{7A86D025-3A6A-4FA9-93AC-AA44982198CB}" type="pres">
      <dgm:prSet presAssocID="{F24ECB24-0135-4ACC-A397-F2743F4BF1C9}" presName="sibTrans" presStyleCnt="0"/>
      <dgm:spPr/>
    </dgm:pt>
    <dgm:pt modelId="{8550BEF7-72EE-4C2F-902E-A968A07D4F93}" type="pres">
      <dgm:prSet presAssocID="{2F994BBC-922F-40E8-B8DD-068913AF3787}" presName="node" presStyleLbl="node1" presStyleIdx="5" presStyleCnt="11">
        <dgm:presLayoutVars>
          <dgm:bulletEnabled val="1"/>
        </dgm:presLayoutVars>
      </dgm:prSet>
      <dgm:spPr/>
    </dgm:pt>
    <dgm:pt modelId="{948DCE7C-3CE2-475F-AEB3-5DCA8D0ED6D6}" type="pres">
      <dgm:prSet presAssocID="{D226F28E-15D5-4498-A10C-82D612DD1A2B}" presName="sibTrans" presStyleCnt="0"/>
      <dgm:spPr/>
    </dgm:pt>
    <dgm:pt modelId="{BF1B3712-6F04-4BBA-8A50-033F6163C168}" type="pres">
      <dgm:prSet presAssocID="{BA3F8801-A6EB-40E3-8348-9A2071324767}" presName="node" presStyleLbl="node1" presStyleIdx="6" presStyleCnt="11">
        <dgm:presLayoutVars>
          <dgm:bulletEnabled val="1"/>
        </dgm:presLayoutVars>
      </dgm:prSet>
      <dgm:spPr/>
    </dgm:pt>
    <dgm:pt modelId="{A45D7319-DEB0-4A80-B045-E1F0ECCA7508}" type="pres">
      <dgm:prSet presAssocID="{8142A698-C209-4DCD-A4C3-87930DD65E39}" presName="sibTrans" presStyleCnt="0"/>
      <dgm:spPr/>
    </dgm:pt>
    <dgm:pt modelId="{2B520A8C-12F9-4BF6-A23B-4DAB31D0DAA9}" type="pres">
      <dgm:prSet presAssocID="{4512D582-8951-4ACE-AD92-6DDCED5E3719}" presName="node" presStyleLbl="node1" presStyleIdx="7" presStyleCnt="11">
        <dgm:presLayoutVars>
          <dgm:bulletEnabled val="1"/>
        </dgm:presLayoutVars>
      </dgm:prSet>
      <dgm:spPr/>
    </dgm:pt>
    <dgm:pt modelId="{1074FC65-FA58-4FCD-9C37-62C0D394A3E2}" type="pres">
      <dgm:prSet presAssocID="{ACC740C8-80C7-4877-8A40-5A59A0810756}" presName="sibTrans" presStyleCnt="0"/>
      <dgm:spPr/>
    </dgm:pt>
    <dgm:pt modelId="{86DDDE59-B9DA-438A-8E13-6F9F3F901336}" type="pres">
      <dgm:prSet presAssocID="{05240B6F-6A3B-49AC-A11D-A8E99BBE5751}" presName="node" presStyleLbl="node1" presStyleIdx="8" presStyleCnt="11">
        <dgm:presLayoutVars>
          <dgm:bulletEnabled val="1"/>
        </dgm:presLayoutVars>
      </dgm:prSet>
      <dgm:spPr/>
    </dgm:pt>
    <dgm:pt modelId="{9894882D-53CB-4B6B-9483-F6A5A93C61A3}" type="pres">
      <dgm:prSet presAssocID="{4F288923-C72F-4BAC-B985-DE3F841AF034}" presName="sibTrans" presStyleCnt="0"/>
      <dgm:spPr/>
    </dgm:pt>
    <dgm:pt modelId="{1D1FAADE-51B3-4DA9-B749-949740E46D75}" type="pres">
      <dgm:prSet presAssocID="{B9CA8550-4382-46A5-9BD6-05C93C7B5832}" presName="node" presStyleLbl="node1" presStyleIdx="9" presStyleCnt="11">
        <dgm:presLayoutVars>
          <dgm:bulletEnabled val="1"/>
        </dgm:presLayoutVars>
      </dgm:prSet>
      <dgm:spPr/>
    </dgm:pt>
    <dgm:pt modelId="{8A3A3D7B-68AA-4497-8C6C-FE4CD584B263}" type="pres">
      <dgm:prSet presAssocID="{D571B496-B142-4448-B69E-D44CCD5386D7}" presName="sibTrans" presStyleCnt="0"/>
      <dgm:spPr/>
    </dgm:pt>
    <dgm:pt modelId="{61059594-69EC-474E-8C2E-048A6C197582}" type="pres">
      <dgm:prSet presAssocID="{C2D8E55C-AE20-437E-B1D4-8A9F4DD0CC32}" presName="node" presStyleLbl="node1" presStyleIdx="10" presStyleCnt="11">
        <dgm:presLayoutVars>
          <dgm:bulletEnabled val="1"/>
        </dgm:presLayoutVars>
      </dgm:prSet>
      <dgm:spPr/>
    </dgm:pt>
  </dgm:ptLst>
  <dgm:cxnLst>
    <dgm:cxn modelId="{67CF5B22-7EDA-4837-ABEC-705FB592D4B6}" srcId="{5D0191DA-0494-4C40-96B1-30393D7B1E9D}" destId="{C2D8E55C-AE20-437E-B1D4-8A9F4DD0CC32}" srcOrd="10" destOrd="0" parTransId="{EE288B58-6850-4D60-B82E-F89A5E9733C8}" sibTransId="{C7395CEC-9C72-4FF0-9379-1096A900DDF8}"/>
    <dgm:cxn modelId="{F10A9829-52A2-4FE1-91BA-278A5EF7151F}" srcId="{5D0191DA-0494-4C40-96B1-30393D7B1E9D}" destId="{B9CA8550-4382-46A5-9BD6-05C93C7B5832}" srcOrd="9" destOrd="0" parTransId="{953FCFFC-3E22-43E6-83D6-0062FFCD8357}" sibTransId="{D571B496-B142-4448-B69E-D44CCD5386D7}"/>
    <dgm:cxn modelId="{C10B372B-B58C-406E-945E-072E44959FE0}" type="presOf" srcId="{965B3F00-E8D4-471F-8434-B62DC4F415C0}" destId="{728A12E1-F644-488E-9A4C-3A9EEDA470AE}" srcOrd="0" destOrd="0" presId="urn:microsoft.com/office/officeart/2005/8/layout/default"/>
    <dgm:cxn modelId="{9873F03A-C88C-43C5-8AD3-88E2F19A77B9}" srcId="{5D0191DA-0494-4C40-96B1-30393D7B1E9D}" destId="{965B3F00-E8D4-471F-8434-B62DC4F415C0}" srcOrd="2" destOrd="0" parTransId="{4DF06E02-8246-40C1-9FE8-53773C3D1BD9}" sibTransId="{A054CA51-1284-41E2-9F24-787F074905F1}"/>
    <dgm:cxn modelId="{5687863F-0E22-4803-AFCE-9A916B29B9AE}" srcId="{5D0191DA-0494-4C40-96B1-30393D7B1E9D}" destId="{2F994BBC-922F-40E8-B8DD-068913AF3787}" srcOrd="5" destOrd="0" parTransId="{4FF17E62-2570-4D5E-8F39-3D6A776E4FBC}" sibTransId="{D226F28E-15D5-4498-A10C-82D612DD1A2B}"/>
    <dgm:cxn modelId="{75322748-B906-49F0-8E01-7DDAF35230E5}" srcId="{5D0191DA-0494-4C40-96B1-30393D7B1E9D}" destId="{EB380069-F981-4EA9-9840-724966BB3A8B}" srcOrd="0" destOrd="0" parTransId="{7A349FF7-4447-4CAE-8303-CC99A5FEED8B}" sibTransId="{A26099FD-A50B-4E9E-9AC8-05A57BE7AA43}"/>
    <dgm:cxn modelId="{B032694A-D3BC-4C4C-ABAC-BB26FB141B63}" srcId="{5D0191DA-0494-4C40-96B1-30393D7B1E9D}" destId="{05240B6F-6A3B-49AC-A11D-A8E99BBE5751}" srcOrd="8" destOrd="0" parTransId="{C0F96ED8-F3E2-40D9-A063-D581E53AB290}" sibTransId="{4F288923-C72F-4BAC-B985-DE3F841AF034}"/>
    <dgm:cxn modelId="{708E1884-EA3D-4491-AA8F-623A26E60AA2}" type="presOf" srcId="{C2D8E55C-AE20-437E-B1D4-8A9F4DD0CC32}" destId="{61059594-69EC-474E-8C2E-048A6C197582}" srcOrd="0" destOrd="0" presId="urn:microsoft.com/office/officeart/2005/8/layout/default"/>
    <dgm:cxn modelId="{F27AFC88-7E76-424D-A1E9-303BFD1643A9}" type="presOf" srcId="{BA3F8801-A6EB-40E3-8348-9A2071324767}" destId="{BF1B3712-6F04-4BBA-8A50-033F6163C168}" srcOrd="0" destOrd="0" presId="urn:microsoft.com/office/officeart/2005/8/layout/default"/>
    <dgm:cxn modelId="{A4384D97-903D-4139-A042-F185521924B4}" type="presOf" srcId="{DA4072C9-CBFD-42DB-AC96-188DAB1938EF}" destId="{164A007B-D4E6-4EEA-B712-EEB614D317A6}" srcOrd="0" destOrd="0" presId="urn:microsoft.com/office/officeart/2005/8/layout/default"/>
    <dgm:cxn modelId="{57BEA8AA-D718-456A-A588-6B66E0E2912F}" srcId="{5D0191DA-0494-4C40-96B1-30393D7B1E9D}" destId="{DA4072C9-CBFD-42DB-AC96-188DAB1938EF}" srcOrd="4" destOrd="0" parTransId="{185C5A4A-43D1-4D61-96A7-2C549897B358}" sibTransId="{F24ECB24-0135-4ACC-A397-F2743F4BF1C9}"/>
    <dgm:cxn modelId="{2FDCD2AA-4E18-428F-AA0F-EACC8766F7F4}" type="presOf" srcId="{4512D582-8951-4ACE-AD92-6DDCED5E3719}" destId="{2B520A8C-12F9-4BF6-A23B-4DAB31D0DAA9}" srcOrd="0" destOrd="0" presId="urn:microsoft.com/office/officeart/2005/8/layout/default"/>
    <dgm:cxn modelId="{F38B56B3-0FC2-47C9-8404-ED3F4B3559E6}" srcId="{5D0191DA-0494-4C40-96B1-30393D7B1E9D}" destId="{BA3F8801-A6EB-40E3-8348-9A2071324767}" srcOrd="6" destOrd="0" parTransId="{324D6D7F-90CA-4307-802E-0D88FC84E4C9}" sibTransId="{8142A698-C209-4DCD-A4C3-87930DD65E39}"/>
    <dgm:cxn modelId="{BEABC9B6-907C-46BD-A2BD-54CFFBE5163B}" srcId="{5D0191DA-0494-4C40-96B1-30393D7B1E9D}" destId="{10664D9C-3078-4F42-B33E-8D938C045880}" srcOrd="1" destOrd="0" parTransId="{7FE630AF-921F-4FD9-A530-5702E524E1BB}" sibTransId="{6B36A12B-65EB-4FEF-B01E-1B516878E965}"/>
    <dgm:cxn modelId="{CDDA77B7-C508-4757-BD4D-806F65027813}" srcId="{5D0191DA-0494-4C40-96B1-30393D7B1E9D}" destId="{4512D582-8951-4ACE-AD92-6DDCED5E3719}" srcOrd="7" destOrd="0" parTransId="{60870CF3-5473-495D-BC9E-7824BC6A433C}" sibTransId="{ACC740C8-80C7-4877-8A40-5A59A0810756}"/>
    <dgm:cxn modelId="{4D6FC0C5-4C5E-4B4D-B4DB-364DD4D99C2B}" type="presOf" srcId="{5D0191DA-0494-4C40-96B1-30393D7B1E9D}" destId="{D613E2EB-8F13-4330-902B-1BDE56A2369F}" srcOrd="0" destOrd="0" presId="urn:microsoft.com/office/officeart/2005/8/layout/default"/>
    <dgm:cxn modelId="{EDED34CA-315F-4120-AD09-2324B3B5983D}" type="presOf" srcId="{B9CA8550-4382-46A5-9BD6-05C93C7B5832}" destId="{1D1FAADE-51B3-4DA9-B749-949740E46D75}" srcOrd="0" destOrd="0" presId="urn:microsoft.com/office/officeart/2005/8/layout/default"/>
    <dgm:cxn modelId="{452C04D5-DB1F-4992-9854-9538F350CF31}" srcId="{5D0191DA-0494-4C40-96B1-30393D7B1E9D}" destId="{5002E279-261A-448E-87D2-1DB7C99E9662}" srcOrd="3" destOrd="0" parTransId="{F3120EE7-0026-43F5-868A-599CD4F5ACCC}" sibTransId="{DC870D41-B6A4-432B-8131-FCE71539EE1B}"/>
    <dgm:cxn modelId="{D0DF1CE3-9839-4A36-826F-03BADF574CB5}" type="presOf" srcId="{10664D9C-3078-4F42-B33E-8D938C045880}" destId="{549B1F2A-B789-4AD3-9128-B4D8EF13AC4E}" srcOrd="0" destOrd="0" presId="urn:microsoft.com/office/officeart/2005/8/layout/default"/>
    <dgm:cxn modelId="{0328FAE6-64E5-4DC4-BA12-AC3DF0A612F8}" type="presOf" srcId="{5002E279-261A-448E-87D2-1DB7C99E9662}" destId="{56F9D5B4-F91E-4BEE-87E8-9A53EDED4861}" srcOrd="0" destOrd="0" presId="urn:microsoft.com/office/officeart/2005/8/layout/default"/>
    <dgm:cxn modelId="{E1CC9AEB-8631-401C-8C25-6F6A48BD155A}" type="presOf" srcId="{2F994BBC-922F-40E8-B8DD-068913AF3787}" destId="{8550BEF7-72EE-4C2F-902E-A968A07D4F93}" srcOrd="0" destOrd="0" presId="urn:microsoft.com/office/officeart/2005/8/layout/default"/>
    <dgm:cxn modelId="{A2F18EED-7EC9-4BB5-BD7D-C1918F605097}" type="presOf" srcId="{EB380069-F981-4EA9-9840-724966BB3A8B}" destId="{B4F5DD63-1D3A-4D63-AFDD-6B40173A2E29}" srcOrd="0" destOrd="0" presId="urn:microsoft.com/office/officeart/2005/8/layout/default"/>
    <dgm:cxn modelId="{69C9BDFE-6C6C-4DC7-8961-C7229BCFF0C4}" type="presOf" srcId="{05240B6F-6A3B-49AC-A11D-A8E99BBE5751}" destId="{86DDDE59-B9DA-438A-8E13-6F9F3F901336}" srcOrd="0" destOrd="0" presId="urn:microsoft.com/office/officeart/2005/8/layout/default"/>
    <dgm:cxn modelId="{5227E36E-A15F-410D-A5FB-1122C15ACF30}" type="presParOf" srcId="{D613E2EB-8F13-4330-902B-1BDE56A2369F}" destId="{B4F5DD63-1D3A-4D63-AFDD-6B40173A2E29}" srcOrd="0" destOrd="0" presId="urn:microsoft.com/office/officeart/2005/8/layout/default"/>
    <dgm:cxn modelId="{229CAEBB-32E4-4AD8-A170-85FBC8114537}" type="presParOf" srcId="{D613E2EB-8F13-4330-902B-1BDE56A2369F}" destId="{887F73FF-72EE-4FC6-A112-C8E59B1D0F62}" srcOrd="1" destOrd="0" presId="urn:microsoft.com/office/officeart/2005/8/layout/default"/>
    <dgm:cxn modelId="{112E7BC3-6903-4A31-8F58-86420F85182A}" type="presParOf" srcId="{D613E2EB-8F13-4330-902B-1BDE56A2369F}" destId="{549B1F2A-B789-4AD3-9128-B4D8EF13AC4E}" srcOrd="2" destOrd="0" presId="urn:microsoft.com/office/officeart/2005/8/layout/default"/>
    <dgm:cxn modelId="{5B07E2FD-B52C-484B-8332-859B0CE372DE}" type="presParOf" srcId="{D613E2EB-8F13-4330-902B-1BDE56A2369F}" destId="{EA9EFC12-DC93-4D5D-BCFF-30C754244EDF}" srcOrd="3" destOrd="0" presId="urn:microsoft.com/office/officeart/2005/8/layout/default"/>
    <dgm:cxn modelId="{E9CDC909-0FEA-4859-8BA4-0F75DAE3AD25}" type="presParOf" srcId="{D613E2EB-8F13-4330-902B-1BDE56A2369F}" destId="{728A12E1-F644-488E-9A4C-3A9EEDA470AE}" srcOrd="4" destOrd="0" presId="urn:microsoft.com/office/officeart/2005/8/layout/default"/>
    <dgm:cxn modelId="{16B26D71-66CA-4931-AD70-554E31C53950}" type="presParOf" srcId="{D613E2EB-8F13-4330-902B-1BDE56A2369F}" destId="{5D2DAF9D-7610-402A-9C2C-4F507FFF453B}" srcOrd="5" destOrd="0" presId="urn:microsoft.com/office/officeart/2005/8/layout/default"/>
    <dgm:cxn modelId="{1C0C99E7-8CC0-46CD-9112-B139D5A90EC9}" type="presParOf" srcId="{D613E2EB-8F13-4330-902B-1BDE56A2369F}" destId="{56F9D5B4-F91E-4BEE-87E8-9A53EDED4861}" srcOrd="6" destOrd="0" presId="urn:microsoft.com/office/officeart/2005/8/layout/default"/>
    <dgm:cxn modelId="{6BF3AAD5-CE7F-4611-A17E-79C919D95148}" type="presParOf" srcId="{D613E2EB-8F13-4330-902B-1BDE56A2369F}" destId="{C0918CB7-6EE9-4DF2-A3DF-4B88F986ACF7}" srcOrd="7" destOrd="0" presId="urn:microsoft.com/office/officeart/2005/8/layout/default"/>
    <dgm:cxn modelId="{534E89D6-4628-4190-9F3B-43BBCC9E0A26}" type="presParOf" srcId="{D613E2EB-8F13-4330-902B-1BDE56A2369F}" destId="{164A007B-D4E6-4EEA-B712-EEB614D317A6}" srcOrd="8" destOrd="0" presId="urn:microsoft.com/office/officeart/2005/8/layout/default"/>
    <dgm:cxn modelId="{7F39F2CE-56DB-4E09-ACF4-A8DB2E413565}" type="presParOf" srcId="{D613E2EB-8F13-4330-902B-1BDE56A2369F}" destId="{7A86D025-3A6A-4FA9-93AC-AA44982198CB}" srcOrd="9" destOrd="0" presId="urn:microsoft.com/office/officeart/2005/8/layout/default"/>
    <dgm:cxn modelId="{DDF9822D-8957-4F25-B5AC-D4CC4860158E}" type="presParOf" srcId="{D613E2EB-8F13-4330-902B-1BDE56A2369F}" destId="{8550BEF7-72EE-4C2F-902E-A968A07D4F93}" srcOrd="10" destOrd="0" presId="urn:microsoft.com/office/officeart/2005/8/layout/default"/>
    <dgm:cxn modelId="{03F94A7C-27ED-42F5-BF93-AAAD0E31D72E}" type="presParOf" srcId="{D613E2EB-8F13-4330-902B-1BDE56A2369F}" destId="{948DCE7C-3CE2-475F-AEB3-5DCA8D0ED6D6}" srcOrd="11" destOrd="0" presId="urn:microsoft.com/office/officeart/2005/8/layout/default"/>
    <dgm:cxn modelId="{2F99F064-16DB-43A2-912D-BDF2254D55A4}" type="presParOf" srcId="{D613E2EB-8F13-4330-902B-1BDE56A2369F}" destId="{BF1B3712-6F04-4BBA-8A50-033F6163C168}" srcOrd="12" destOrd="0" presId="urn:microsoft.com/office/officeart/2005/8/layout/default"/>
    <dgm:cxn modelId="{42210583-E386-460E-ABAE-1B2724B2324E}" type="presParOf" srcId="{D613E2EB-8F13-4330-902B-1BDE56A2369F}" destId="{A45D7319-DEB0-4A80-B045-E1F0ECCA7508}" srcOrd="13" destOrd="0" presId="urn:microsoft.com/office/officeart/2005/8/layout/default"/>
    <dgm:cxn modelId="{76434AE0-36EA-4C19-8264-A5C843BB3B8F}" type="presParOf" srcId="{D613E2EB-8F13-4330-902B-1BDE56A2369F}" destId="{2B520A8C-12F9-4BF6-A23B-4DAB31D0DAA9}" srcOrd="14" destOrd="0" presId="urn:microsoft.com/office/officeart/2005/8/layout/default"/>
    <dgm:cxn modelId="{A73B5588-9B51-4F55-97A8-CF7EAC6461D6}" type="presParOf" srcId="{D613E2EB-8F13-4330-902B-1BDE56A2369F}" destId="{1074FC65-FA58-4FCD-9C37-62C0D394A3E2}" srcOrd="15" destOrd="0" presId="urn:microsoft.com/office/officeart/2005/8/layout/default"/>
    <dgm:cxn modelId="{E480332E-D7FC-4636-9491-D1B3CAB51753}" type="presParOf" srcId="{D613E2EB-8F13-4330-902B-1BDE56A2369F}" destId="{86DDDE59-B9DA-438A-8E13-6F9F3F901336}" srcOrd="16" destOrd="0" presId="urn:microsoft.com/office/officeart/2005/8/layout/default"/>
    <dgm:cxn modelId="{1BBF7EC7-67CB-4ABC-8BFF-D36324A741A0}" type="presParOf" srcId="{D613E2EB-8F13-4330-902B-1BDE56A2369F}" destId="{9894882D-53CB-4B6B-9483-F6A5A93C61A3}" srcOrd="17" destOrd="0" presId="urn:microsoft.com/office/officeart/2005/8/layout/default"/>
    <dgm:cxn modelId="{00B4A73E-07CD-44F1-9CB4-B56555E7DB8E}" type="presParOf" srcId="{D613E2EB-8F13-4330-902B-1BDE56A2369F}" destId="{1D1FAADE-51B3-4DA9-B749-949740E46D75}" srcOrd="18" destOrd="0" presId="urn:microsoft.com/office/officeart/2005/8/layout/default"/>
    <dgm:cxn modelId="{07FE8C82-3B87-4FD9-A9C9-60D13380CCAA}" type="presParOf" srcId="{D613E2EB-8F13-4330-902B-1BDE56A2369F}" destId="{8A3A3D7B-68AA-4497-8C6C-FE4CD584B263}" srcOrd="19" destOrd="0" presId="urn:microsoft.com/office/officeart/2005/8/layout/default"/>
    <dgm:cxn modelId="{DCAE0EB6-E32E-4140-BE83-57CF8461656F}" type="presParOf" srcId="{D613E2EB-8F13-4330-902B-1BDE56A2369F}" destId="{61059594-69EC-474E-8C2E-048A6C197582}" srcOrd="2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F5DD63-1D3A-4D63-AFDD-6B40173A2E29}">
      <dsp:nvSpPr>
        <dsp:cNvPr id="0" name=""/>
        <dsp:cNvSpPr/>
      </dsp:nvSpPr>
      <dsp:spPr>
        <a:xfrm>
          <a:off x="582645" y="1178"/>
          <a:ext cx="2174490" cy="130469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solidFill>
                <a:schemeClr val="tx1"/>
              </a:solidFill>
            </a:rPr>
            <a:t>Easy to Learn and Use</a:t>
          </a:r>
        </a:p>
      </dsp:txBody>
      <dsp:txXfrm>
        <a:off x="582645" y="1178"/>
        <a:ext cx="2174490" cy="1304694"/>
      </dsp:txXfrm>
    </dsp:sp>
    <dsp:sp modelId="{549B1F2A-B789-4AD3-9128-B4D8EF13AC4E}">
      <dsp:nvSpPr>
        <dsp:cNvPr id="0" name=""/>
        <dsp:cNvSpPr/>
      </dsp:nvSpPr>
      <dsp:spPr>
        <a:xfrm>
          <a:off x="2974584" y="1178"/>
          <a:ext cx="2174490" cy="130469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solidFill>
                <a:schemeClr val="tx1"/>
              </a:solidFill>
            </a:rPr>
            <a:t>Expressive Language</a:t>
          </a:r>
        </a:p>
      </dsp:txBody>
      <dsp:txXfrm>
        <a:off x="2974584" y="1178"/>
        <a:ext cx="2174490" cy="1304694"/>
      </dsp:txXfrm>
    </dsp:sp>
    <dsp:sp modelId="{728A12E1-F644-488E-9A4C-3A9EEDA470AE}">
      <dsp:nvSpPr>
        <dsp:cNvPr id="0" name=""/>
        <dsp:cNvSpPr/>
      </dsp:nvSpPr>
      <dsp:spPr>
        <a:xfrm>
          <a:off x="5366524" y="1178"/>
          <a:ext cx="2174490" cy="130469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solidFill>
                <a:schemeClr val="tx1"/>
              </a:solidFill>
            </a:rPr>
            <a:t>Interpreted Language</a:t>
          </a:r>
        </a:p>
      </dsp:txBody>
      <dsp:txXfrm>
        <a:off x="5366524" y="1178"/>
        <a:ext cx="2174490" cy="1304694"/>
      </dsp:txXfrm>
    </dsp:sp>
    <dsp:sp modelId="{56F9D5B4-F91E-4BEE-87E8-9A53EDED4861}">
      <dsp:nvSpPr>
        <dsp:cNvPr id="0" name=""/>
        <dsp:cNvSpPr/>
      </dsp:nvSpPr>
      <dsp:spPr>
        <a:xfrm>
          <a:off x="7758464" y="1178"/>
          <a:ext cx="2174490" cy="130469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solidFill>
                <a:schemeClr val="tx1"/>
              </a:solidFill>
            </a:rPr>
            <a:t>Cross-platform Language</a:t>
          </a:r>
        </a:p>
      </dsp:txBody>
      <dsp:txXfrm>
        <a:off x="7758464" y="1178"/>
        <a:ext cx="2174490" cy="1304694"/>
      </dsp:txXfrm>
    </dsp:sp>
    <dsp:sp modelId="{164A007B-D4E6-4EEA-B712-EEB614D317A6}">
      <dsp:nvSpPr>
        <dsp:cNvPr id="0" name=""/>
        <dsp:cNvSpPr/>
      </dsp:nvSpPr>
      <dsp:spPr>
        <a:xfrm>
          <a:off x="582645" y="1523321"/>
          <a:ext cx="2174490" cy="130469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solidFill>
                <a:schemeClr val="tx1"/>
              </a:solidFill>
            </a:rPr>
            <a:t>Free and Open Source</a:t>
          </a:r>
        </a:p>
      </dsp:txBody>
      <dsp:txXfrm>
        <a:off x="582645" y="1523321"/>
        <a:ext cx="2174490" cy="1304694"/>
      </dsp:txXfrm>
    </dsp:sp>
    <dsp:sp modelId="{8550BEF7-72EE-4C2F-902E-A968A07D4F93}">
      <dsp:nvSpPr>
        <dsp:cNvPr id="0" name=""/>
        <dsp:cNvSpPr/>
      </dsp:nvSpPr>
      <dsp:spPr>
        <a:xfrm>
          <a:off x="2974584" y="1523321"/>
          <a:ext cx="2174490" cy="130469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solidFill>
                <a:schemeClr val="tx1"/>
              </a:solidFill>
            </a:rPr>
            <a:t>Object-Oriented Language</a:t>
          </a:r>
        </a:p>
      </dsp:txBody>
      <dsp:txXfrm>
        <a:off x="2974584" y="1523321"/>
        <a:ext cx="2174490" cy="1304694"/>
      </dsp:txXfrm>
    </dsp:sp>
    <dsp:sp modelId="{BF1B3712-6F04-4BBA-8A50-033F6163C168}">
      <dsp:nvSpPr>
        <dsp:cNvPr id="0" name=""/>
        <dsp:cNvSpPr/>
      </dsp:nvSpPr>
      <dsp:spPr>
        <a:xfrm>
          <a:off x="5366524" y="1523321"/>
          <a:ext cx="2174490" cy="130469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solidFill>
                <a:schemeClr val="tx1"/>
              </a:solidFill>
            </a:rPr>
            <a:t>Extensible</a:t>
          </a:r>
        </a:p>
      </dsp:txBody>
      <dsp:txXfrm>
        <a:off x="5366524" y="1523321"/>
        <a:ext cx="2174490" cy="1304694"/>
      </dsp:txXfrm>
    </dsp:sp>
    <dsp:sp modelId="{2B520A8C-12F9-4BF6-A23B-4DAB31D0DAA9}">
      <dsp:nvSpPr>
        <dsp:cNvPr id="0" name=""/>
        <dsp:cNvSpPr/>
      </dsp:nvSpPr>
      <dsp:spPr>
        <a:xfrm>
          <a:off x="7758464" y="1523321"/>
          <a:ext cx="2174490" cy="130469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solidFill>
                <a:schemeClr val="tx1"/>
              </a:solidFill>
            </a:rPr>
            <a:t>Large Standard Library</a:t>
          </a:r>
        </a:p>
      </dsp:txBody>
      <dsp:txXfrm>
        <a:off x="7758464" y="1523321"/>
        <a:ext cx="2174490" cy="1304694"/>
      </dsp:txXfrm>
    </dsp:sp>
    <dsp:sp modelId="{86DDDE59-B9DA-438A-8E13-6F9F3F901336}">
      <dsp:nvSpPr>
        <dsp:cNvPr id="0" name=""/>
        <dsp:cNvSpPr/>
      </dsp:nvSpPr>
      <dsp:spPr>
        <a:xfrm>
          <a:off x="1778615" y="3045465"/>
          <a:ext cx="2174490" cy="130469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solidFill>
                <a:schemeClr val="tx1"/>
              </a:solidFill>
            </a:rPr>
            <a:t>GUI Programming Support</a:t>
          </a:r>
        </a:p>
      </dsp:txBody>
      <dsp:txXfrm>
        <a:off x="1778615" y="3045465"/>
        <a:ext cx="2174490" cy="1304694"/>
      </dsp:txXfrm>
    </dsp:sp>
    <dsp:sp modelId="{1D1FAADE-51B3-4DA9-B749-949740E46D75}">
      <dsp:nvSpPr>
        <dsp:cNvPr id="0" name=""/>
        <dsp:cNvSpPr/>
      </dsp:nvSpPr>
      <dsp:spPr>
        <a:xfrm>
          <a:off x="4170554" y="3045465"/>
          <a:ext cx="2174490" cy="130469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solidFill>
                <a:schemeClr val="tx1"/>
              </a:solidFill>
            </a:rPr>
            <a:t>Integrated</a:t>
          </a:r>
        </a:p>
      </dsp:txBody>
      <dsp:txXfrm>
        <a:off x="4170554" y="3045465"/>
        <a:ext cx="2174490" cy="1304694"/>
      </dsp:txXfrm>
    </dsp:sp>
    <dsp:sp modelId="{61059594-69EC-474E-8C2E-048A6C197582}">
      <dsp:nvSpPr>
        <dsp:cNvPr id="0" name=""/>
        <dsp:cNvSpPr/>
      </dsp:nvSpPr>
      <dsp:spPr>
        <a:xfrm>
          <a:off x="6562494" y="3045465"/>
          <a:ext cx="2174490" cy="130469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solidFill>
                <a:schemeClr val="tx1"/>
              </a:solidFill>
            </a:rPr>
            <a:t>Dynamic Memory Allocation</a:t>
          </a:r>
        </a:p>
      </dsp:txBody>
      <dsp:txXfrm>
        <a:off x="6562494" y="3045465"/>
        <a:ext cx="2174490" cy="130469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7FE576-AACD-4E17-8DFF-C3DF4162F0FE}" type="datetimeFigureOut">
              <a:rPr lang="en-US" smtClean="0"/>
              <a:t>10/18/2021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B420EA-7B7E-4029-8FBF-A66FE612CC6D}" type="slidenum">
              <a:rPr lang="en-US" smtClean="0"/>
              <a:t>‹#›</a:t>
            </a:fld>
            <a:endParaRPr lang="en-US"/>
          </a:p>
        </p:txBody>
      </p:sp>
    </p:spTree>
    <p:extLst>
      <p:ext uri="{BB962C8B-B14F-4D97-AF65-F5344CB8AC3E}">
        <p14:creationId xmlns:p14="http://schemas.microsoft.com/office/powerpoint/2010/main" val="4152948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B420EA-7B7E-4029-8FBF-A66FE612CC6D}" type="slidenum">
              <a:rPr lang="en-US" smtClean="0"/>
              <a:t>3</a:t>
            </a:fld>
            <a:endParaRPr lang="en-US"/>
          </a:p>
        </p:txBody>
      </p:sp>
    </p:spTree>
    <p:extLst>
      <p:ext uri="{BB962C8B-B14F-4D97-AF65-F5344CB8AC3E}">
        <p14:creationId xmlns:p14="http://schemas.microsoft.com/office/powerpoint/2010/main" val="3932760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B420EA-7B7E-4029-8FBF-A66FE612CC6D}" type="slidenum">
              <a:rPr lang="en-US" smtClean="0"/>
              <a:t>5</a:t>
            </a:fld>
            <a:endParaRPr lang="en-US"/>
          </a:p>
        </p:txBody>
      </p:sp>
    </p:spTree>
    <p:extLst>
      <p:ext uri="{BB962C8B-B14F-4D97-AF65-F5344CB8AC3E}">
        <p14:creationId xmlns:p14="http://schemas.microsoft.com/office/powerpoint/2010/main" val="4026789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B420EA-7B7E-4029-8FBF-A66FE612CC6D}" type="slidenum">
              <a:rPr lang="en-US" smtClean="0"/>
              <a:t>8</a:t>
            </a:fld>
            <a:endParaRPr lang="en-US"/>
          </a:p>
        </p:txBody>
      </p:sp>
    </p:spTree>
    <p:extLst>
      <p:ext uri="{BB962C8B-B14F-4D97-AF65-F5344CB8AC3E}">
        <p14:creationId xmlns:p14="http://schemas.microsoft.com/office/powerpoint/2010/main" val="3450297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B420EA-7B7E-4029-8FBF-A66FE612CC6D}" type="slidenum">
              <a:rPr lang="en-US" smtClean="0"/>
              <a:t>24</a:t>
            </a:fld>
            <a:endParaRPr lang="en-US"/>
          </a:p>
        </p:txBody>
      </p:sp>
    </p:spTree>
    <p:extLst>
      <p:ext uri="{BB962C8B-B14F-4D97-AF65-F5344CB8AC3E}">
        <p14:creationId xmlns:p14="http://schemas.microsoft.com/office/powerpoint/2010/main" val="2588187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E755-221F-4521-911C-D0E5FDFC8D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CDB76-D26D-4969-8BEC-DA7C9FAEA1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6F2DE4-D550-4C89-8E2F-70B7E49D3965}"/>
              </a:ext>
            </a:extLst>
          </p:cNvPr>
          <p:cNvSpPr>
            <a:spLocks noGrp="1"/>
          </p:cNvSpPr>
          <p:nvPr>
            <p:ph type="dt" sz="half" idx="10"/>
          </p:nvPr>
        </p:nvSpPr>
        <p:spPr/>
        <p:txBody>
          <a:bodyPr/>
          <a:lstStyle/>
          <a:p>
            <a:fld id="{B3EB9133-DF62-45BC-B4CF-42B37075AA02}" type="datetimeFigureOut">
              <a:rPr lang="en-US" smtClean="0"/>
              <a:t>10/18/2021</a:t>
            </a:fld>
            <a:endParaRPr lang="en-US"/>
          </a:p>
        </p:txBody>
      </p:sp>
      <p:sp>
        <p:nvSpPr>
          <p:cNvPr id="5" name="Footer Placeholder 4">
            <a:extLst>
              <a:ext uri="{FF2B5EF4-FFF2-40B4-BE49-F238E27FC236}">
                <a16:creationId xmlns:a16="http://schemas.microsoft.com/office/drawing/2014/main" id="{F71D2A07-DB23-4DA3-805D-2FD27CBFE1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1BFFBE-DE4D-4394-B289-787A23391A04}"/>
              </a:ext>
            </a:extLst>
          </p:cNvPr>
          <p:cNvSpPr>
            <a:spLocks noGrp="1"/>
          </p:cNvSpPr>
          <p:nvPr>
            <p:ph type="sldNum" sz="quarter" idx="12"/>
          </p:nvPr>
        </p:nvSpPr>
        <p:spPr/>
        <p:txBody>
          <a:bodyPr/>
          <a:lstStyle/>
          <a:p>
            <a:fld id="{ABCC84A2-D9D6-42E3-8927-47DB2CFE6D58}" type="slidenum">
              <a:rPr lang="en-US" smtClean="0"/>
              <a:t>‹#›</a:t>
            </a:fld>
            <a:endParaRPr lang="en-US"/>
          </a:p>
        </p:txBody>
      </p:sp>
    </p:spTree>
    <p:extLst>
      <p:ext uri="{BB962C8B-B14F-4D97-AF65-F5344CB8AC3E}">
        <p14:creationId xmlns:p14="http://schemas.microsoft.com/office/powerpoint/2010/main" val="616677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1E1FB-0466-4876-B6C2-4B01A790B0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552662-805C-4F87-A155-A62EB86C93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6485F1-E8CE-41D8-B17B-BA225609436D}"/>
              </a:ext>
            </a:extLst>
          </p:cNvPr>
          <p:cNvSpPr>
            <a:spLocks noGrp="1"/>
          </p:cNvSpPr>
          <p:nvPr>
            <p:ph type="dt" sz="half" idx="10"/>
          </p:nvPr>
        </p:nvSpPr>
        <p:spPr/>
        <p:txBody>
          <a:bodyPr/>
          <a:lstStyle/>
          <a:p>
            <a:fld id="{B3EB9133-DF62-45BC-B4CF-42B37075AA02}" type="datetimeFigureOut">
              <a:rPr lang="en-US" smtClean="0"/>
              <a:t>10/18/2021</a:t>
            </a:fld>
            <a:endParaRPr lang="en-US"/>
          </a:p>
        </p:txBody>
      </p:sp>
      <p:sp>
        <p:nvSpPr>
          <p:cNvPr id="5" name="Footer Placeholder 4">
            <a:extLst>
              <a:ext uri="{FF2B5EF4-FFF2-40B4-BE49-F238E27FC236}">
                <a16:creationId xmlns:a16="http://schemas.microsoft.com/office/drawing/2014/main" id="{5EFC2C2B-5C8E-4F8F-BFCD-AFD4D258CD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11C935-B2BB-4A3E-957A-9521DC2E38FD}"/>
              </a:ext>
            </a:extLst>
          </p:cNvPr>
          <p:cNvSpPr>
            <a:spLocks noGrp="1"/>
          </p:cNvSpPr>
          <p:nvPr>
            <p:ph type="sldNum" sz="quarter" idx="12"/>
          </p:nvPr>
        </p:nvSpPr>
        <p:spPr/>
        <p:txBody>
          <a:bodyPr/>
          <a:lstStyle/>
          <a:p>
            <a:fld id="{ABCC84A2-D9D6-42E3-8927-47DB2CFE6D58}" type="slidenum">
              <a:rPr lang="en-US" smtClean="0"/>
              <a:t>‹#›</a:t>
            </a:fld>
            <a:endParaRPr lang="en-US"/>
          </a:p>
        </p:txBody>
      </p:sp>
    </p:spTree>
    <p:extLst>
      <p:ext uri="{BB962C8B-B14F-4D97-AF65-F5344CB8AC3E}">
        <p14:creationId xmlns:p14="http://schemas.microsoft.com/office/powerpoint/2010/main" val="1373816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5D0670-EA16-44C4-B29A-7C6444FC7F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2713E9-95F0-4F3C-BBB6-3564722D28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083F79-F2EA-4655-9C3D-2A771CE0D30F}"/>
              </a:ext>
            </a:extLst>
          </p:cNvPr>
          <p:cNvSpPr>
            <a:spLocks noGrp="1"/>
          </p:cNvSpPr>
          <p:nvPr>
            <p:ph type="dt" sz="half" idx="10"/>
          </p:nvPr>
        </p:nvSpPr>
        <p:spPr/>
        <p:txBody>
          <a:bodyPr/>
          <a:lstStyle/>
          <a:p>
            <a:fld id="{B3EB9133-DF62-45BC-B4CF-42B37075AA02}" type="datetimeFigureOut">
              <a:rPr lang="en-US" smtClean="0"/>
              <a:t>10/18/2021</a:t>
            </a:fld>
            <a:endParaRPr lang="en-US"/>
          </a:p>
        </p:txBody>
      </p:sp>
      <p:sp>
        <p:nvSpPr>
          <p:cNvPr id="5" name="Footer Placeholder 4">
            <a:extLst>
              <a:ext uri="{FF2B5EF4-FFF2-40B4-BE49-F238E27FC236}">
                <a16:creationId xmlns:a16="http://schemas.microsoft.com/office/drawing/2014/main" id="{E7EA4986-11FB-4159-A0F1-1E8E049BC7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47A0-0098-47E7-811D-728C970FA7AE}"/>
              </a:ext>
            </a:extLst>
          </p:cNvPr>
          <p:cNvSpPr>
            <a:spLocks noGrp="1"/>
          </p:cNvSpPr>
          <p:nvPr>
            <p:ph type="sldNum" sz="quarter" idx="12"/>
          </p:nvPr>
        </p:nvSpPr>
        <p:spPr/>
        <p:txBody>
          <a:bodyPr/>
          <a:lstStyle/>
          <a:p>
            <a:fld id="{ABCC84A2-D9D6-42E3-8927-47DB2CFE6D58}" type="slidenum">
              <a:rPr lang="en-US" smtClean="0"/>
              <a:t>‹#›</a:t>
            </a:fld>
            <a:endParaRPr lang="en-US"/>
          </a:p>
        </p:txBody>
      </p:sp>
    </p:spTree>
    <p:extLst>
      <p:ext uri="{BB962C8B-B14F-4D97-AF65-F5344CB8AC3E}">
        <p14:creationId xmlns:p14="http://schemas.microsoft.com/office/powerpoint/2010/main" val="3696373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B12D4-7CFB-4A08-953D-A00154744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FAA3EF-D68A-468B-8BC5-E9CCAA2213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9FC2DD-46E6-4443-999F-C6723450D197}"/>
              </a:ext>
            </a:extLst>
          </p:cNvPr>
          <p:cNvSpPr>
            <a:spLocks noGrp="1"/>
          </p:cNvSpPr>
          <p:nvPr>
            <p:ph type="dt" sz="half" idx="10"/>
          </p:nvPr>
        </p:nvSpPr>
        <p:spPr/>
        <p:txBody>
          <a:bodyPr/>
          <a:lstStyle/>
          <a:p>
            <a:fld id="{B3EB9133-DF62-45BC-B4CF-42B37075AA02}" type="datetimeFigureOut">
              <a:rPr lang="en-US" smtClean="0"/>
              <a:t>10/18/2021</a:t>
            </a:fld>
            <a:endParaRPr lang="en-US"/>
          </a:p>
        </p:txBody>
      </p:sp>
      <p:sp>
        <p:nvSpPr>
          <p:cNvPr id="5" name="Footer Placeholder 4">
            <a:extLst>
              <a:ext uri="{FF2B5EF4-FFF2-40B4-BE49-F238E27FC236}">
                <a16:creationId xmlns:a16="http://schemas.microsoft.com/office/drawing/2014/main" id="{AD9E7946-A937-47ED-AA17-EAB2D4AC88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DA1495-C88C-4816-A1B2-45A6B86D027D}"/>
              </a:ext>
            </a:extLst>
          </p:cNvPr>
          <p:cNvSpPr>
            <a:spLocks noGrp="1"/>
          </p:cNvSpPr>
          <p:nvPr>
            <p:ph type="sldNum" sz="quarter" idx="12"/>
          </p:nvPr>
        </p:nvSpPr>
        <p:spPr/>
        <p:txBody>
          <a:bodyPr/>
          <a:lstStyle/>
          <a:p>
            <a:fld id="{ABCC84A2-D9D6-42E3-8927-47DB2CFE6D58}" type="slidenum">
              <a:rPr lang="en-US" smtClean="0"/>
              <a:t>‹#›</a:t>
            </a:fld>
            <a:endParaRPr lang="en-US"/>
          </a:p>
        </p:txBody>
      </p:sp>
    </p:spTree>
    <p:extLst>
      <p:ext uri="{BB962C8B-B14F-4D97-AF65-F5344CB8AC3E}">
        <p14:creationId xmlns:p14="http://schemas.microsoft.com/office/powerpoint/2010/main" val="137722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0B1B-2D51-4E9D-8AB6-E4E9350A8B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0F828E-EE6E-40B0-B181-046192912E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66B944-096C-4C14-AAA3-5275F9DDA249}"/>
              </a:ext>
            </a:extLst>
          </p:cNvPr>
          <p:cNvSpPr>
            <a:spLocks noGrp="1"/>
          </p:cNvSpPr>
          <p:nvPr>
            <p:ph type="dt" sz="half" idx="10"/>
          </p:nvPr>
        </p:nvSpPr>
        <p:spPr/>
        <p:txBody>
          <a:bodyPr/>
          <a:lstStyle/>
          <a:p>
            <a:fld id="{B3EB9133-DF62-45BC-B4CF-42B37075AA02}" type="datetimeFigureOut">
              <a:rPr lang="en-US" smtClean="0"/>
              <a:t>10/18/2021</a:t>
            </a:fld>
            <a:endParaRPr lang="en-US"/>
          </a:p>
        </p:txBody>
      </p:sp>
      <p:sp>
        <p:nvSpPr>
          <p:cNvPr id="5" name="Footer Placeholder 4">
            <a:extLst>
              <a:ext uri="{FF2B5EF4-FFF2-40B4-BE49-F238E27FC236}">
                <a16:creationId xmlns:a16="http://schemas.microsoft.com/office/drawing/2014/main" id="{E4F4B035-487E-498E-8DF2-77B8987ABC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CA1E78-83BC-4786-A018-E2530FE93949}"/>
              </a:ext>
            </a:extLst>
          </p:cNvPr>
          <p:cNvSpPr>
            <a:spLocks noGrp="1"/>
          </p:cNvSpPr>
          <p:nvPr>
            <p:ph type="sldNum" sz="quarter" idx="12"/>
          </p:nvPr>
        </p:nvSpPr>
        <p:spPr/>
        <p:txBody>
          <a:bodyPr/>
          <a:lstStyle/>
          <a:p>
            <a:fld id="{ABCC84A2-D9D6-42E3-8927-47DB2CFE6D58}" type="slidenum">
              <a:rPr lang="en-US" smtClean="0"/>
              <a:t>‹#›</a:t>
            </a:fld>
            <a:endParaRPr lang="en-US"/>
          </a:p>
        </p:txBody>
      </p:sp>
    </p:spTree>
    <p:extLst>
      <p:ext uri="{BB962C8B-B14F-4D97-AF65-F5344CB8AC3E}">
        <p14:creationId xmlns:p14="http://schemas.microsoft.com/office/powerpoint/2010/main" val="2796304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F505C-A0F5-490B-A9C1-BA2ED8057F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799DC1-D990-4075-8989-D70B72AD01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AF137E-D690-4663-8EB7-68813A15E8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DE70A9-1B5D-4730-AAC5-422359A665D4}"/>
              </a:ext>
            </a:extLst>
          </p:cNvPr>
          <p:cNvSpPr>
            <a:spLocks noGrp="1"/>
          </p:cNvSpPr>
          <p:nvPr>
            <p:ph type="dt" sz="half" idx="10"/>
          </p:nvPr>
        </p:nvSpPr>
        <p:spPr/>
        <p:txBody>
          <a:bodyPr/>
          <a:lstStyle/>
          <a:p>
            <a:fld id="{B3EB9133-DF62-45BC-B4CF-42B37075AA02}" type="datetimeFigureOut">
              <a:rPr lang="en-US" smtClean="0"/>
              <a:t>10/18/2021</a:t>
            </a:fld>
            <a:endParaRPr lang="en-US"/>
          </a:p>
        </p:txBody>
      </p:sp>
      <p:sp>
        <p:nvSpPr>
          <p:cNvPr id="6" name="Footer Placeholder 5">
            <a:extLst>
              <a:ext uri="{FF2B5EF4-FFF2-40B4-BE49-F238E27FC236}">
                <a16:creationId xmlns:a16="http://schemas.microsoft.com/office/drawing/2014/main" id="{64861F97-FCCA-4F9E-A515-C04E116AF1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4C2A05-CE4B-4432-9A72-4437C47C6F9F}"/>
              </a:ext>
            </a:extLst>
          </p:cNvPr>
          <p:cNvSpPr>
            <a:spLocks noGrp="1"/>
          </p:cNvSpPr>
          <p:nvPr>
            <p:ph type="sldNum" sz="quarter" idx="12"/>
          </p:nvPr>
        </p:nvSpPr>
        <p:spPr/>
        <p:txBody>
          <a:bodyPr/>
          <a:lstStyle/>
          <a:p>
            <a:fld id="{ABCC84A2-D9D6-42E3-8927-47DB2CFE6D58}" type="slidenum">
              <a:rPr lang="en-US" smtClean="0"/>
              <a:t>‹#›</a:t>
            </a:fld>
            <a:endParaRPr lang="en-US"/>
          </a:p>
        </p:txBody>
      </p:sp>
    </p:spTree>
    <p:extLst>
      <p:ext uri="{BB962C8B-B14F-4D97-AF65-F5344CB8AC3E}">
        <p14:creationId xmlns:p14="http://schemas.microsoft.com/office/powerpoint/2010/main" val="889172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EF1C3-0954-4F89-B2DB-0F44908454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830928-B84B-44CB-A10A-A2A996672E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E8F370-B06E-4D29-8D7D-D6D43347D4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90EB57-C259-402E-9530-4A96A0AE3A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FF813C-4F35-4AC4-8D78-AA234DEBB1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258E2D-C568-467D-9FA9-7D892FA528BD}"/>
              </a:ext>
            </a:extLst>
          </p:cNvPr>
          <p:cNvSpPr>
            <a:spLocks noGrp="1"/>
          </p:cNvSpPr>
          <p:nvPr>
            <p:ph type="dt" sz="half" idx="10"/>
          </p:nvPr>
        </p:nvSpPr>
        <p:spPr/>
        <p:txBody>
          <a:bodyPr/>
          <a:lstStyle/>
          <a:p>
            <a:fld id="{B3EB9133-DF62-45BC-B4CF-42B37075AA02}" type="datetimeFigureOut">
              <a:rPr lang="en-US" smtClean="0"/>
              <a:t>10/18/2021</a:t>
            </a:fld>
            <a:endParaRPr lang="en-US"/>
          </a:p>
        </p:txBody>
      </p:sp>
      <p:sp>
        <p:nvSpPr>
          <p:cNvPr id="8" name="Footer Placeholder 7">
            <a:extLst>
              <a:ext uri="{FF2B5EF4-FFF2-40B4-BE49-F238E27FC236}">
                <a16:creationId xmlns:a16="http://schemas.microsoft.com/office/drawing/2014/main" id="{C1655A67-96F5-47C3-ADF7-8F0A00715C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5B43F2-BC09-4C85-BD05-5D3B5FBFFA77}"/>
              </a:ext>
            </a:extLst>
          </p:cNvPr>
          <p:cNvSpPr>
            <a:spLocks noGrp="1"/>
          </p:cNvSpPr>
          <p:nvPr>
            <p:ph type="sldNum" sz="quarter" idx="12"/>
          </p:nvPr>
        </p:nvSpPr>
        <p:spPr/>
        <p:txBody>
          <a:bodyPr/>
          <a:lstStyle/>
          <a:p>
            <a:fld id="{ABCC84A2-D9D6-42E3-8927-47DB2CFE6D58}" type="slidenum">
              <a:rPr lang="en-US" smtClean="0"/>
              <a:t>‹#›</a:t>
            </a:fld>
            <a:endParaRPr lang="en-US"/>
          </a:p>
        </p:txBody>
      </p:sp>
    </p:spTree>
    <p:extLst>
      <p:ext uri="{BB962C8B-B14F-4D97-AF65-F5344CB8AC3E}">
        <p14:creationId xmlns:p14="http://schemas.microsoft.com/office/powerpoint/2010/main" val="1189906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44931-5AB6-46EB-913E-82D630CBF3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5F0746-0121-4042-A150-699E2744FF55}"/>
              </a:ext>
            </a:extLst>
          </p:cNvPr>
          <p:cNvSpPr>
            <a:spLocks noGrp="1"/>
          </p:cNvSpPr>
          <p:nvPr>
            <p:ph type="dt" sz="half" idx="10"/>
          </p:nvPr>
        </p:nvSpPr>
        <p:spPr/>
        <p:txBody>
          <a:bodyPr/>
          <a:lstStyle/>
          <a:p>
            <a:fld id="{B3EB9133-DF62-45BC-B4CF-42B37075AA02}" type="datetimeFigureOut">
              <a:rPr lang="en-US" smtClean="0"/>
              <a:t>10/18/2021</a:t>
            </a:fld>
            <a:endParaRPr lang="en-US"/>
          </a:p>
        </p:txBody>
      </p:sp>
      <p:sp>
        <p:nvSpPr>
          <p:cNvPr id="4" name="Footer Placeholder 3">
            <a:extLst>
              <a:ext uri="{FF2B5EF4-FFF2-40B4-BE49-F238E27FC236}">
                <a16:creationId xmlns:a16="http://schemas.microsoft.com/office/drawing/2014/main" id="{C89AC323-E038-4398-AE29-F8EFC82DE2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D60220-2158-4A8D-948B-3A5D735E62AB}"/>
              </a:ext>
            </a:extLst>
          </p:cNvPr>
          <p:cNvSpPr>
            <a:spLocks noGrp="1"/>
          </p:cNvSpPr>
          <p:nvPr>
            <p:ph type="sldNum" sz="quarter" idx="12"/>
          </p:nvPr>
        </p:nvSpPr>
        <p:spPr/>
        <p:txBody>
          <a:bodyPr/>
          <a:lstStyle/>
          <a:p>
            <a:fld id="{ABCC84A2-D9D6-42E3-8927-47DB2CFE6D58}" type="slidenum">
              <a:rPr lang="en-US" smtClean="0"/>
              <a:t>‹#›</a:t>
            </a:fld>
            <a:endParaRPr lang="en-US"/>
          </a:p>
        </p:txBody>
      </p:sp>
    </p:spTree>
    <p:extLst>
      <p:ext uri="{BB962C8B-B14F-4D97-AF65-F5344CB8AC3E}">
        <p14:creationId xmlns:p14="http://schemas.microsoft.com/office/powerpoint/2010/main" val="1129707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AD75BC-58ED-41C1-A9B5-085C7AD5AAD3}"/>
              </a:ext>
            </a:extLst>
          </p:cNvPr>
          <p:cNvSpPr>
            <a:spLocks noGrp="1"/>
          </p:cNvSpPr>
          <p:nvPr>
            <p:ph type="dt" sz="half" idx="10"/>
          </p:nvPr>
        </p:nvSpPr>
        <p:spPr/>
        <p:txBody>
          <a:bodyPr/>
          <a:lstStyle/>
          <a:p>
            <a:fld id="{B3EB9133-DF62-45BC-B4CF-42B37075AA02}" type="datetimeFigureOut">
              <a:rPr lang="en-US" smtClean="0"/>
              <a:t>10/18/2021</a:t>
            </a:fld>
            <a:endParaRPr lang="en-US"/>
          </a:p>
        </p:txBody>
      </p:sp>
      <p:sp>
        <p:nvSpPr>
          <p:cNvPr id="3" name="Footer Placeholder 2">
            <a:extLst>
              <a:ext uri="{FF2B5EF4-FFF2-40B4-BE49-F238E27FC236}">
                <a16:creationId xmlns:a16="http://schemas.microsoft.com/office/drawing/2014/main" id="{04D319D8-7479-44C3-A53E-9C32CFFA99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1D41E9-CB0A-4C55-92FE-49F26676CAB6}"/>
              </a:ext>
            </a:extLst>
          </p:cNvPr>
          <p:cNvSpPr>
            <a:spLocks noGrp="1"/>
          </p:cNvSpPr>
          <p:nvPr>
            <p:ph type="sldNum" sz="quarter" idx="12"/>
          </p:nvPr>
        </p:nvSpPr>
        <p:spPr/>
        <p:txBody>
          <a:bodyPr/>
          <a:lstStyle/>
          <a:p>
            <a:fld id="{ABCC84A2-D9D6-42E3-8927-47DB2CFE6D58}" type="slidenum">
              <a:rPr lang="en-US" smtClean="0"/>
              <a:t>‹#›</a:t>
            </a:fld>
            <a:endParaRPr lang="en-US"/>
          </a:p>
        </p:txBody>
      </p:sp>
    </p:spTree>
    <p:extLst>
      <p:ext uri="{BB962C8B-B14F-4D97-AF65-F5344CB8AC3E}">
        <p14:creationId xmlns:p14="http://schemas.microsoft.com/office/powerpoint/2010/main" val="3602764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5B273-0459-4A39-9FCE-83FBBF336D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93C3F6-84F3-4235-BB25-9D2DE6AC2E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9F1A6A-EE66-48A3-802E-573B93C31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A813CF-4B7C-4A89-872C-6F8A39A21277}"/>
              </a:ext>
            </a:extLst>
          </p:cNvPr>
          <p:cNvSpPr>
            <a:spLocks noGrp="1"/>
          </p:cNvSpPr>
          <p:nvPr>
            <p:ph type="dt" sz="half" idx="10"/>
          </p:nvPr>
        </p:nvSpPr>
        <p:spPr/>
        <p:txBody>
          <a:bodyPr/>
          <a:lstStyle/>
          <a:p>
            <a:fld id="{B3EB9133-DF62-45BC-B4CF-42B37075AA02}" type="datetimeFigureOut">
              <a:rPr lang="en-US" smtClean="0"/>
              <a:t>10/18/2021</a:t>
            </a:fld>
            <a:endParaRPr lang="en-US"/>
          </a:p>
        </p:txBody>
      </p:sp>
      <p:sp>
        <p:nvSpPr>
          <p:cNvPr id="6" name="Footer Placeholder 5">
            <a:extLst>
              <a:ext uri="{FF2B5EF4-FFF2-40B4-BE49-F238E27FC236}">
                <a16:creationId xmlns:a16="http://schemas.microsoft.com/office/drawing/2014/main" id="{DE2C29CC-6007-4E08-A918-160ABCBEDA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AA15DF-85F5-4184-B1DF-88BA0304F688}"/>
              </a:ext>
            </a:extLst>
          </p:cNvPr>
          <p:cNvSpPr>
            <a:spLocks noGrp="1"/>
          </p:cNvSpPr>
          <p:nvPr>
            <p:ph type="sldNum" sz="quarter" idx="12"/>
          </p:nvPr>
        </p:nvSpPr>
        <p:spPr/>
        <p:txBody>
          <a:bodyPr/>
          <a:lstStyle/>
          <a:p>
            <a:fld id="{ABCC84A2-D9D6-42E3-8927-47DB2CFE6D58}" type="slidenum">
              <a:rPr lang="en-US" smtClean="0"/>
              <a:t>‹#›</a:t>
            </a:fld>
            <a:endParaRPr lang="en-US"/>
          </a:p>
        </p:txBody>
      </p:sp>
    </p:spTree>
    <p:extLst>
      <p:ext uri="{BB962C8B-B14F-4D97-AF65-F5344CB8AC3E}">
        <p14:creationId xmlns:p14="http://schemas.microsoft.com/office/powerpoint/2010/main" val="3679087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8D369-CA6F-4B16-B600-3337CADCEB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069DD4-D208-41AC-90C9-186034C83E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CB955F-9878-4CED-A415-81DF50D9A7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63F46C-C347-45F4-9C7C-602E9835B6E5}"/>
              </a:ext>
            </a:extLst>
          </p:cNvPr>
          <p:cNvSpPr>
            <a:spLocks noGrp="1"/>
          </p:cNvSpPr>
          <p:nvPr>
            <p:ph type="dt" sz="half" idx="10"/>
          </p:nvPr>
        </p:nvSpPr>
        <p:spPr/>
        <p:txBody>
          <a:bodyPr/>
          <a:lstStyle/>
          <a:p>
            <a:fld id="{B3EB9133-DF62-45BC-B4CF-42B37075AA02}" type="datetimeFigureOut">
              <a:rPr lang="en-US" smtClean="0"/>
              <a:t>10/18/2021</a:t>
            </a:fld>
            <a:endParaRPr lang="en-US"/>
          </a:p>
        </p:txBody>
      </p:sp>
      <p:sp>
        <p:nvSpPr>
          <p:cNvPr id="6" name="Footer Placeholder 5">
            <a:extLst>
              <a:ext uri="{FF2B5EF4-FFF2-40B4-BE49-F238E27FC236}">
                <a16:creationId xmlns:a16="http://schemas.microsoft.com/office/drawing/2014/main" id="{7BAC792B-4F41-4058-B753-69A2890A8E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146129-A714-4B09-AE69-FAEA909B3402}"/>
              </a:ext>
            </a:extLst>
          </p:cNvPr>
          <p:cNvSpPr>
            <a:spLocks noGrp="1"/>
          </p:cNvSpPr>
          <p:nvPr>
            <p:ph type="sldNum" sz="quarter" idx="12"/>
          </p:nvPr>
        </p:nvSpPr>
        <p:spPr/>
        <p:txBody>
          <a:bodyPr/>
          <a:lstStyle/>
          <a:p>
            <a:fld id="{ABCC84A2-D9D6-42E3-8927-47DB2CFE6D58}" type="slidenum">
              <a:rPr lang="en-US" smtClean="0"/>
              <a:t>‹#›</a:t>
            </a:fld>
            <a:endParaRPr lang="en-US"/>
          </a:p>
        </p:txBody>
      </p:sp>
    </p:spTree>
    <p:extLst>
      <p:ext uri="{BB962C8B-B14F-4D97-AF65-F5344CB8AC3E}">
        <p14:creationId xmlns:p14="http://schemas.microsoft.com/office/powerpoint/2010/main" val="1611537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9CBDBF-154F-4CC9-B8C4-20436D789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941C33-06F7-44E9-809F-FBAA70873F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2617DF-78EE-400E-BA1A-9B7EC76F0F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EB9133-DF62-45BC-B4CF-42B37075AA02}" type="datetimeFigureOut">
              <a:rPr lang="en-US" smtClean="0"/>
              <a:t>10/18/2021</a:t>
            </a:fld>
            <a:endParaRPr lang="en-US"/>
          </a:p>
        </p:txBody>
      </p:sp>
      <p:sp>
        <p:nvSpPr>
          <p:cNvPr id="5" name="Footer Placeholder 4">
            <a:extLst>
              <a:ext uri="{FF2B5EF4-FFF2-40B4-BE49-F238E27FC236}">
                <a16:creationId xmlns:a16="http://schemas.microsoft.com/office/drawing/2014/main" id="{030BBA6A-E11F-489D-A415-07BE60405A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59A741-6F4D-41CF-B3C0-C493148DB9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CC84A2-D9D6-42E3-8927-47DB2CFE6D58}" type="slidenum">
              <a:rPr lang="en-US" smtClean="0"/>
              <a:t>‹#›</a:t>
            </a:fld>
            <a:endParaRPr lang="en-US"/>
          </a:p>
        </p:txBody>
      </p:sp>
    </p:spTree>
    <p:extLst>
      <p:ext uri="{BB962C8B-B14F-4D97-AF65-F5344CB8AC3E}">
        <p14:creationId xmlns:p14="http://schemas.microsoft.com/office/powerpoint/2010/main" val="2812017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www.anaconda.com/products/individua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EEF12-6E50-4E83-8965-7C91DA3E70FC}"/>
              </a:ext>
            </a:extLst>
          </p:cNvPr>
          <p:cNvSpPr>
            <a:spLocks noGrp="1"/>
          </p:cNvSpPr>
          <p:nvPr>
            <p:ph type="ctrTitle"/>
          </p:nvPr>
        </p:nvSpPr>
        <p:spPr>
          <a:xfrm>
            <a:off x="7028497" y="1783959"/>
            <a:ext cx="5163502" cy="2889114"/>
          </a:xfrm>
        </p:spPr>
        <p:txBody>
          <a:bodyPr anchor="b">
            <a:normAutofit/>
          </a:bodyPr>
          <a:lstStyle/>
          <a:p>
            <a:r>
              <a:rPr lang="en-US" sz="5400" b="1" dirty="0"/>
              <a:t>Introduction to Python</a:t>
            </a:r>
          </a:p>
        </p:txBody>
      </p:sp>
      <p:sp>
        <p:nvSpPr>
          <p:cNvPr id="3" name="Subtitle 2">
            <a:extLst>
              <a:ext uri="{FF2B5EF4-FFF2-40B4-BE49-F238E27FC236}">
                <a16:creationId xmlns:a16="http://schemas.microsoft.com/office/drawing/2014/main" id="{080F9443-F63B-47C4-8307-C47E9F3BDDD8}"/>
              </a:ext>
            </a:extLst>
          </p:cNvPr>
          <p:cNvSpPr>
            <a:spLocks noGrp="1"/>
          </p:cNvSpPr>
          <p:nvPr>
            <p:ph type="subTitle" idx="1"/>
          </p:nvPr>
        </p:nvSpPr>
        <p:spPr>
          <a:xfrm>
            <a:off x="7464612" y="4750893"/>
            <a:ext cx="4087305" cy="1147863"/>
          </a:xfrm>
        </p:spPr>
        <p:txBody>
          <a:bodyPr anchor="t">
            <a:normAutofit/>
          </a:bodyPr>
          <a:lstStyle/>
          <a:p>
            <a:r>
              <a:rPr lang="en-US" sz="2000" b="1" dirty="0"/>
              <a:t>Eng. Fatma Gamal</a:t>
            </a:r>
          </a:p>
        </p:txBody>
      </p:sp>
      <p:sp>
        <p:nvSpPr>
          <p:cNvPr id="12" name="Freeform: Shape 11">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Icon&#10;&#10;Description automatically generated">
            <a:extLst>
              <a:ext uri="{FF2B5EF4-FFF2-40B4-BE49-F238E27FC236}">
                <a16:creationId xmlns:a16="http://schemas.microsoft.com/office/drawing/2014/main" id="{C0B8753A-5DAA-464E-A772-895D78661BF5}"/>
              </a:ext>
            </a:extLst>
          </p:cNvPr>
          <p:cNvPicPr>
            <a:picLocks noChangeAspect="1"/>
          </p:cNvPicPr>
          <p:nvPr/>
        </p:nvPicPr>
        <p:blipFill rotWithShape="1">
          <a:blip r:embed="rId2">
            <a:extLst>
              <a:ext uri="{28A0092B-C50C-407E-A947-70E740481C1C}">
                <a14:useLocalDpi xmlns:a14="http://schemas.microsoft.com/office/drawing/2010/main" val="0"/>
              </a:ext>
            </a:extLst>
          </a:blip>
          <a:srcRect t="2426" r="-6" b="-6"/>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48108342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60A93D-4E24-4487-B7A6-9332ACA1AA62}"/>
              </a:ext>
            </a:extLst>
          </p:cNvPr>
          <p:cNvSpPr>
            <a:spLocks noGrp="1"/>
          </p:cNvSpPr>
          <p:nvPr>
            <p:ph type="title"/>
          </p:nvPr>
        </p:nvSpPr>
        <p:spPr>
          <a:xfrm>
            <a:off x="804672" y="640080"/>
            <a:ext cx="3282696" cy="5257800"/>
          </a:xfrm>
        </p:spPr>
        <p:txBody>
          <a:bodyPr>
            <a:normAutofit/>
          </a:bodyPr>
          <a:lstStyle/>
          <a:p>
            <a:r>
              <a:rPr lang="en-US">
                <a:solidFill>
                  <a:schemeClr val="bg1"/>
                </a:solidFill>
              </a:rPr>
              <a:t>Python Lists</a:t>
            </a:r>
          </a:p>
        </p:txBody>
      </p:sp>
      <p:sp>
        <p:nvSpPr>
          <p:cNvPr id="3" name="Content Placeholder 2">
            <a:extLst>
              <a:ext uri="{FF2B5EF4-FFF2-40B4-BE49-F238E27FC236}">
                <a16:creationId xmlns:a16="http://schemas.microsoft.com/office/drawing/2014/main" id="{5D8EE0B7-1760-4A78-80D8-E98185DA578E}"/>
              </a:ext>
            </a:extLst>
          </p:cNvPr>
          <p:cNvSpPr>
            <a:spLocks noGrp="1"/>
          </p:cNvSpPr>
          <p:nvPr>
            <p:ph idx="1"/>
          </p:nvPr>
        </p:nvSpPr>
        <p:spPr>
          <a:xfrm>
            <a:off x="5358384" y="640081"/>
            <a:ext cx="6024654" cy="5257800"/>
          </a:xfrm>
        </p:spPr>
        <p:txBody>
          <a:bodyPr anchor="ctr">
            <a:normAutofit/>
          </a:bodyPr>
          <a:lstStyle/>
          <a:p>
            <a:pPr algn="justLow">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 list in Python is used to store the sequence of various types of data.</a:t>
            </a:r>
          </a:p>
          <a:p>
            <a:pPr algn="justLow">
              <a:buFont typeface="Wingdings" panose="05000000000000000000" pitchFamily="2" charset="2"/>
              <a:buChar char="§"/>
            </a:pPr>
            <a:r>
              <a:rPr lang="en-US" sz="2400" b="0" i="0" dirty="0">
                <a:effectLst/>
                <a:latin typeface="Times New Roman" panose="02020603050405020304" pitchFamily="18" charset="0"/>
                <a:cs typeface="Times New Roman" panose="02020603050405020304" pitchFamily="18" charset="0"/>
              </a:rPr>
              <a:t> The items in the list are separated with the comma (,) and enclosed with the square brackets [].</a:t>
            </a:r>
          </a:p>
          <a:p>
            <a:pPr algn="justLow">
              <a:buFont typeface="Wingdings" panose="05000000000000000000" pitchFamily="2" charset="2"/>
              <a:buChar char="§"/>
            </a:pPr>
            <a:endParaRPr lang="en-US" sz="2400" b="0" i="0" dirty="0">
              <a:effectLst/>
              <a:latin typeface="Times New Roman" panose="02020603050405020304" pitchFamily="18" charset="0"/>
              <a:cs typeface="Times New Roman" panose="02020603050405020304" pitchFamily="18" charset="0"/>
            </a:endParaRPr>
          </a:p>
          <a:p>
            <a:pPr marL="0" indent="0" algn="ctr">
              <a:buNone/>
            </a:pPr>
            <a:r>
              <a:rPr lang="en-US" sz="2400" dirty="0">
                <a:latin typeface="inter-regular"/>
              </a:rPr>
              <a:t>L1 = ["John", 102, "USA"] </a:t>
            </a:r>
          </a:p>
          <a:p>
            <a:pPr marL="0" indent="0">
              <a:buNone/>
            </a:pPr>
            <a:endParaRPr lang="en-US" sz="2400" dirty="0">
              <a:latin typeface="inter-regular"/>
            </a:endParaRPr>
          </a:p>
        </p:txBody>
      </p:sp>
      <p:sp>
        <p:nvSpPr>
          <p:cNvPr id="9" name="Rectangle 8">
            <a:extLst>
              <a:ext uri="{FF2B5EF4-FFF2-40B4-BE49-F238E27FC236}">
                <a16:creationId xmlns:a16="http://schemas.microsoft.com/office/drawing/2014/main" id="{6C94CDA5-782B-4FBB-A9A9-1195D689CA6A}"/>
              </a:ext>
            </a:extLst>
          </p:cNvPr>
          <p:cNvSpPr/>
          <p:nvPr/>
        </p:nvSpPr>
        <p:spPr>
          <a:xfrm>
            <a:off x="5970936" y="3823336"/>
            <a:ext cx="4957763" cy="90011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98043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799FEC-9167-43C0-AEDC-7C2CBB8A71DB}"/>
              </a:ext>
            </a:extLst>
          </p:cNvPr>
          <p:cNvSpPr>
            <a:spLocks noGrp="1"/>
          </p:cNvSpPr>
          <p:nvPr>
            <p:ph type="title"/>
          </p:nvPr>
        </p:nvSpPr>
        <p:spPr>
          <a:xfrm>
            <a:off x="278969" y="623392"/>
            <a:ext cx="4246535" cy="1607060"/>
          </a:xfrm>
          <a:noFill/>
          <a:ln w="19050">
            <a:solidFill>
              <a:schemeClr val="tx1"/>
            </a:solidFill>
          </a:ln>
        </p:spPr>
        <p:txBody>
          <a:bodyPr wrap="square" anchor="ctr">
            <a:normAutofit fontScale="90000"/>
          </a:bodyPr>
          <a:lstStyle/>
          <a:p>
            <a:pPr algn="ctr"/>
            <a:r>
              <a:rPr lang="en-US" sz="4000" b="1" dirty="0">
                <a:latin typeface="Times New Roman" panose="02020603050405020304" pitchFamily="18" charset="0"/>
                <a:cs typeface="Times New Roman" panose="02020603050405020304" pitchFamily="18" charset="0"/>
              </a:rPr>
              <a:t>List indexing and splitting</a:t>
            </a:r>
            <a:br>
              <a:rPr lang="en-US" sz="4000" b="1"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031FAB-58DB-45DF-8AF9-AFA564A410B9}"/>
              </a:ext>
            </a:extLst>
          </p:cNvPr>
          <p:cNvSpPr>
            <a:spLocks noGrp="1"/>
          </p:cNvSpPr>
          <p:nvPr>
            <p:ph idx="1"/>
          </p:nvPr>
        </p:nvSpPr>
        <p:spPr>
          <a:xfrm>
            <a:off x="157163" y="2638043"/>
            <a:ext cx="4246535" cy="3415623"/>
          </a:xfrm>
        </p:spPr>
        <p:txBody>
          <a:bodyPr>
            <a:normAutofit/>
          </a:bodyPr>
          <a:lstStyle/>
          <a:p>
            <a:pPr algn="justLow"/>
            <a:r>
              <a:rPr lang="en-US" sz="2400" dirty="0">
                <a:latin typeface="Times New Roman" panose="02020603050405020304" pitchFamily="18" charset="0"/>
                <a:cs typeface="Times New Roman" panose="02020603050405020304" pitchFamily="18" charset="0"/>
              </a:rPr>
              <a:t>The index starts from 0 and goes to length - 1. The first element of the list is stored at the 0th index, the second element of the list is stored at the 1st index, and so on.</a:t>
            </a:r>
          </a:p>
          <a:p>
            <a:endParaRPr lang="en-US" sz="2000" dirty="0"/>
          </a:p>
        </p:txBody>
      </p:sp>
      <p:pic>
        <p:nvPicPr>
          <p:cNvPr id="5" name="Picture 4" descr="Table&#10;&#10;Description automatically generated">
            <a:extLst>
              <a:ext uri="{FF2B5EF4-FFF2-40B4-BE49-F238E27FC236}">
                <a16:creationId xmlns:a16="http://schemas.microsoft.com/office/drawing/2014/main" id="{E70DC79C-36FE-433C-A51F-447DC3C126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0565" y="291567"/>
            <a:ext cx="5067725" cy="4456649"/>
          </a:xfrm>
          <a:prstGeom prst="rect">
            <a:avLst/>
          </a:prstGeom>
        </p:spPr>
      </p:pic>
      <p:pic>
        <p:nvPicPr>
          <p:cNvPr id="7" name="Picture 6" descr="Table&#10;&#10;Description automatically generated">
            <a:extLst>
              <a:ext uri="{FF2B5EF4-FFF2-40B4-BE49-F238E27FC236}">
                <a16:creationId xmlns:a16="http://schemas.microsoft.com/office/drawing/2014/main" id="{D85AABF8-F89D-4574-8684-F0DC7AAEE6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1301" y="4748216"/>
            <a:ext cx="7330699" cy="1876425"/>
          </a:xfrm>
          <a:prstGeom prst="rect">
            <a:avLst/>
          </a:prstGeom>
        </p:spPr>
      </p:pic>
    </p:spTree>
    <p:extLst>
      <p:ext uri="{BB962C8B-B14F-4D97-AF65-F5344CB8AC3E}">
        <p14:creationId xmlns:p14="http://schemas.microsoft.com/office/powerpoint/2010/main" val="289321178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787D708-09F8-4F8A-8A35-8016983900FA}"/>
              </a:ext>
            </a:extLst>
          </p:cNvPr>
          <p:cNvSpPr>
            <a:spLocks noGrp="1"/>
          </p:cNvSpPr>
          <p:nvPr>
            <p:ph type="title"/>
          </p:nvPr>
        </p:nvSpPr>
        <p:spPr>
          <a:xfrm>
            <a:off x="232475" y="640080"/>
            <a:ext cx="4318471" cy="5257800"/>
          </a:xfrm>
        </p:spPr>
        <p:txBody>
          <a:bodyPr>
            <a:normAutofit/>
          </a:bodyPr>
          <a:lstStyle/>
          <a:p>
            <a:pPr algn="ctr"/>
            <a:r>
              <a:rPr lang="en-US" dirty="0">
                <a:solidFill>
                  <a:schemeClr val="bg1"/>
                </a:solidFill>
                <a:latin typeface="Times New Roman" panose="02020603050405020304" pitchFamily="18" charset="0"/>
                <a:cs typeface="Times New Roman" panose="02020603050405020304" pitchFamily="18" charset="0"/>
              </a:rPr>
              <a:t>Updating List values</a:t>
            </a:r>
            <a:br>
              <a:rPr lang="en-US" dirty="0">
                <a:solidFill>
                  <a:schemeClr val="bg1"/>
                </a:solidFill>
                <a:latin typeface="Times New Roman" panose="02020603050405020304" pitchFamily="18" charset="0"/>
                <a:cs typeface="Times New Roman" panose="02020603050405020304" pitchFamily="18" charset="0"/>
              </a:rPr>
            </a:b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99783E-86D0-43E7-B2DF-FB580424F0E6}"/>
              </a:ext>
            </a:extLst>
          </p:cNvPr>
          <p:cNvSpPr>
            <a:spLocks noGrp="1"/>
          </p:cNvSpPr>
          <p:nvPr>
            <p:ph idx="1"/>
          </p:nvPr>
        </p:nvSpPr>
        <p:spPr>
          <a:xfrm>
            <a:off x="5358383" y="640081"/>
            <a:ext cx="6601141" cy="5257800"/>
          </a:xfrm>
        </p:spPr>
        <p:txBody>
          <a:bodyPr anchor="ctr">
            <a:normAutofit/>
          </a:bodyPr>
          <a:lstStyle/>
          <a:p>
            <a:pPr algn="justLow">
              <a:buFont typeface="Wingdings" panose="05000000000000000000" pitchFamily="2" charset="2"/>
              <a:buChar char="§"/>
            </a:pPr>
            <a:r>
              <a:rPr lang="en-US" sz="2400" b="1" dirty="0">
                <a:solidFill>
                  <a:schemeClr val="accent2"/>
                </a:solidFill>
                <a:latin typeface="Times New Roman" panose="02020603050405020304" pitchFamily="18" charset="0"/>
                <a:cs typeface="Times New Roman" panose="02020603050405020304" pitchFamily="18" charset="0"/>
              </a:rPr>
              <a:t>Lists</a:t>
            </a:r>
            <a:r>
              <a:rPr lang="en-US" sz="2400" dirty="0">
                <a:latin typeface="Times New Roman" panose="02020603050405020304" pitchFamily="18" charset="0"/>
                <a:cs typeface="Times New Roman" panose="02020603050405020304" pitchFamily="18" charset="0"/>
              </a:rPr>
              <a:t> are the most versatile data structures in Python since they are </a:t>
            </a:r>
            <a:r>
              <a:rPr lang="en-US" sz="2400" b="1" dirty="0">
                <a:solidFill>
                  <a:schemeClr val="accent2"/>
                </a:solidFill>
                <a:latin typeface="Times New Roman" panose="02020603050405020304" pitchFamily="18" charset="0"/>
                <a:cs typeface="Times New Roman" panose="02020603050405020304" pitchFamily="18" charset="0"/>
              </a:rPr>
              <a:t>ordered</a:t>
            </a:r>
            <a:r>
              <a:rPr lang="en-US" sz="2400" dirty="0">
                <a:latin typeface="Times New Roman" panose="02020603050405020304" pitchFamily="18" charset="0"/>
                <a:cs typeface="Times New Roman" panose="02020603050405020304" pitchFamily="18" charset="0"/>
              </a:rPr>
              <a:t> and </a:t>
            </a:r>
            <a:r>
              <a:rPr lang="en-US" sz="2400" b="1" dirty="0">
                <a:solidFill>
                  <a:schemeClr val="accent2"/>
                </a:solidFill>
                <a:latin typeface="Times New Roman" panose="02020603050405020304" pitchFamily="18" charset="0"/>
                <a:cs typeface="Times New Roman" panose="02020603050405020304" pitchFamily="18" charset="0"/>
              </a:rPr>
              <a:t>mutable</a:t>
            </a:r>
            <a:r>
              <a:rPr lang="en-US" sz="2400" dirty="0">
                <a:latin typeface="Times New Roman" panose="02020603050405020304" pitchFamily="18" charset="0"/>
                <a:cs typeface="Times New Roman" panose="02020603050405020304" pitchFamily="18" charset="0"/>
              </a:rPr>
              <a:t>, and their values can be updated by using the </a:t>
            </a:r>
            <a:r>
              <a:rPr lang="en-US" sz="2400" b="1" dirty="0">
                <a:solidFill>
                  <a:schemeClr val="accent2"/>
                </a:solidFill>
                <a:latin typeface="Times New Roman" panose="02020603050405020304" pitchFamily="18" charset="0"/>
                <a:cs typeface="Times New Roman" panose="02020603050405020304" pitchFamily="18" charset="0"/>
              </a:rPr>
              <a:t>slice</a:t>
            </a:r>
            <a:r>
              <a:rPr lang="en-US" sz="2400" dirty="0">
                <a:latin typeface="Times New Roman" panose="02020603050405020304" pitchFamily="18" charset="0"/>
                <a:cs typeface="Times New Roman" panose="02020603050405020304" pitchFamily="18" charset="0"/>
              </a:rPr>
              <a:t> and </a:t>
            </a:r>
            <a:r>
              <a:rPr lang="en-US" sz="2400" b="1" dirty="0">
                <a:solidFill>
                  <a:schemeClr val="accent2"/>
                </a:solidFill>
                <a:latin typeface="Times New Roman" panose="02020603050405020304" pitchFamily="18" charset="0"/>
                <a:cs typeface="Times New Roman" panose="02020603050405020304" pitchFamily="18" charset="0"/>
              </a:rPr>
              <a:t>assignment</a:t>
            </a:r>
            <a:r>
              <a:rPr lang="en-US" sz="2400" dirty="0">
                <a:latin typeface="Times New Roman" panose="02020603050405020304" pitchFamily="18" charset="0"/>
                <a:cs typeface="Times New Roman" panose="02020603050405020304" pitchFamily="18" charset="0"/>
              </a:rPr>
              <a:t> operator.</a:t>
            </a:r>
          </a:p>
          <a:p>
            <a:pPr algn="justLow">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Python also provides </a:t>
            </a:r>
            <a:r>
              <a:rPr lang="en-US" sz="2400" b="1" dirty="0">
                <a:solidFill>
                  <a:schemeClr val="accent2"/>
                </a:solidFill>
                <a:latin typeface="Times New Roman" panose="02020603050405020304" pitchFamily="18" charset="0"/>
                <a:cs typeface="Times New Roman" panose="02020603050405020304" pitchFamily="18" charset="0"/>
              </a:rPr>
              <a:t>append()</a:t>
            </a:r>
            <a:r>
              <a:rPr lang="en-US" sz="2400" dirty="0">
                <a:latin typeface="Times New Roman" panose="02020603050405020304" pitchFamily="18" charset="0"/>
                <a:cs typeface="Times New Roman" panose="02020603050405020304" pitchFamily="18" charset="0"/>
              </a:rPr>
              <a:t> and </a:t>
            </a:r>
            <a:r>
              <a:rPr lang="en-US" sz="2400" b="1" dirty="0">
                <a:solidFill>
                  <a:schemeClr val="accent2"/>
                </a:solidFill>
                <a:latin typeface="Times New Roman" panose="02020603050405020304" pitchFamily="18" charset="0"/>
                <a:cs typeface="Times New Roman" panose="02020603050405020304" pitchFamily="18" charset="0"/>
              </a:rPr>
              <a:t>insert() </a:t>
            </a:r>
            <a:r>
              <a:rPr lang="en-US" sz="2400" dirty="0">
                <a:latin typeface="Times New Roman" panose="02020603050405020304" pitchFamily="18" charset="0"/>
                <a:cs typeface="Times New Roman" panose="02020603050405020304" pitchFamily="18" charset="0"/>
              </a:rPr>
              <a:t>methods, which can be used to add values to the list.</a:t>
            </a:r>
          </a:p>
          <a:p>
            <a:pPr algn="justLow">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list elements can also be deleted by using the </a:t>
            </a:r>
            <a:r>
              <a:rPr lang="en-US" sz="2400" b="1" dirty="0">
                <a:solidFill>
                  <a:schemeClr val="accent2"/>
                </a:solidFill>
                <a:latin typeface="Times New Roman" panose="02020603050405020304" pitchFamily="18" charset="0"/>
                <a:cs typeface="Times New Roman" panose="02020603050405020304" pitchFamily="18" charset="0"/>
              </a:rPr>
              <a:t>del</a:t>
            </a:r>
            <a:r>
              <a:rPr lang="en-US" sz="2400" dirty="0">
                <a:latin typeface="Times New Roman" panose="02020603050405020304" pitchFamily="18" charset="0"/>
                <a:cs typeface="Times New Roman" panose="02020603050405020304" pitchFamily="18" charset="0"/>
              </a:rPr>
              <a:t> keyword. Python also provides us the </a:t>
            </a:r>
            <a:r>
              <a:rPr lang="en-US" sz="2400" b="1" dirty="0">
                <a:solidFill>
                  <a:schemeClr val="accent2"/>
                </a:solidFill>
                <a:latin typeface="Times New Roman" panose="02020603050405020304" pitchFamily="18" charset="0"/>
                <a:cs typeface="Times New Roman" panose="02020603050405020304" pitchFamily="18" charset="0"/>
              </a:rPr>
              <a:t>remove()</a:t>
            </a:r>
            <a:r>
              <a:rPr lang="en-US" sz="2400" dirty="0">
                <a:latin typeface="Times New Roman" panose="02020603050405020304" pitchFamily="18" charset="0"/>
                <a:cs typeface="Times New Roman" panose="02020603050405020304" pitchFamily="18" charset="0"/>
              </a:rPr>
              <a:t> method if we do not know which element is to be deleted from the list.</a:t>
            </a:r>
          </a:p>
        </p:txBody>
      </p:sp>
    </p:spTree>
    <p:extLst>
      <p:ext uri="{BB962C8B-B14F-4D97-AF65-F5344CB8AC3E}">
        <p14:creationId xmlns:p14="http://schemas.microsoft.com/office/powerpoint/2010/main" val="1122830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54297"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9EEF8F-3D99-4E5E-A5B8-0BC1B2BEFD3A}"/>
              </a:ext>
            </a:extLst>
          </p:cNvPr>
          <p:cNvSpPr>
            <a:spLocks noGrp="1"/>
          </p:cNvSpPr>
          <p:nvPr>
            <p:ph type="title"/>
          </p:nvPr>
        </p:nvSpPr>
        <p:spPr>
          <a:xfrm>
            <a:off x="436544" y="2086324"/>
            <a:ext cx="3781208" cy="1726259"/>
          </a:xfrm>
          <a:noFill/>
        </p:spPr>
        <p:txBody>
          <a:bodyPr vert="horz" lIns="91440" tIns="45720" rIns="91440" bIns="45720" rtlCol="0" anchor="b">
            <a:normAutofit/>
          </a:bodyPr>
          <a:lstStyle/>
          <a:p>
            <a:r>
              <a:rPr lang="en-US" b="1" kern="1200">
                <a:solidFill>
                  <a:schemeClr val="bg1"/>
                </a:solidFill>
                <a:latin typeface="+mj-lt"/>
                <a:ea typeface="+mj-ea"/>
                <a:cs typeface="+mj-cs"/>
              </a:rPr>
              <a:t>List Operations</a:t>
            </a:r>
            <a:endParaRPr lang="en-US" b="1" kern="1200" dirty="0">
              <a:solidFill>
                <a:schemeClr val="bg1"/>
              </a:solidFill>
              <a:latin typeface="+mj-lt"/>
              <a:ea typeface="+mj-ea"/>
              <a:cs typeface="+mj-cs"/>
            </a:endParaRPr>
          </a:p>
        </p:txBody>
      </p:sp>
      <p:graphicFrame>
        <p:nvGraphicFramePr>
          <p:cNvPr id="16" name="Content Placeholder 3">
            <a:extLst>
              <a:ext uri="{FF2B5EF4-FFF2-40B4-BE49-F238E27FC236}">
                <a16:creationId xmlns:a16="http://schemas.microsoft.com/office/drawing/2014/main" id="{DF6E8A1E-3938-4A8D-9B5D-442AD4F8BC31}"/>
              </a:ext>
            </a:extLst>
          </p:cNvPr>
          <p:cNvGraphicFramePr>
            <a:graphicFrameLocks/>
          </p:cNvGraphicFramePr>
          <p:nvPr>
            <p:extLst>
              <p:ext uri="{D42A27DB-BD31-4B8C-83A1-F6EECF244321}">
                <p14:modId xmlns:p14="http://schemas.microsoft.com/office/powerpoint/2010/main" val="366822640"/>
              </p:ext>
            </p:extLst>
          </p:nvPr>
        </p:nvGraphicFramePr>
        <p:xfrm>
          <a:off x="4929187" y="400051"/>
          <a:ext cx="6929438" cy="6143623"/>
        </p:xfrm>
        <a:graphic>
          <a:graphicData uri="http://schemas.openxmlformats.org/drawingml/2006/table">
            <a:tbl>
              <a:tblPr firstRow="1" bandRow="1">
                <a:tableStyleId>{073A0DAA-6AF3-43AB-8588-CEC1D06C72B9}</a:tableStyleId>
              </a:tblPr>
              <a:tblGrid>
                <a:gridCol w="1574897">
                  <a:extLst>
                    <a:ext uri="{9D8B030D-6E8A-4147-A177-3AD203B41FA5}">
                      <a16:colId xmlns:a16="http://schemas.microsoft.com/office/drawing/2014/main" val="3972625696"/>
                    </a:ext>
                  </a:extLst>
                </a:gridCol>
                <a:gridCol w="2733283">
                  <a:extLst>
                    <a:ext uri="{9D8B030D-6E8A-4147-A177-3AD203B41FA5}">
                      <a16:colId xmlns:a16="http://schemas.microsoft.com/office/drawing/2014/main" val="948756622"/>
                    </a:ext>
                  </a:extLst>
                </a:gridCol>
                <a:gridCol w="2621258">
                  <a:extLst>
                    <a:ext uri="{9D8B030D-6E8A-4147-A177-3AD203B41FA5}">
                      <a16:colId xmlns:a16="http://schemas.microsoft.com/office/drawing/2014/main" val="1624014564"/>
                    </a:ext>
                  </a:extLst>
                </a:gridCol>
              </a:tblGrid>
              <a:tr h="642996">
                <a:tc>
                  <a:txBody>
                    <a:bodyPr/>
                    <a:lstStyle/>
                    <a:p>
                      <a:pPr algn="ctr" fontAlgn="t"/>
                      <a:r>
                        <a:rPr lang="en-US" sz="2200" b="1" cap="none" spc="0" dirty="0">
                          <a:solidFill>
                            <a:schemeClr val="bg1"/>
                          </a:solidFill>
                          <a:effectLst/>
                          <a:latin typeface="Times New Roman" panose="02020603050405020304" pitchFamily="18" charset="0"/>
                          <a:cs typeface="Times New Roman" panose="02020603050405020304" pitchFamily="18" charset="0"/>
                        </a:rPr>
                        <a:t>Operator</a:t>
                      </a:r>
                      <a:endParaRPr lang="en-US" sz="2200" b="1" i="0" cap="none" spc="0" dirty="0">
                        <a:solidFill>
                          <a:schemeClr val="bg1"/>
                        </a:solidFill>
                        <a:effectLst/>
                        <a:latin typeface="Times New Roman" panose="02020603050405020304" pitchFamily="18" charset="0"/>
                        <a:cs typeface="Times New Roman" panose="02020603050405020304" pitchFamily="18" charset="0"/>
                      </a:endParaRPr>
                    </a:p>
                  </a:txBody>
                  <a:tcPr marL="0" marR="119856" marT="25188" marB="125938" anchor="b"/>
                </a:tc>
                <a:tc>
                  <a:txBody>
                    <a:bodyPr/>
                    <a:lstStyle/>
                    <a:p>
                      <a:pPr algn="ctr" fontAlgn="t"/>
                      <a:r>
                        <a:rPr lang="en-US" sz="2200" b="1" cap="none" spc="0">
                          <a:solidFill>
                            <a:schemeClr val="bg1"/>
                          </a:solidFill>
                          <a:effectLst/>
                          <a:latin typeface="Times New Roman" panose="02020603050405020304" pitchFamily="18" charset="0"/>
                          <a:cs typeface="Times New Roman" panose="02020603050405020304" pitchFamily="18" charset="0"/>
                        </a:rPr>
                        <a:t>Description</a:t>
                      </a:r>
                    </a:p>
                  </a:txBody>
                  <a:tcPr marL="0" marR="119856" marT="25188" marB="125938" anchor="b"/>
                </a:tc>
                <a:tc>
                  <a:txBody>
                    <a:bodyPr/>
                    <a:lstStyle/>
                    <a:p>
                      <a:pPr algn="ctr" fontAlgn="t"/>
                      <a:r>
                        <a:rPr lang="en-US" sz="2200" b="1" cap="none" spc="0" dirty="0">
                          <a:solidFill>
                            <a:schemeClr val="bg1"/>
                          </a:solidFill>
                          <a:effectLst/>
                          <a:latin typeface="Times New Roman" panose="02020603050405020304" pitchFamily="18" charset="0"/>
                          <a:cs typeface="Times New Roman" panose="02020603050405020304" pitchFamily="18" charset="0"/>
                        </a:rPr>
                        <a:t>Example</a:t>
                      </a:r>
                    </a:p>
                  </a:txBody>
                  <a:tcPr marL="0" marR="119856" marT="25188" marB="125938" anchor="b"/>
                </a:tc>
                <a:extLst>
                  <a:ext uri="{0D108BD9-81ED-4DB2-BD59-A6C34878D82A}">
                    <a16:rowId xmlns:a16="http://schemas.microsoft.com/office/drawing/2014/main" val="1246180204"/>
                  </a:ext>
                </a:extLst>
              </a:tr>
              <a:tr h="1160406">
                <a:tc>
                  <a:txBody>
                    <a:bodyPr/>
                    <a:lstStyle/>
                    <a:p>
                      <a:pPr algn="ctr" fontAlgn="t"/>
                      <a:r>
                        <a:rPr lang="en-US" sz="1700" cap="none" spc="0" dirty="0">
                          <a:solidFill>
                            <a:schemeClr val="tx1"/>
                          </a:solidFill>
                          <a:effectLst/>
                          <a:latin typeface="Times New Roman" panose="02020603050405020304" pitchFamily="18" charset="0"/>
                          <a:cs typeface="Times New Roman" panose="02020603050405020304" pitchFamily="18" charset="0"/>
                        </a:rPr>
                        <a:t>Repetition</a:t>
                      </a:r>
                    </a:p>
                  </a:txBody>
                  <a:tcPr marL="0" marR="79904" marT="37781" marB="125938"/>
                </a:tc>
                <a:tc>
                  <a:txBody>
                    <a:bodyPr/>
                    <a:lstStyle/>
                    <a:p>
                      <a:pPr algn="ctr" fontAlgn="t"/>
                      <a:r>
                        <a:rPr lang="en-US" sz="1700" cap="none" spc="0" dirty="0">
                          <a:solidFill>
                            <a:schemeClr val="tx1"/>
                          </a:solidFill>
                          <a:effectLst/>
                          <a:latin typeface="Times New Roman" panose="02020603050405020304" pitchFamily="18" charset="0"/>
                          <a:cs typeface="Times New Roman" panose="02020603050405020304" pitchFamily="18" charset="0"/>
                        </a:rPr>
                        <a:t>The repetition operator enables the list elements to be repeated multiple times.</a:t>
                      </a:r>
                    </a:p>
                  </a:txBody>
                  <a:tcPr marL="0" marR="79904" marT="37781" marB="125938"/>
                </a:tc>
                <a:tc>
                  <a:txBody>
                    <a:bodyPr/>
                    <a:lstStyle/>
                    <a:p>
                      <a:pPr algn="ctr" fontAlgn="t"/>
                      <a:r>
                        <a:rPr lang="en-US" sz="1700" cap="none" spc="0" dirty="0">
                          <a:solidFill>
                            <a:schemeClr val="tx1"/>
                          </a:solidFill>
                          <a:effectLst/>
                          <a:latin typeface="Times New Roman" panose="02020603050405020304" pitchFamily="18" charset="0"/>
                          <a:cs typeface="Times New Roman" panose="02020603050405020304" pitchFamily="18" charset="0"/>
                        </a:rPr>
                        <a:t>l1*2 = [1, 2, 3, 4, 1, 2, 3, 4]</a:t>
                      </a:r>
                    </a:p>
                  </a:txBody>
                  <a:tcPr marL="0" marR="79904" marT="37781" marB="125938"/>
                </a:tc>
                <a:extLst>
                  <a:ext uri="{0D108BD9-81ED-4DB2-BD59-A6C34878D82A}">
                    <a16:rowId xmlns:a16="http://schemas.microsoft.com/office/drawing/2014/main" val="2155197124"/>
                  </a:ext>
                </a:extLst>
              </a:tr>
              <a:tr h="1160406">
                <a:tc>
                  <a:txBody>
                    <a:bodyPr/>
                    <a:lstStyle/>
                    <a:p>
                      <a:pPr algn="ctr" fontAlgn="t"/>
                      <a:r>
                        <a:rPr lang="en-US" sz="1700" cap="none" spc="0">
                          <a:solidFill>
                            <a:schemeClr val="tx1"/>
                          </a:solidFill>
                          <a:effectLst/>
                          <a:latin typeface="Times New Roman" panose="02020603050405020304" pitchFamily="18" charset="0"/>
                          <a:cs typeface="Times New Roman" panose="02020603050405020304" pitchFamily="18" charset="0"/>
                        </a:rPr>
                        <a:t>Concatenation</a:t>
                      </a:r>
                    </a:p>
                  </a:txBody>
                  <a:tcPr marL="0" marR="79904" marT="37781" marB="125938"/>
                </a:tc>
                <a:tc>
                  <a:txBody>
                    <a:bodyPr/>
                    <a:lstStyle/>
                    <a:p>
                      <a:pPr algn="ctr" fontAlgn="t"/>
                      <a:r>
                        <a:rPr lang="en-US" sz="1700" cap="none" spc="0" dirty="0">
                          <a:solidFill>
                            <a:schemeClr val="tx1"/>
                          </a:solidFill>
                          <a:effectLst/>
                          <a:latin typeface="Times New Roman" panose="02020603050405020304" pitchFamily="18" charset="0"/>
                          <a:cs typeface="Times New Roman" panose="02020603050405020304" pitchFamily="18" charset="0"/>
                        </a:rPr>
                        <a:t>It concatenates the list mentioned on either side of the operator.</a:t>
                      </a:r>
                    </a:p>
                  </a:txBody>
                  <a:tcPr marL="0" marR="79904" marT="37781" marB="125938"/>
                </a:tc>
                <a:tc>
                  <a:txBody>
                    <a:bodyPr/>
                    <a:lstStyle/>
                    <a:p>
                      <a:pPr algn="ctr" fontAlgn="t"/>
                      <a:r>
                        <a:rPr lang="en-US" sz="1700" cap="none" spc="0">
                          <a:solidFill>
                            <a:schemeClr val="tx1"/>
                          </a:solidFill>
                          <a:effectLst/>
                          <a:latin typeface="Times New Roman" panose="02020603050405020304" pitchFamily="18" charset="0"/>
                          <a:cs typeface="Times New Roman" panose="02020603050405020304" pitchFamily="18" charset="0"/>
                        </a:rPr>
                        <a:t>l1+l2 = [1, 2, 3, 4, 5, 6, 7, 8]</a:t>
                      </a:r>
                    </a:p>
                  </a:txBody>
                  <a:tcPr marL="0" marR="79904" marT="37781" marB="125938"/>
                </a:tc>
                <a:extLst>
                  <a:ext uri="{0D108BD9-81ED-4DB2-BD59-A6C34878D82A}">
                    <a16:rowId xmlns:a16="http://schemas.microsoft.com/office/drawing/2014/main" val="1638401313"/>
                  </a:ext>
                </a:extLst>
              </a:tr>
              <a:tr h="1160406">
                <a:tc>
                  <a:txBody>
                    <a:bodyPr/>
                    <a:lstStyle/>
                    <a:p>
                      <a:pPr algn="ctr" fontAlgn="t"/>
                      <a:r>
                        <a:rPr lang="en-US" sz="1700" cap="none" spc="0">
                          <a:solidFill>
                            <a:schemeClr val="tx1"/>
                          </a:solidFill>
                          <a:effectLst/>
                          <a:latin typeface="Times New Roman" panose="02020603050405020304" pitchFamily="18" charset="0"/>
                          <a:cs typeface="Times New Roman" panose="02020603050405020304" pitchFamily="18" charset="0"/>
                        </a:rPr>
                        <a:t>Membership</a:t>
                      </a:r>
                    </a:p>
                  </a:txBody>
                  <a:tcPr marL="0" marR="79904" marT="37781" marB="125938"/>
                </a:tc>
                <a:tc>
                  <a:txBody>
                    <a:bodyPr/>
                    <a:lstStyle/>
                    <a:p>
                      <a:pPr algn="ctr" fontAlgn="t"/>
                      <a:r>
                        <a:rPr lang="en-US" sz="1700" cap="none" spc="0" dirty="0">
                          <a:solidFill>
                            <a:schemeClr val="tx1"/>
                          </a:solidFill>
                          <a:effectLst/>
                          <a:latin typeface="Times New Roman" panose="02020603050405020304" pitchFamily="18" charset="0"/>
                          <a:cs typeface="Times New Roman" panose="02020603050405020304" pitchFamily="18" charset="0"/>
                        </a:rPr>
                        <a:t>It returns true if a particular item exists in a particular list otherwise false.</a:t>
                      </a:r>
                    </a:p>
                  </a:txBody>
                  <a:tcPr marL="0" marR="79904" marT="37781" marB="125938"/>
                </a:tc>
                <a:tc>
                  <a:txBody>
                    <a:bodyPr/>
                    <a:lstStyle/>
                    <a:p>
                      <a:pPr algn="ctr" fontAlgn="t"/>
                      <a:r>
                        <a:rPr lang="en-US" sz="1700" cap="none" spc="0">
                          <a:solidFill>
                            <a:schemeClr val="tx1"/>
                          </a:solidFill>
                          <a:effectLst/>
                          <a:latin typeface="Times New Roman" panose="02020603050405020304" pitchFamily="18" charset="0"/>
                          <a:cs typeface="Times New Roman" panose="02020603050405020304" pitchFamily="18" charset="0"/>
                        </a:rPr>
                        <a:t>print(2 in l1) prints True.</a:t>
                      </a:r>
                    </a:p>
                  </a:txBody>
                  <a:tcPr marL="0" marR="79904" marT="37781" marB="125938"/>
                </a:tc>
                <a:extLst>
                  <a:ext uri="{0D108BD9-81ED-4DB2-BD59-A6C34878D82A}">
                    <a16:rowId xmlns:a16="http://schemas.microsoft.com/office/drawing/2014/main" val="2995819192"/>
                  </a:ext>
                </a:extLst>
              </a:tr>
              <a:tr h="1160406">
                <a:tc>
                  <a:txBody>
                    <a:bodyPr/>
                    <a:lstStyle/>
                    <a:p>
                      <a:pPr algn="ctr" fontAlgn="t"/>
                      <a:r>
                        <a:rPr lang="en-US" sz="1700" cap="none" spc="0">
                          <a:solidFill>
                            <a:schemeClr val="tx1"/>
                          </a:solidFill>
                          <a:effectLst/>
                          <a:latin typeface="Times New Roman" panose="02020603050405020304" pitchFamily="18" charset="0"/>
                          <a:cs typeface="Times New Roman" panose="02020603050405020304" pitchFamily="18" charset="0"/>
                        </a:rPr>
                        <a:t>Iteration</a:t>
                      </a:r>
                    </a:p>
                  </a:txBody>
                  <a:tcPr marL="0" marR="79904" marT="37781" marB="125938"/>
                </a:tc>
                <a:tc>
                  <a:txBody>
                    <a:bodyPr/>
                    <a:lstStyle/>
                    <a:p>
                      <a:pPr algn="ctr" fontAlgn="t"/>
                      <a:r>
                        <a:rPr lang="en-US" sz="1700" cap="none" spc="0">
                          <a:solidFill>
                            <a:schemeClr val="tx1"/>
                          </a:solidFill>
                          <a:effectLst/>
                          <a:latin typeface="Times New Roman" panose="02020603050405020304" pitchFamily="18" charset="0"/>
                          <a:cs typeface="Times New Roman" panose="02020603050405020304" pitchFamily="18" charset="0"/>
                        </a:rPr>
                        <a:t>The for loop is used to iterate over the list elements.</a:t>
                      </a:r>
                    </a:p>
                  </a:txBody>
                  <a:tcPr marL="0" marR="79904" marT="37781" marB="125938"/>
                </a:tc>
                <a:tc>
                  <a:txBody>
                    <a:bodyPr/>
                    <a:lstStyle/>
                    <a:p>
                      <a:pPr algn="ctr" fontAlgn="t"/>
                      <a:r>
                        <a:rPr lang="en-US" sz="1700" cap="none" spc="0" dirty="0">
                          <a:solidFill>
                            <a:schemeClr val="tx1"/>
                          </a:solidFill>
                          <a:effectLst/>
                          <a:latin typeface="Times New Roman" panose="02020603050405020304" pitchFamily="18" charset="0"/>
                          <a:cs typeface="Times New Roman" panose="02020603050405020304" pitchFamily="18" charset="0"/>
                        </a:rPr>
                        <a:t>for </a:t>
                      </a:r>
                      <a:r>
                        <a:rPr lang="en-US" sz="1700" cap="none" spc="0" dirty="0" err="1">
                          <a:solidFill>
                            <a:schemeClr val="tx1"/>
                          </a:solidFill>
                          <a:effectLst/>
                          <a:latin typeface="Times New Roman" panose="02020603050405020304" pitchFamily="18" charset="0"/>
                          <a:cs typeface="Times New Roman" panose="02020603050405020304" pitchFamily="18" charset="0"/>
                        </a:rPr>
                        <a:t>i</a:t>
                      </a:r>
                      <a:r>
                        <a:rPr lang="en-US" sz="1700" cap="none" spc="0" dirty="0">
                          <a:solidFill>
                            <a:schemeClr val="tx1"/>
                          </a:solidFill>
                          <a:effectLst/>
                          <a:latin typeface="Times New Roman" panose="02020603050405020304" pitchFamily="18" charset="0"/>
                          <a:cs typeface="Times New Roman" panose="02020603050405020304" pitchFamily="18" charset="0"/>
                        </a:rPr>
                        <a:t> in l1:</a:t>
                      </a:r>
                    </a:p>
                    <a:p>
                      <a:pPr algn="ctr" fontAlgn="t"/>
                      <a:r>
                        <a:rPr lang="en-US" sz="1700" cap="none" spc="0" dirty="0">
                          <a:solidFill>
                            <a:schemeClr val="tx1"/>
                          </a:solidFill>
                          <a:effectLst/>
                          <a:latin typeface="Times New Roman" panose="02020603050405020304" pitchFamily="18" charset="0"/>
                          <a:cs typeface="Times New Roman" panose="02020603050405020304" pitchFamily="18" charset="0"/>
                        </a:rPr>
                        <a:t> print(</a:t>
                      </a:r>
                      <a:r>
                        <a:rPr lang="en-US" sz="1700" cap="none" spc="0" dirty="0" err="1">
                          <a:solidFill>
                            <a:schemeClr val="tx1"/>
                          </a:solidFill>
                          <a:effectLst/>
                          <a:latin typeface="Times New Roman" panose="02020603050405020304" pitchFamily="18" charset="0"/>
                          <a:cs typeface="Times New Roman" panose="02020603050405020304" pitchFamily="18" charset="0"/>
                        </a:rPr>
                        <a:t>i</a:t>
                      </a:r>
                      <a:r>
                        <a:rPr lang="en-US" sz="1700" cap="none" spc="0" dirty="0">
                          <a:solidFill>
                            <a:schemeClr val="tx1"/>
                          </a:solidFill>
                          <a:effectLst/>
                          <a:latin typeface="Times New Roman" panose="02020603050405020304" pitchFamily="18" charset="0"/>
                          <a:cs typeface="Times New Roman" panose="02020603050405020304" pitchFamily="18" charset="0"/>
                        </a:rPr>
                        <a:t>)</a:t>
                      </a:r>
                    </a:p>
                  </a:txBody>
                  <a:tcPr marL="0" marR="79904" marT="37781" marB="125938"/>
                </a:tc>
                <a:extLst>
                  <a:ext uri="{0D108BD9-81ED-4DB2-BD59-A6C34878D82A}">
                    <a16:rowId xmlns:a16="http://schemas.microsoft.com/office/drawing/2014/main" val="1019273440"/>
                  </a:ext>
                </a:extLst>
              </a:tr>
              <a:tr h="859003">
                <a:tc>
                  <a:txBody>
                    <a:bodyPr/>
                    <a:lstStyle/>
                    <a:p>
                      <a:pPr algn="ctr" fontAlgn="t"/>
                      <a:r>
                        <a:rPr lang="en-US" sz="1700" cap="none" spc="0">
                          <a:solidFill>
                            <a:schemeClr val="tx1"/>
                          </a:solidFill>
                          <a:effectLst/>
                          <a:latin typeface="Times New Roman" panose="02020603050405020304" pitchFamily="18" charset="0"/>
                          <a:cs typeface="Times New Roman" panose="02020603050405020304" pitchFamily="18" charset="0"/>
                        </a:rPr>
                        <a:t>Length</a:t>
                      </a:r>
                    </a:p>
                  </a:txBody>
                  <a:tcPr marL="0" marR="79904" marT="37781" marB="125938"/>
                </a:tc>
                <a:tc>
                  <a:txBody>
                    <a:bodyPr/>
                    <a:lstStyle/>
                    <a:p>
                      <a:pPr algn="ctr" fontAlgn="t"/>
                      <a:r>
                        <a:rPr lang="en-US" sz="1700" cap="none" spc="0">
                          <a:solidFill>
                            <a:schemeClr val="tx1"/>
                          </a:solidFill>
                          <a:effectLst/>
                          <a:latin typeface="Times New Roman" panose="02020603050405020304" pitchFamily="18" charset="0"/>
                          <a:cs typeface="Times New Roman" panose="02020603050405020304" pitchFamily="18" charset="0"/>
                        </a:rPr>
                        <a:t>It is used to get the length of the list</a:t>
                      </a:r>
                    </a:p>
                  </a:txBody>
                  <a:tcPr marL="0" marR="79904" marT="37781" marB="125938"/>
                </a:tc>
                <a:tc>
                  <a:txBody>
                    <a:bodyPr/>
                    <a:lstStyle/>
                    <a:p>
                      <a:pPr algn="ctr" fontAlgn="t"/>
                      <a:r>
                        <a:rPr lang="en-US" sz="1700" cap="none" spc="0" dirty="0" err="1">
                          <a:solidFill>
                            <a:schemeClr val="tx1"/>
                          </a:solidFill>
                          <a:effectLst/>
                          <a:latin typeface="Times New Roman" panose="02020603050405020304" pitchFamily="18" charset="0"/>
                          <a:cs typeface="Times New Roman" panose="02020603050405020304" pitchFamily="18" charset="0"/>
                        </a:rPr>
                        <a:t>len</a:t>
                      </a:r>
                      <a:r>
                        <a:rPr lang="en-US" sz="1700" cap="none" spc="0" dirty="0">
                          <a:solidFill>
                            <a:schemeClr val="tx1"/>
                          </a:solidFill>
                          <a:effectLst/>
                          <a:latin typeface="Times New Roman" panose="02020603050405020304" pitchFamily="18" charset="0"/>
                          <a:cs typeface="Times New Roman" panose="02020603050405020304" pitchFamily="18" charset="0"/>
                        </a:rPr>
                        <a:t>(l1) = 4 </a:t>
                      </a:r>
                    </a:p>
                  </a:txBody>
                  <a:tcPr marL="0" marR="79904" marT="37781" marB="125938"/>
                </a:tc>
                <a:extLst>
                  <a:ext uri="{0D108BD9-81ED-4DB2-BD59-A6C34878D82A}">
                    <a16:rowId xmlns:a16="http://schemas.microsoft.com/office/drawing/2014/main" val="3357032126"/>
                  </a:ext>
                </a:extLst>
              </a:tr>
            </a:tbl>
          </a:graphicData>
        </a:graphic>
      </p:graphicFrame>
    </p:spTree>
    <p:extLst>
      <p:ext uri="{BB962C8B-B14F-4D97-AF65-F5344CB8AC3E}">
        <p14:creationId xmlns:p14="http://schemas.microsoft.com/office/powerpoint/2010/main" val="863489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D55E05-51A2-4173-A7FA-869DE4F7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1345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05FDED-531B-4AE0-B8D2-1AE2DB64393B}"/>
              </a:ext>
            </a:extLst>
          </p:cNvPr>
          <p:cNvSpPr>
            <a:spLocks noGrp="1"/>
          </p:cNvSpPr>
          <p:nvPr>
            <p:ph type="title"/>
          </p:nvPr>
        </p:nvSpPr>
        <p:spPr>
          <a:xfrm>
            <a:off x="838200" y="621792"/>
            <a:ext cx="4795157" cy="5413248"/>
          </a:xfrm>
        </p:spPr>
        <p:txBody>
          <a:bodyPr>
            <a:normAutofit/>
          </a:bodyPr>
          <a:lstStyle/>
          <a:p>
            <a:r>
              <a:rPr lang="en-US" sz="52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Python Tuples</a:t>
            </a:r>
          </a:p>
        </p:txBody>
      </p:sp>
      <p:sp>
        <p:nvSpPr>
          <p:cNvPr id="3" name="Content Placeholder 2">
            <a:extLst>
              <a:ext uri="{FF2B5EF4-FFF2-40B4-BE49-F238E27FC236}">
                <a16:creationId xmlns:a16="http://schemas.microsoft.com/office/drawing/2014/main" id="{8D5F3B54-3973-456E-8643-AB6A4CD3A363}"/>
              </a:ext>
            </a:extLst>
          </p:cNvPr>
          <p:cNvSpPr>
            <a:spLocks noGrp="1"/>
          </p:cNvSpPr>
          <p:nvPr>
            <p:ph idx="1"/>
          </p:nvPr>
        </p:nvSpPr>
        <p:spPr>
          <a:xfrm>
            <a:off x="6521450" y="621792"/>
            <a:ext cx="5322888" cy="5413248"/>
          </a:xfrm>
        </p:spPr>
        <p:txBody>
          <a:bodyPr anchor="ctr">
            <a:normAutofit/>
          </a:bodyPr>
          <a:lstStyle/>
          <a:p>
            <a:pPr algn="justLow">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Python </a:t>
            </a:r>
            <a:r>
              <a:rPr lang="en-US" sz="2400" b="1" dirty="0">
                <a:solidFill>
                  <a:schemeClr val="accent2"/>
                </a:solidFill>
                <a:latin typeface="Times New Roman" panose="02020603050405020304" pitchFamily="18" charset="0"/>
                <a:cs typeface="Times New Roman" panose="02020603050405020304" pitchFamily="18" charset="0"/>
              </a:rPr>
              <a:t>Tuple</a:t>
            </a:r>
            <a:r>
              <a:rPr lang="en-US" sz="2400" dirty="0">
                <a:latin typeface="Times New Roman" panose="02020603050405020304" pitchFamily="18" charset="0"/>
                <a:cs typeface="Times New Roman" panose="02020603050405020304" pitchFamily="18" charset="0"/>
              </a:rPr>
              <a:t> is used to store the sequence of </a:t>
            </a:r>
            <a:r>
              <a:rPr lang="en-US" sz="2400" b="1" dirty="0">
                <a:solidFill>
                  <a:schemeClr val="accent2"/>
                </a:solidFill>
                <a:latin typeface="Times New Roman" panose="02020603050405020304" pitchFamily="18" charset="0"/>
                <a:cs typeface="Times New Roman" panose="02020603050405020304" pitchFamily="18" charset="0"/>
              </a:rPr>
              <a:t>immutable</a:t>
            </a:r>
            <a:r>
              <a:rPr lang="en-US" sz="2400" dirty="0">
                <a:latin typeface="Times New Roman" panose="02020603050405020304" pitchFamily="18" charset="0"/>
                <a:cs typeface="Times New Roman" panose="02020603050405020304" pitchFamily="18" charset="0"/>
              </a:rPr>
              <a:t> Python objects</a:t>
            </a:r>
          </a:p>
          <a:p>
            <a:pPr algn="justLow">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 tuple can be written as the collection of comma-separated (,) values enclosed with the small () brackets. The parentheses are optional, but it is good practice to use.</a:t>
            </a:r>
          </a:p>
          <a:p>
            <a:pPr algn="justLow"/>
            <a:endParaRPr lang="en-US" sz="2400" dirty="0">
              <a:latin typeface="Times New Roman" panose="02020603050405020304" pitchFamily="18" charset="0"/>
              <a:cs typeface="Times New Roman" panose="02020603050405020304" pitchFamily="18" charset="0"/>
            </a:endParaRPr>
          </a:p>
          <a:p>
            <a:pPr marL="0" indent="0" algn="ctr">
              <a:buNone/>
            </a:pPr>
            <a:r>
              <a:rPr lang="en-US" sz="2400" dirty="0">
                <a:latin typeface="Times New Roman" panose="02020603050405020304" pitchFamily="18" charset="0"/>
                <a:cs typeface="Times New Roman" panose="02020603050405020304" pitchFamily="18" charset="0"/>
              </a:rPr>
              <a:t>T= (101, "Banana", "Orange") </a:t>
            </a:r>
          </a:p>
        </p:txBody>
      </p:sp>
      <p:sp>
        <p:nvSpPr>
          <p:cNvPr id="5" name="Rectangle 4">
            <a:extLst>
              <a:ext uri="{FF2B5EF4-FFF2-40B4-BE49-F238E27FC236}">
                <a16:creationId xmlns:a16="http://schemas.microsoft.com/office/drawing/2014/main" id="{2CEBAE7A-DD88-4B6C-B125-0973A0425083}"/>
              </a:ext>
            </a:extLst>
          </p:cNvPr>
          <p:cNvSpPr/>
          <p:nvPr/>
        </p:nvSpPr>
        <p:spPr>
          <a:xfrm>
            <a:off x="6704012" y="4394836"/>
            <a:ext cx="4957763" cy="90011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63584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C98DA-642C-4373-AE86-8FBB2E511592}"/>
              </a:ext>
            </a:extLst>
          </p:cNvPr>
          <p:cNvSpPr>
            <a:spLocks noGrp="1"/>
          </p:cNvSpPr>
          <p:nvPr>
            <p:ph type="title"/>
          </p:nvPr>
        </p:nvSpPr>
        <p:spPr>
          <a:xfrm>
            <a:off x="804673" y="1445494"/>
            <a:ext cx="3616856" cy="4376572"/>
          </a:xfrm>
        </p:spPr>
        <p:txBody>
          <a:bodyPr anchor="ctr">
            <a:normAutofit/>
          </a:bodyPr>
          <a:lstStyle/>
          <a:p>
            <a:r>
              <a:rPr lang="en-US" sz="4800" dirty="0">
                <a:latin typeface="Times New Roman" panose="02020603050405020304" pitchFamily="18" charset="0"/>
                <a:cs typeface="Times New Roman" panose="02020603050405020304" pitchFamily="18" charset="0"/>
              </a:rPr>
              <a:t>Python Set</a:t>
            </a:r>
            <a:br>
              <a:rPr lang="en-US" sz="4800" dirty="0">
                <a:latin typeface="Times New Roman" panose="02020603050405020304" pitchFamily="18" charset="0"/>
                <a:cs typeface="Times New Roman" panose="02020603050405020304" pitchFamily="18" charset="0"/>
              </a:rPr>
            </a:br>
            <a:endParaRPr lang="en-US" sz="4800" dirty="0">
              <a:latin typeface="Times New Roman" panose="02020603050405020304" pitchFamily="18" charset="0"/>
              <a:cs typeface="Times New Roman" panose="02020603050405020304" pitchFamily="18" charset="0"/>
            </a:endParaRPr>
          </a:p>
        </p:txBody>
      </p:sp>
      <p:sp>
        <p:nvSpPr>
          <p:cNvPr id="11"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CFD28D-A60C-4352-8D78-5BDF929B8A58}"/>
              </a:ext>
            </a:extLst>
          </p:cNvPr>
          <p:cNvSpPr>
            <a:spLocks noGrp="1"/>
          </p:cNvSpPr>
          <p:nvPr>
            <p:ph idx="1"/>
          </p:nvPr>
        </p:nvSpPr>
        <p:spPr>
          <a:xfrm>
            <a:off x="5686425" y="1399032"/>
            <a:ext cx="6286499" cy="4471416"/>
          </a:xfrm>
        </p:spPr>
        <p:txBody>
          <a:bodyPr anchor="ctr">
            <a:normAutofit lnSpcReduction="10000"/>
          </a:bodyPr>
          <a:lstStyle/>
          <a:p>
            <a:pPr algn="justLow">
              <a:buFont typeface="Wingdings" panose="05000000000000000000" pitchFamily="2" charset="2"/>
              <a:buChar char="§"/>
            </a:pPr>
            <a:r>
              <a:rPr lang="en-US" sz="2200" dirty="0">
                <a:solidFill>
                  <a:schemeClr val="bg1"/>
                </a:solidFill>
                <a:latin typeface="Times New Roman" panose="02020603050405020304" pitchFamily="18" charset="0"/>
                <a:cs typeface="Times New Roman" panose="02020603050405020304" pitchFamily="18" charset="0"/>
              </a:rPr>
              <a:t>A Python </a:t>
            </a:r>
            <a:r>
              <a:rPr lang="en-US" sz="2200" b="1" dirty="0">
                <a:solidFill>
                  <a:schemeClr val="accent2"/>
                </a:solidFill>
                <a:latin typeface="Times New Roman" panose="02020603050405020304" pitchFamily="18" charset="0"/>
                <a:cs typeface="Times New Roman" panose="02020603050405020304" pitchFamily="18" charset="0"/>
              </a:rPr>
              <a:t>set</a:t>
            </a:r>
            <a:r>
              <a:rPr lang="en-US" sz="2200" dirty="0">
                <a:solidFill>
                  <a:schemeClr val="bg1"/>
                </a:solidFill>
                <a:latin typeface="Times New Roman" panose="02020603050405020304" pitchFamily="18" charset="0"/>
                <a:cs typeface="Times New Roman" panose="02020603050405020304" pitchFamily="18" charset="0"/>
              </a:rPr>
              <a:t> is the collection of the </a:t>
            </a:r>
            <a:r>
              <a:rPr lang="en-US" sz="2200" b="1" dirty="0">
                <a:solidFill>
                  <a:schemeClr val="accent2"/>
                </a:solidFill>
                <a:latin typeface="Times New Roman" panose="02020603050405020304" pitchFamily="18" charset="0"/>
                <a:cs typeface="Times New Roman" panose="02020603050405020304" pitchFamily="18" charset="0"/>
              </a:rPr>
              <a:t>unordered</a:t>
            </a:r>
            <a:r>
              <a:rPr lang="en-US" sz="2200" dirty="0">
                <a:solidFill>
                  <a:schemeClr val="bg1"/>
                </a:solidFill>
                <a:latin typeface="Times New Roman" panose="02020603050405020304" pitchFamily="18" charset="0"/>
                <a:cs typeface="Times New Roman" panose="02020603050405020304" pitchFamily="18" charset="0"/>
              </a:rPr>
              <a:t> items. Each element in the set must be </a:t>
            </a:r>
            <a:r>
              <a:rPr lang="en-US" sz="2200" b="1" dirty="0">
                <a:solidFill>
                  <a:schemeClr val="accent2"/>
                </a:solidFill>
                <a:latin typeface="Times New Roman" panose="02020603050405020304" pitchFamily="18" charset="0"/>
                <a:cs typeface="Times New Roman" panose="02020603050405020304" pitchFamily="18" charset="0"/>
              </a:rPr>
              <a:t>unique</a:t>
            </a:r>
            <a:r>
              <a:rPr lang="en-US" sz="2200" dirty="0">
                <a:solidFill>
                  <a:schemeClr val="bg1"/>
                </a:solidFill>
                <a:latin typeface="Times New Roman" panose="02020603050405020304" pitchFamily="18" charset="0"/>
                <a:cs typeface="Times New Roman" panose="02020603050405020304" pitchFamily="18" charset="0"/>
              </a:rPr>
              <a:t>, and the sets </a:t>
            </a:r>
            <a:r>
              <a:rPr lang="en-US" sz="2200" b="1" dirty="0">
                <a:solidFill>
                  <a:schemeClr val="accent2"/>
                </a:solidFill>
                <a:latin typeface="Times New Roman" panose="02020603050405020304" pitchFamily="18" charset="0"/>
                <a:cs typeface="Times New Roman" panose="02020603050405020304" pitchFamily="18" charset="0"/>
              </a:rPr>
              <a:t>remove the duplicate </a:t>
            </a:r>
            <a:r>
              <a:rPr lang="en-US" sz="2200" dirty="0">
                <a:solidFill>
                  <a:schemeClr val="bg1"/>
                </a:solidFill>
                <a:latin typeface="Times New Roman" panose="02020603050405020304" pitchFamily="18" charset="0"/>
                <a:cs typeface="Times New Roman" panose="02020603050405020304" pitchFamily="18" charset="0"/>
              </a:rPr>
              <a:t>elements. Sets are </a:t>
            </a:r>
            <a:r>
              <a:rPr lang="en-US" sz="2200" b="1" dirty="0">
                <a:solidFill>
                  <a:schemeClr val="accent2"/>
                </a:solidFill>
                <a:latin typeface="Times New Roman" panose="02020603050405020304" pitchFamily="18" charset="0"/>
                <a:cs typeface="Times New Roman" panose="02020603050405020304" pitchFamily="18" charset="0"/>
              </a:rPr>
              <a:t>mutable</a:t>
            </a:r>
            <a:r>
              <a:rPr lang="en-US" sz="2200" dirty="0">
                <a:solidFill>
                  <a:schemeClr val="bg1"/>
                </a:solidFill>
                <a:latin typeface="Times New Roman" panose="02020603050405020304" pitchFamily="18" charset="0"/>
                <a:cs typeface="Times New Roman" panose="02020603050405020304" pitchFamily="18" charset="0"/>
              </a:rPr>
              <a:t> which means we can modify it after its creation.</a:t>
            </a:r>
          </a:p>
          <a:p>
            <a:pPr algn="justLow">
              <a:buFont typeface="Wingdings" panose="05000000000000000000" pitchFamily="2" charset="2"/>
              <a:buChar char="§"/>
            </a:pPr>
            <a:r>
              <a:rPr lang="en-US" sz="2200" b="0" i="0" dirty="0">
                <a:solidFill>
                  <a:schemeClr val="bg1"/>
                </a:solidFill>
                <a:effectLst/>
                <a:latin typeface="Times New Roman" panose="02020603050405020304" pitchFamily="18" charset="0"/>
                <a:cs typeface="Times New Roman" panose="02020603050405020304" pitchFamily="18" charset="0"/>
              </a:rPr>
              <a:t>there is </a:t>
            </a:r>
            <a:r>
              <a:rPr lang="en-US" sz="2200" b="1" i="0" dirty="0">
                <a:solidFill>
                  <a:schemeClr val="accent2"/>
                </a:solidFill>
                <a:effectLst/>
                <a:latin typeface="Times New Roman" panose="02020603050405020304" pitchFamily="18" charset="0"/>
                <a:cs typeface="Times New Roman" panose="02020603050405020304" pitchFamily="18" charset="0"/>
              </a:rPr>
              <a:t>no index </a:t>
            </a:r>
            <a:r>
              <a:rPr lang="en-US" sz="2200" b="0" i="0" dirty="0">
                <a:solidFill>
                  <a:schemeClr val="bg1"/>
                </a:solidFill>
                <a:effectLst/>
                <a:latin typeface="Times New Roman" panose="02020603050405020304" pitchFamily="18" charset="0"/>
                <a:cs typeface="Times New Roman" panose="02020603050405020304" pitchFamily="18" charset="0"/>
              </a:rPr>
              <a:t>attached to the elements of the set, i.e., we cannot directly access any element of the set by the index.</a:t>
            </a:r>
          </a:p>
          <a:p>
            <a:pPr algn="justLow">
              <a:buFont typeface="Wingdings" panose="05000000000000000000" pitchFamily="2" charset="2"/>
              <a:buChar char="§"/>
            </a:pPr>
            <a:endParaRPr lang="en-US" sz="2200" b="0" i="0" dirty="0">
              <a:solidFill>
                <a:schemeClr val="bg1"/>
              </a:solidFill>
              <a:effectLst/>
              <a:latin typeface="Times New Roman" panose="02020603050405020304" pitchFamily="18" charset="0"/>
              <a:cs typeface="Times New Roman" panose="02020603050405020304" pitchFamily="18" charset="0"/>
            </a:endParaRPr>
          </a:p>
          <a:p>
            <a:pPr algn="justLow"/>
            <a:endParaRPr lang="en-US" sz="2200" b="0" i="0" dirty="0">
              <a:solidFill>
                <a:schemeClr val="bg1"/>
              </a:solidFill>
              <a:effectLst/>
              <a:latin typeface="Times New Roman" panose="02020603050405020304" pitchFamily="18" charset="0"/>
              <a:cs typeface="Times New Roman" panose="02020603050405020304" pitchFamily="18" charset="0"/>
            </a:endParaRPr>
          </a:p>
          <a:p>
            <a:pPr algn="justLow"/>
            <a:endParaRPr lang="en-US" sz="2200" dirty="0">
              <a:solidFill>
                <a:schemeClr val="bg1"/>
              </a:solidFill>
              <a:latin typeface="Times New Roman" panose="02020603050405020304" pitchFamily="18" charset="0"/>
              <a:cs typeface="Times New Roman" panose="02020603050405020304" pitchFamily="18" charset="0"/>
            </a:endParaRPr>
          </a:p>
          <a:p>
            <a:pPr marL="0" indent="0" algn="ctr">
              <a:buNone/>
            </a:pPr>
            <a:r>
              <a:rPr lang="en-US" sz="2200" dirty="0">
                <a:solidFill>
                  <a:schemeClr val="bg1"/>
                </a:solidFill>
                <a:latin typeface="Times New Roman" panose="02020603050405020304" pitchFamily="18" charset="0"/>
                <a:cs typeface="Times New Roman" panose="02020603050405020304" pitchFamily="18" charset="0"/>
              </a:rPr>
              <a:t>Days = {"Monday", "Tuesday", "Wednesday", "Thursday", "Friday", "Saturday", "Sunday"} </a:t>
            </a:r>
          </a:p>
          <a:p>
            <a:endParaRPr lang="en-US" sz="2200" dirty="0">
              <a:solidFill>
                <a:schemeClr val="bg1"/>
              </a:solidFill>
            </a:endParaRPr>
          </a:p>
        </p:txBody>
      </p:sp>
      <p:sp>
        <p:nvSpPr>
          <p:cNvPr id="7" name="Rectangle 6">
            <a:extLst>
              <a:ext uri="{FF2B5EF4-FFF2-40B4-BE49-F238E27FC236}">
                <a16:creationId xmlns:a16="http://schemas.microsoft.com/office/drawing/2014/main" id="{FC97550A-1466-4F74-9C6F-BEE4703904AE}"/>
              </a:ext>
            </a:extLst>
          </p:cNvPr>
          <p:cNvSpPr/>
          <p:nvPr/>
        </p:nvSpPr>
        <p:spPr>
          <a:xfrm>
            <a:off x="5984080" y="4637723"/>
            <a:ext cx="5691188" cy="106413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5097900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A68BB-B2F6-45FA-969F-831074E199FA}"/>
              </a:ext>
            </a:extLst>
          </p:cNvPr>
          <p:cNvSpPr>
            <a:spLocks noGrp="1"/>
          </p:cNvSpPr>
          <p:nvPr>
            <p:ph type="title"/>
          </p:nvPr>
        </p:nvSpPr>
        <p:spPr>
          <a:xfrm>
            <a:off x="190502" y="1601428"/>
            <a:ext cx="4475724" cy="3655144"/>
          </a:xfrm>
        </p:spPr>
        <p:txBody>
          <a:bodyPr anchor="ctr">
            <a:normAutofit/>
          </a:bodyPr>
          <a:lstStyle/>
          <a:p>
            <a:r>
              <a:rPr lang="en-US" sz="4800" dirty="0">
                <a:latin typeface="Times New Roman" panose="02020603050405020304" pitchFamily="18" charset="0"/>
                <a:cs typeface="Times New Roman" panose="02020603050405020304" pitchFamily="18" charset="0"/>
              </a:rPr>
              <a:t>Python Set Cont.</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AA6FA49-6168-4862-B1D8-005E4C559344}"/>
              </a:ext>
            </a:extLst>
          </p:cNvPr>
          <p:cNvSpPr>
            <a:spLocks noGrp="1"/>
          </p:cNvSpPr>
          <p:nvPr>
            <p:ph idx="1"/>
          </p:nvPr>
        </p:nvSpPr>
        <p:spPr>
          <a:xfrm>
            <a:off x="5672380" y="898902"/>
            <a:ext cx="6329119" cy="5616198"/>
          </a:xfrm>
        </p:spPr>
        <p:txBody>
          <a:bodyPr anchor="ctr">
            <a:normAutofit lnSpcReduction="10000"/>
          </a:bodyPr>
          <a:lstStyle/>
          <a:p>
            <a:pPr algn="justLow">
              <a:buFont typeface="Wingdings" panose="05000000000000000000" pitchFamily="2" charset="2"/>
              <a:buChar char="§"/>
            </a:pPr>
            <a:r>
              <a:rPr lang="en-US" sz="2400" dirty="0">
                <a:solidFill>
                  <a:schemeClr val="bg1"/>
                </a:solidFill>
                <a:latin typeface="Times New Roman" panose="02020603050405020304" pitchFamily="18" charset="0"/>
                <a:cs typeface="Times New Roman" panose="02020603050405020304" pitchFamily="18" charset="0"/>
              </a:rPr>
              <a:t>Python also provides the </a:t>
            </a:r>
            <a:r>
              <a:rPr lang="en-US" sz="2400" b="1" dirty="0">
                <a:solidFill>
                  <a:schemeClr val="accent2"/>
                </a:solidFill>
                <a:latin typeface="Times New Roman" panose="02020603050405020304" pitchFamily="18" charset="0"/>
                <a:cs typeface="Times New Roman" panose="02020603050405020304" pitchFamily="18" charset="0"/>
              </a:rPr>
              <a:t>set() </a:t>
            </a:r>
            <a:r>
              <a:rPr lang="en-US" sz="2400" dirty="0">
                <a:solidFill>
                  <a:schemeClr val="bg1"/>
                </a:solidFill>
                <a:latin typeface="Times New Roman" panose="02020603050405020304" pitchFamily="18" charset="0"/>
                <a:cs typeface="Times New Roman" panose="02020603050405020304" pitchFamily="18" charset="0"/>
              </a:rPr>
              <a:t>method, which can be used to create the set by the passed sequence.</a:t>
            </a:r>
          </a:p>
          <a:p>
            <a:pPr algn="justLow">
              <a:buFont typeface="Wingdings" panose="05000000000000000000" pitchFamily="2" charset="2"/>
              <a:buChar char="§"/>
            </a:pPr>
            <a:r>
              <a:rPr lang="en-US" sz="2400" dirty="0">
                <a:solidFill>
                  <a:schemeClr val="bg1"/>
                </a:solidFill>
                <a:latin typeface="Times New Roman" panose="02020603050405020304" pitchFamily="18" charset="0"/>
                <a:cs typeface="Times New Roman" panose="02020603050405020304" pitchFamily="18" charset="0"/>
              </a:rPr>
              <a:t>Python provides the </a:t>
            </a:r>
            <a:r>
              <a:rPr lang="en-US" sz="2400" b="1" dirty="0">
                <a:solidFill>
                  <a:schemeClr val="accent2"/>
                </a:solidFill>
                <a:latin typeface="Times New Roman" panose="02020603050405020304" pitchFamily="18" charset="0"/>
                <a:cs typeface="Times New Roman" panose="02020603050405020304" pitchFamily="18" charset="0"/>
              </a:rPr>
              <a:t>add() </a:t>
            </a:r>
            <a:r>
              <a:rPr lang="en-US" sz="2400" dirty="0">
                <a:solidFill>
                  <a:schemeClr val="bg1"/>
                </a:solidFill>
                <a:latin typeface="Times New Roman" panose="02020603050405020304" pitchFamily="18" charset="0"/>
                <a:cs typeface="Times New Roman" panose="02020603050405020304" pitchFamily="18" charset="0"/>
              </a:rPr>
              <a:t>method and </a:t>
            </a:r>
            <a:r>
              <a:rPr lang="en-US" sz="2400" b="1" dirty="0">
                <a:solidFill>
                  <a:schemeClr val="accent2"/>
                </a:solidFill>
                <a:latin typeface="Times New Roman" panose="02020603050405020304" pitchFamily="18" charset="0"/>
                <a:cs typeface="Times New Roman" panose="02020603050405020304" pitchFamily="18" charset="0"/>
              </a:rPr>
              <a:t>update() </a:t>
            </a:r>
            <a:r>
              <a:rPr lang="en-US" sz="2400" dirty="0">
                <a:solidFill>
                  <a:schemeClr val="bg1"/>
                </a:solidFill>
                <a:latin typeface="Times New Roman" panose="02020603050405020304" pitchFamily="18" charset="0"/>
                <a:cs typeface="Times New Roman" panose="02020603050405020304" pitchFamily="18" charset="0"/>
              </a:rPr>
              <a:t>method which can be used to add some particular item to the set. The add() method is used to add a </a:t>
            </a:r>
            <a:r>
              <a:rPr lang="en-US" sz="2400" b="1" dirty="0">
                <a:solidFill>
                  <a:schemeClr val="accent2"/>
                </a:solidFill>
                <a:latin typeface="Times New Roman" panose="02020603050405020304" pitchFamily="18" charset="0"/>
                <a:cs typeface="Times New Roman" panose="02020603050405020304" pitchFamily="18" charset="0"/>
              </a:rPr>
              <a:t>single element </a:t>
            </a:r>
            <a:r>
              <a:rPr lang="en-US" sz="2400" dirty="0">
                <a:solidFill>
                  <a:schemeClr val="bg1"/>
                </a:solidFill>
                <a:latin typeface="Times New Roman" panose="02020603050405020304" pitchFamily="18" charset="0"/>
                <a:cs typeface="Times New Roman" panose="02020603050405020304" pitchFamily="18" charset="0"/>
              </a:rPr>
              <a:t>whereas the update() method is used to add </a:t>
            </a:r>
            <a:r>
              <a:rPr lang="en-US" sz="2400" b="1" dirty="0">
                <a:solidFill>
                  <a:schemeClr val="accent2"/>
                </a:solidFill>
                <a:latin typeface="Times New Roman" panose="02020603050405020304" pitchFamily="18" charset="0"/>
                <a:cs typeface="Times New Roman" panose="02020603050405020304" pitchFamily="18" charset="0"/>
              </a:rPr>
              <a:t>multiple elements </a:t>
            </a:r>
            <a:r>
              <a:rPr lang="en-US" sz="2400" dirty="0">
                <a:solidFill>
                  <a:schemeClr val="bg1"/>
                </a:solidFill>
                <a:latin typeface="Times New Roman" panose="02020603050405020304" pitchFamily="18" charset="0"/>
                <a:cs typeface="Times New Roman" panose="02020603050405020304" pitchFamily="18" charset="0"/>
              </a:rPr>
              <a:t>to the set.</a:t>
            </a:r>
          </a:p>
          <a:p>
            <a:pPr algn="justLow">
              <a:buFont typeface="Wingdings" panose="05000000000000000000" pitchFamily="2" charset="2"/>
              <a:buChar char="§"/>
            </a:pPr>
            <a:r>
              <a:rPr lang="en-US" sz="2400" dirty="0">
                <a:solidFill>
                  <a:schemeClr val="bg1"/>
                </a:solidFill>
                <a:latin typeface="Times New Roman" panose="02020603050405020304" pitchFamily="18" charset="0"/>
                <a:cs typeface="Times New Roman" panose="02020603050405020304" pitchFamily="18" charset="0"/>
              </a:rPr>
              <a:t>Python provides the </a:t>
            </a:r>
            <a:r>
              <a:rPr lang="en-US" sz="2400" b="1" dirty="0">
                <a:solidFill>
                  <a:schemeClr val="accent2"/>
                </a:solidFill>
                <a:latin typeface="Times New Roman" panose="02020603050405020304" pitchFamily="18" charset="0"/>
                <a:cs typeface="Times New Roman" panose="02020603050405020304" pitchFamily="18" charset="0"/>
              </a:rPr>
              <a:t>discard()</a:t>
            </a:r>
            <a:r>
              <a:rPr lang="en-US" sz="2400" dirty="0">
                <a:solidFill>
                  <a:schemeClr val="bg1"/>
                </a:solidFill>
                <a:latin typeface="Times New Roman" panose="02020603050405020304" pitchFamily="18" charset="0"/>
                <a:cs typeface="Times New Roman" panose="02020603050405020304" pitchFamily="18" charset="0"/>
              </a:rPr>
              <a:t> and </a:t>
            </a:r>
            <a:r>
              <a:rPr lang="en-US" sz="2400" b="1" dirty="0">
                <a:solidFill>
                  <a:schemeClr val="accent2"/>
                </a:solidFill>
                <a:latin typeface="Times New Roman" panose="02020603050405020304" pitchFamily="18" charset="0"/>
                <a:cs typeface="Times New Roman" panose="02020603050405020304" pitchFamily="18" charset="0"/>
              </a:rPr>
              <a:t>remove() </a:t>
            </a:r>
            <a:r>
              <a:rPr lang="en-US" sz="2400" dirty="0">
                <a:solidFill>
                  <a:schemeClr val="bg1"/>
                </a:solidFill>
                <a:latin typeface="Times New Roman" panose="02020603050405020304" pitchFamily="18" charset="0"/>
                <a:cs typeface="Times New Roman" panose="02020603050405020304" pitchFamily="18" charset="0"/>
              </a:rPr>
              <a:t>method which can be used to remove the items from the set, using discard() function if the item does not exist in the set, then the set remain unchanged whereas remove() method will through an error.</a:t>
            </a:r>
          </a:p>
          <a:p>
            <a:pPr algn="justLow">
              <a:buFont typeface="Wingdings" panose="05000000000000000000" pitchFamily="2" charset="2"/>
              <a:buChar char="§"/>
            </a:pPr>
            <a:r>
              <a:rPr lang="en-US" sz="2400" dirty="0">
                <a:solidFill>
                  <a:schemeClr val="bg1"/>
                </a:solidFill>
                <a:latin typeface="Times New Roman" panose="02020603050405020304" pitchFamily="18" charset="0"/>
                <a:cs typeface="Times New Roman" panose="02020603050405020304" pitchFamily="18" charset="0"/>
              </a:rPr>
              <a:t>Python provides the </a:t>
            </a:r>
            <a:r>
              <a:rPr lang="en-US" sz="2400" b="1" dirty="0">
                <a:solidFill>
                  <a:schemeClr val="accent2"/>
                </a:solidFill>
                <a:latin typeface="Times New Roman" panose="02020603050405020304" pitchFamily="18" charset="0"/>
                <a:cs typeface="Times New Roman" panose="02020603050405020304" pitchFamily="18" charset="0"/>
              </a:rPr>
              <a:t>clear()</a:t>
            </a:r>
            <a:r>
              <a:rPr lang="en-US" sz="2400" dirty="0">
                <a:solidFill>
                  <a:schemeClr val="bg1"/>
                </a:solidFill>
                <a:latin typeface="Times New Roman" panose="02020603050405020304" pitchFamily="18" charset="0"/>
                <a:cs typeface="Times New Roman" panose="02020603050405020304" pitchFamily="18" charset="0"/>
              </a:rPr>
              <a:t> method to remove all the items from the set</a:t>
            </a:r>
          </a:p>
        </p:txBody>
      </p:sp>
    </p:spTree>
    <p:extLst>
      <p:ext uri="{BB962C8B-B14F-4D97-AF65-F5344CB8AC3E}">
        <p14:creationId xmlns:p14="http://schemas.microsoft.com/office/powerpoint/2010/main" val="3070576342"/>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D4907-3AD3-4736-9845-E18B93621B23}"/>
              </a:ext>
            </a:extLst>
          </p:cNvPr>
          <p:cNvSpPr>
            <a:spLocks noGrp="1"/>
          </p:cNvSpPr>
          <p:nvPr>
            <p:ph type="title"/>
          </p:nvPr>
        </p:nvSpPr>
        <p:spPr>
          <a:xfrm>
            <a:off x="804673" y="1445494"/>
            <a:ext cx="3616856" cy="4376572"/>
          </a:xfrm>
        </p:spPr>
        <p:txBody>
          <a:bodyPr anchor="ctr">
            <a:normAutofit/>
          </a:bodyPr>
          <a:lstStyle/>
          <a:p>
            <a:r>
              <a:rPr lang="en-US" sz="4800" dirty="0">
                <a:latin typeface="Times New Roman" panose="02020603050405020304" pitchFamily="18" charset="0"/>
                <a:cs typeface="Times New Roman" panose="02020603050405020304" pitchFamily="18" charset="0"/>
              </a:rPr>
              <a:t>Python Set Operations</a:t>
            </a:r>
            <a:br>
              <a:rPr lang="en-US" sz="4800" dirty="0">
                <a:latin typeface="Times New Roman" panose="02020603050405020304" pitchFamily="18" charset="0"/>
                <a:cs typeface="Times New Roman" panose="02020603050405020304" pitchFamily="18" charset="0"/>
              </a:rPr>
            </a:br>
            <a:endParaRPr lang="en-US" sz="4800" dirty="0">
              <a:latin typeface="Times New Roman" panose="02020603050405020304" pitchFamily="18" charset="0"/>
              <a:cs typeface="Times New Roman" panose="02020603050405020304" pitchFamily="18" charset="0"/>
            </a:endParaRP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49C943-3253-46C0-B780-C38D540BFDE8}"/>
              </a:ext>
            </a:extLst>
          </p:cNvPr>
          <p:cNvSpPr>
            <a:spLocks noGrp="1"/>
          </p:cNvSpPr>
          <p:nvPr>
            <p:ph idx="1"/>
          </p:nvPr>
        </p:nvSpPr>
        <p:spPr>
          <a:xfrm>
            <a:off x="5357119" y="271705"/>
            <a:ext cx="6664272" cy="5780868"/>
          </a:xfrm>
        </p:spPr>
        <p:txBody>
          <a:bodyPr anchor="ctr">
            <a:normAutofit/>
          </a:bodyPr>
          <a:lstStyle/>
          <a:p>
            <a:pPr algn="justLow"/>
            <a:r>
              <a:rPr lang="en-US" sz="2400" dirty="0">
                <a:solidFill>
                  <a:schemeClr val="bg1"/>
                </a:solidFill>
                <a:latin typeface="Times New Roman" panose="02020603050405020304" pitchFamily="18" charset="0"/>
                <a:cs typeface="Times New Roman" panose="02020603050405020304" pitchFamily="18" charset="0"/>
              </a:rPr>
              <a:t>Set can be performed mathematical operation such as </a:t>
            </a:r>
            <a:r>
              <a:rPr lang="en-US" sz="2400" b="1" dirty="0">
                <a:solidFill>
                  <a:schemeClr val="accent2"/>
                </a:solidFill>
                <a:latin typeface="Times New Roman" panose="02020603050405020304" pitchFamily="18" charset="0"/>
                <a:cs typeface="Times New Roman" panose="02020603050405020304" pitchFamily="18" charset="0"/>
              </a:rPr>
              <a:t>union</a:t>
            </a:r>
            <a:r>
              <a:rPr lang="en-US" sz="240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accent2"/>
                </a:solidFill>
                <a:latin typeface="Times New Roman" panose="02020603050405020304" pitchFamily="18" charset="0"/>
                <a:cs typeface="Times New Roman" panose="02020603050405020304" pitchFamily="18" charset="0"/>
              </a:rPr>
              <a:t>intersection</a:t>
            </a:r>
            <a:r>
              <a:rPr lang="en-US" sz="240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accent2"/>
                </a:solidFill>
                <a:latin typeface="Times New Roman" panose="02020603050405020304" pitchFamily="18" charset="0"/>
                <a:cs typeface="Times New Roman" panose="02020603050405020304" pitchFamily="18" charset="0"/>
              </a:rPr>
              <a:t>difference</a:t>
            </a:r>
            <a:r>
              <a:rPr lang="en-US" sz="2400" dirty="0">
                <a:solidFill>
                  <a:schemeClr val="bg1"/>
                </a:solidFill>
                <a:latin typeface="Times New Roman" panose="02020603050405020304" pitchFamily="18" charset="0"/>
                <a:cs typeface="Times New Roman" panose="02020603050405020304" pitchFamily="18" charset="0"/>
              </a:rPr>
              <a:t>, and </a:t>
            </a:r>
            <a:r>
              <a:rPr lang="en-US" sz="2400" b="1" dirty="0">
                <a:solidFill>
                  <a:schemeClr val="accent2"/>
                </a:solidFill>
                <a:latin typeface="Times New Roman" panose="02020603050405020304" pitchFamily="18" charset="0"/>
                <a:cs typeface="Times New Roman" panose="02020603050405020304" pitchFamily="18" charset="0"/>
              </a:rPr>
              <a:t>symmetric difference</a:t>
            </a:r>
            <a:r>
              <a:rPr lang="en-US" sz="2400" dirty="0">
                <a:solidFill>
                  <a:schemeClr val="bg1"/>
                </a:solidFill>
                <a:latin typeface="Times New Roman" panose="02020603050405020304" pitchFamily="18" charset="0"/>
                <a:cs typeface="Times New Roman" panose="02020603050405020304" pitchFamily="18" charset="0"/>
              </a:rPr>
              <a:t>. Python provides the facility to carry out these operations with operators or methods.</a:t>
            </a:r>
          </a:p>
          <a:p>
            <a:pPr algn="justLow"/>
            <a:r>
              <a:rPr lang="en-US" sz="2400" dirty="0">
                <a:solidFill>
                  <a:schemeClr val="bg1"/>
                </a:solidFill>
                <a:latin typeface="Times New Roman" panose="02020603050405020304" pitchFamily="18" charset="0"/>
                <a:cs typeface="Times New Roman" panose="02020603050405020304" pitchFamily="18" charset="0"/>
              </a:rPr>
              <a:t>The union of two sets is calculated by using the </a:t>
            </a:r>
            <a:r>
              <a:rPr lang="en-US" sz="2400" b="1" dirty="0">
                <a:solidFill>
                  <a:schemeClr val="accent2"/>
                </a:solidFill>
                <a:latin typeface="Times New Roman" panose="02020603050405020304" pitchFamily="18" charset="0"/>
                <a:cs typeface="Times New Roman" panose="02020603050405020304" pitchFamily="18" charset="0"/>
              </a:rPr>
              <a:t>pipe (|) </a:t>
            </a:r>
            <a:r>
              <a:rPr lang="en-US" sz="2400" dirty="0">
                <a:solidFill>
                  <a:schemeClr val="bg1"/>
                </a:solidFill>
                <a:latin typeface="Times New Roman" panose="02020603050405020304" pitchFamily="18" charset="0"/>
                <a:cs typeface="Times New Roman" panose="02020603050405020304" pitchFamily="18" charset="0"/>
              </a:rPr>
              <a:t>operator. The union of the two sets contains all the items that are present in both the sets.</a:t>
            </a:r>
          </a:p>
          <a:p>
            <a:pPr algn="justLow"/>
            <a:r>
              <a:rPr lang="en-US" sz="2400" dirty="0">
                <a:solidFill>
                  <a:schemeClr val="bg1"/>
                </a:solidFill>
                <a:latin typeface="Times New Roman" panose="02020603050405020304" pitchFamily="18" charset="0"/>
                <a:cs typeface="Times New Roman" panose="02020603050405020304" pitchFamily="18" charset="0"/>
              </a:rPr>
              <a:t>Python also provides the </a:t>
            </a:r>
            <a:r>
              <a:rPr lang="en-US" sz="2400" b="1" dirty="0">
                <a:solidFill>
                  <a:schemeClr val="accent2"/>
                </a:solidFill>
                <a:latin typeface="Times New Roman" panose="02020603050405020304" pitchFamily="18" charset="0"/>
                <a:cs typeface="Times New Roman" panose="02020603050405020304" pitchFamily="18" charset="0"/>
              </a:rPr>
              <a:t>union() </a:t>
            </a:r>
            <a:r>
              <a:rPr lang="en-US" sz="2400" dirty="0">
                <a:solidFill>
                  <a:schemeClr val="bg1"/>
                </a:solidFill>
                <a:latin typeface="Times New Roman" panose="02020603050405020304" pitchFamily="18" charset="0"/>
                <a:cs typeface="Times New Roman" panose="02020603050405020304" pitchFamily="18" charset="0"/>
              </a:rPr>
              <a:t>method which can also be used to calculate the union of two sets. </a:t>
            </a:r>
          </a:p>
          <a:p>
            <a:pPr algn="justLow"/>
            <a:endParaRPr lang="en-US" sz="2400" dirty="0">
              <a:solidFill>
                <a:schemeClr val="bg1"/>
              </a:solidFill>
              <a:latin typeface="Times New Roman" panose="02020603050405020304" pitchFamily="18" charset="0"/>
              <a:cs typeface="Times New Roman" panose="02020603050405020304" pitchFamily="18" charset="0"/>
            </a:endParaRPr>
          </a:p>
          <a:p>
            <a:pPr marL="0" indent="0" algn="ctr">
              <a:buNone/>
            </a:pPr>
            <a:endParaRPr lang="en-US" sz="2400" dirty="0">
              <a:solidFill>
                <a:schemeClr val="bg1"/>
              </a:solidFill>
              <a:latin typeface="Times New Roman" panose="02020603050405020304" pitchFamily="18" charset="0"/>
              <a:cs typeface="Times New Roman" panose="02020603050405020304" pitchFamily="18" charset="0"/>
            </a:endParaRPr>
          </a:p>
          <a:p>
            <a:pPr marL="0" indent="0" algn="ctr">
              <a:buNone/>
            </a:pPr>
            <a:r>
              <a:rPr lang="en-US" sz="2400" dirty="0">
                <a:solidFill>
                  <a:schemeClr val="bg1"/>
                </a:solidFill>
                <a:latin typeface="Times New Roman" panose="02020603050405020304" pitchFamily="18" charset="0"/>
                <a:cs typeface="Times New Roman" panose="02020603050405020304" pitchFamily="18" charset="0"/>
              </a:rPr>
              <a:t>Days1.union(Days2)</a:t>
            </a:r>
          </a:p>
        </p:txBody>
      </p:sp>
      <p:sp>
        <p:nvSpPr>
          <p:cNvPr id="6" name="Rectangle 5">
            <a:extLst>
              <a:ext uri="{FF2B5EF4-FFF2-40B4-BE49-F238E27FC236}">
                <a16:creationId xmlns:a16="http://schemas.microsoft.com/office/drawing/2014/main" id="{CCC21C7A-8B80-4438-8FD5-B9D99AB23CFA}"/>
              </a:ext>
            </a:extLst>
          </p:cNvPr>
          <p:cNvSpPr/>
          <p:nvPr/>
        </p:nvSpPr>
        <p:spPr>
          <a:xfrm>
            <a:off x="6739011" y="5087689"/>
            <a:ext cx="3900488" cy="76295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6815214"/>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D4907-3AD3-4736-9845-E18B93621B23}"/>
              </a:ext>
            </a:extLst>
          </p:cNvPr>
          <p:cNvSpPr>
            <a:spLocks noGrp="1"/>
          </p:cNvSpPr>
          <p:nvPr>
            <p:ph type="title"/>
          </p:nvPr>
        </p:nvSpPr>
        <p:spPr>
          <a:xfrm>
            <a:off x="170609" y="1388344"/>
            <a:ext cx="4493220" cy="4376572"/>
          </a:xfrm>
        </p:spPr>
        <p:txBody>
          <a:bodyPr anchor="ctr">
            <a:normAutofit/>
          </a:bodyPr>
          <a:lstStyle/>
          <a:p>
            <a:pPr algn="ctr"/>
            <a:r>
              <a:rPr lang="en-US" sz="4800" dirty="0">
                <a:latin typeface="Times New Roman" panose="02020603050405020304" pitchFamily="18" charset="0"/>
                <a:cs typeface="Times New Roman" panose="02020603050405020304" pitchFamily="18" charset="0"/>
              </a:rPr>
              <a:t>Python Set Operations Cont.</a:t>
            </a:r>
            <a:br>
              <a:rPr lang="en-US" sz="4800" dirty="0">
                <a:latin typeface="Times New Roman" panose="02020603050405020304" pitchFamily="18" charset="0"/>
                <a:cs typeface="Times New Roman" panose="02020603050405020304" pitchFamily="18" charset="0"/>
              </a:rPr>
            </a:br>
            <a:endParaRPr lang="en-US" sz="4800" dirty="0">
              <a:latin typeface="Times New Roman" panose="02020603050405020304" pitchFamily="18" charset="0"/>
              <a:cs typeface="Times New Roman" panose="02020603050405020304" pitchFamily="18" charset="0"/>
            </a:endParaRP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49C943-3253-46C0-B780-C38D540BFDE8}"/>
              </a:ext>
            </a:extLst>
          </p:cNvPr>
          <p:cNvSpPr>
            <a:spLocks noGrp="1"/>
          </p:cNvSpPr>
          <p:nvPr>
            <p:ph idx="1"/>
          </p:nvPr>
        </p:nvSpPr>
        <p:spPr>
          <a:xfrm>
            <a:off x="5357119" y="128830"/>
            <a:ext cx="6664272" cy="5780868"/>
          </a:xfrm>
        </p:spPr>
        <p:txBody>
          <a:bodyPr anchor="ctr">
            <a:normAutofit/>
          </a:bodyPr>
          <a:lstStyle/>
          <a:p>
            <a:pPr algn="justLow">
              <a:buFont typeface="Wingdings" panose="05000000000000000000" pitchFamily="2" charset="2"/>
              <a:buChar char="§"/>
            </a:pPr>
            <a:r>
              <a:rPr lang="en-US" sz="2400" dirty="0">
                <a:solidFill>
                  <a:schemeClr val="bg1"/>
                </a:solidFill>
                <a:latin typeface="Times New Roman" panose="02020603050405020304" pitchFamily="18" charset="0"/>
                <a:cs typeface="Times New Roman" panose="02020603050405020304" pitchFamily="18" charset="0"/>
              </a:rPr>
              <a:t>The </a:t>
            </a:r>
            <a:r>
              <a:rPr lang="en-US" sz="2400" b="1" dirty="0">
                <a:solidFill>
                  <a:schemeClr val="accent2"/>
                </a:solidFill>
                <a:latin typeface="Times New Roman" panose="02020603050405020304" pitchFamily="18" charset="0"/>
                <a:cs typeface="Times New Roman" panose="02020603050405020304" pitchFamily="18" charset="0"/>
              </a:rPr>
              <a:t>intersection</a:t>
            </a:r>
            <a:r>
              <a:rPr lang="en-US" sz="2400" dirty="0">
                <a:solidFill>
                  <a:schemeClr val="bg1"/>
                </a:solidFill>
                <a:latin typeface="Times New Roman" panose="02020603050405020304" pitchFamily="18" charset="0"/>
                <a:cs typeface="Times New Roman" panose="02020603050405020304" pitchFamily="18" charset="0"/>
              </a:rPr>
              <a:t> of two sets can be performed by the </a:t>
            </a:r>
            <a:r>
              <a:rPr lang="en-US" sz="2400" b="1" dirty="0">
                <a:solidFill>
                  <a:schemeClr val="accent2"/>
                </a:solidFill>
                <a:latin typeface="Times New Roman" panose="02020603050405020304" pitchFamily="18" charset="0"/>
                <a:cs typeface="Times New Roman" panose="02020603050405020304" pitchFamily="18" charset="0"/>
              </a:rPr>
              <a:t>and &amp;</a:t>
            </a:r>
            <a:r>
              <a:rPr lang="en-US" sz="2400" dirty="0">
                <a:solidFill>
                  <a:schemeClr val="bg1"/>
                </a:solidFill>
                <a:latin typeface="Times New Roman" panose="02020603050405020304" pitchFamily="18" charset="0"/>
                <a:cs typeface="Times New Roman" panose="02020603050405020304" pitchFamily="18" charset="0"/>
              </a:rPr>
              <a:t> operator or the </a:t>
            </a:r>
            <a:r>
              <a:rPr lang="en-US" sz="2400" b="1" dirty="0">
                <a:solidFill>
                  <a:schemeClr val="accent2"/>
                </a:solidFill>
                <a:latin typeface="Times New Roman" panose="02020603050405020304" pitchFamily="18" charset="0"/>
                <a:cs typeface="Times New Roman" panose="02020603050405020304" pitchFamily="18" charset="0"/>
              </a:rPr>
              <a:t>intersection() </a:t>
            </a:r>
            <a:r>
              <a:rPr lang="en-US" sz="2400" dirty="0">
                <a:solidFill>
                  <a:schemeClr val="bg1"/>
                </a:solidFill>
                <a:latin typeface="Times New Roman" panose="02020603050405020304" pitchFamily="18" charset="0"/>
                <a:cs typeface="Times New Roman" panose="02020603050405020304" pitchFamily="18" charset="0"/>
              </a:rPr>
              <a:t>function. The intersection of the two sets is given as the set of the elements that common in both sets.</a:t>
            </a:r>
          </a:p>
          <a:p>
            <a:pPr algn="justLow">
              <a:buFont typeface="Wingdings" panose="05000000000000000000" pitchFamily="2" charset="2"/>
              <a:buChar char="§"/>
            </a:pPr>
            <a:endParaRPr lang="en-US" sz="2400"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a:solidFill>
                  <a:schemeClr val="bg1"/>
                </a:solidFill>
                <a:latin typeface="Times New Roman" panose="02020603050405020304" pitchFamily="18" charset="0"/>
                <a:cs typeface="Times New Roman" panose="02020603050405020304" pitchFamily="18" charset="0"/>
              </a:rPr>
              <a:t>The </a:t>
            </a:r>
            <a:r>
              <a:rPr lang="en-US" sz="2400" b="1" dirty="0" err="1">
                <a:solidFill>
                  <a:schemeClr val="accent2"/>
                </a:solidFill>
                <a:latin typeface="Times New Roman" panose="02020603050405020304" pitchFamily="18" charset="0"/>
                <a:cs typeface="Times New Roman" panose="02020603050405020304" pitchFamily="18" charset="0"/>
              </a:rPr>
              <a:t>intersection_update</a:t>
            </a:r>
            <a:r>
              <a:rPr lang="en-US" sz="2400" b="1" dirty="0">
                <a:solidFill>
                  <a:schemeClr val="accent2"/>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method removes the items from the original set that are not present in both the sets.</a:t>
            </a:r>
          </a:p>
          <a:p>
            <a:pPr>
              <a:buFont typeface="Wingdings" panose="05000000000000000000" pitchFamily="2" charset="2"/>
              <a:buChar char="§"/>
            </a:pPr>
            <a:endParaRPr lang="en-US" sz="2400"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a:solidFill>
                  <a:schemeClr val="bg1"/>
                </a:solidFill>
                <a:latin typeface="Times New Roman" panose="02020603050405020304" pitchFamily="18" charset="0"/>
                <a:cs typeface="Times New Roman" panose="02020603050405020304" pitchFamily="18" charset="0"/>
              </a:rPr>
              <a:t>The </a:t>
            </a:r>
            <a:r>
              <a:rPr lang="en-US" sz="2400" b="1" dirty="0">
                <a:solidFill>
                  <a:schemeClr val="accent2"/>
                </a:solidFill>
                <a:latin typeface="Times New Roman" panose="02020603050405020304" pitchFamily="18" charset="0"/>
                <a:cs typeface="Times New Roman" panose="02020603050405020304" pitchFamily="18" charset="0"/>
              </a:rPr>
              <a:t>difference</a:t>
            </a:r>
            <a:r>
              <a:rPr lang="en-US" sz="2400" dirty="0">
                <a:solidFill>
                  <a:schemeClr val="bg1"/>
                </a:solidFill>
                <a:latin typeface="Times New Roman" panose="02020603050405020304" pitchFamily="18" charset="0"/>
                <a:cs typeface="Times New Roman" panose="02020603050405020304" pitchFamily="18" charset="0"/>
              </a:rPr>
              <a:t> of two sets can be calculated by using the </a:t>
            </a:r>
            <a:r>
              <a:rPr lang="en-US" sz="2400" b="1" dirty="0">
                <a:solidFill>
                  <a:schemeClr val="accent2"/>
                </a:solidFill>
                <a:latin typeface="Times New Roman" panose="02020603050405020304" pitchFamily="18" charset="0"/>
                <a:cs typeface="Times New Roman" panose="02020603050405020304" pitchFamily="18" charset="0"/>
              </a:rPr>
              <a:t>subtraction (-) </a:t>
            </a:r>
            <a:r>
              <a:rPr lang="en-US" sz="2400" dirty="0">
                <a:solidFill>
                  <a:schemeClr val="bg1"/>
                </a:solidFill>
                <a:latin typeface="Times New Roman" panose="02020603050405020304" pitchFamily="18" charset="0"/>
                <a:cs typeface="Times New Roman" panose="02020603050405020304" pitchFamily="18" charset="0"/>
              </a:rPr>
              <a:t>operator or </a:t>
            </a:r>
            <a:r>
              <a:rPr lang="en-US" sz="2400" b="1" dirty="0">
                <a:solidFill>
                  <a:schemeClr val="accent2"/>
                </a:solidFill>
                <a:latin typeface="Times New Roman" panose="02020603050405020304" pitchFamily="18" charset="0"/>
                <a:cs typeface="Times New Roman" panose="02020603050405020304" pitchFamily="18" charset="0"/>
              </a:rPr>
              <a:t>intersection() </a:t>
            </a:r>
            <a:r>
              <a:rPr lang="en-US" sz="2400" dirty="0">
                <a:solidFill>
                  <a:schemeClr val="bg1"/>
                </a:solidFill>
                <a:latin typeface="Times New Roman" panose="02020603050405020304" pitchFamily="18" charset="0"/>
                <a:cs typeface="Times New Roman" panose="02020603050405020304" pitchFamily="18" charset="0"/>
              </a:rPr>
              <a:t>method.</a:t>
            </a:r>
          </a:p>
        </p:txBody>
      </p:sp>
    </p:spTree>
    <p:extLst>
      <p:ext uri="{BB962C8B-B14F-4D97-AF65-F5344CB8AC3E}">
        <p14:creationId xmlns:p14="http://schemas.microsoft.com/office/powerpoint/2010/main" val="1068762887"/>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C7C37-3409-4ED7-A8FB-FD38169105C0}"/>
              </a:ext>
            </a:extLst>
          </p:cNvPr>
          <p:cNvSpPr>
            <a:spLocks noGrp="1"/>
          </p:cNvSpPr>
          <p:nvPr>
            <p:ph type="title"/>
          </p:nvPr>
        </p:nvSpPr>
        <p:spPr>
          <a:xfrm>
            <a:off x="6053668" y="803325"/>
            <a:ext cx="5314536" cy="1325563"/>
          </a:xfrm>
        </p:spPr>
        <p:txBody>
          <a:bodyPr>
            <a:normAutofit/>
          </a:bodyPr>
          <a:lstStyle/>
          <a:p>
            <a:pPr algn="ctr"/>
            <a:r>
              <a:rPr lang="en-US" dirty="0">
                <a:latin typeface="Times New Roman" panose="02020603050405020304" pitchFamily="18" charset="0"/>
                <a:ea typeface="Tahoma" panose="020B0604030504040204" pitchFamily="34" charset="0"/>
                <a:cs typeface="Times New Roman" panose="02020603050405020304" pitchFamily="18" charset="0"/>
              </a:rPr>
              <a:t>Python Dictionary</a:t>
            </a:r>
            <a:br>
              <a:rPr lang="en-US" dirty="0">
                <a:latin typeface="Times New Roman" panose="02020603050405020304" pitchFamily="18" charset="0"/>
                <a:ea typeface="Tahoma" panose="020B0604030504040204" pitchFamily="34" charset="0"/>
                <a:cs typeface="Times New Roman" panose="02020603050405020304" pitchFamily="18" charset="0"/>
              </a:rPr>
            </a:b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0" name="Freeform: Shape 9">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1">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Database">
            <a:extLst>
              <a:ext uri="{FF2B5EF4-FFF2-40B4-BE49-F238E27FC236}">
                <a16:creationId xmlns:a16="http://schemas.microsoft.com/office/drawing/2014/main" id="{F47F1ED1-B924-4F24-8DCF-145C69DDEE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1733" y="543135"/>
            <a:ext cx="3835488" cy="3835488"/>
          </a:xfrm>
          <a:prstGeom prst="rect">
            <a:avLst/>
          </a:prstGeom>
        </p:spPr>
      </p:pic>
      <p:sp>
        <p:nvSpPr>
          <p:cNvPr id="3" name="Content Placeholder 2">
            <a:extLst>
              <a:ext uri="{FF2B5EF4-FFF2-40B4-BE49-F238E27FC236}">
                <a16:creationId xmlns:a16="http://schemas.microsoft.com/office/drawing/2014/main" id="{12B966EF-3018-4FDF-856D-16BE392679D1}"/>
              </a:ext>
            </a:extLst>
          </p:cNvPr>
          <p:cNvSpPr>
            <a:spLocks noGrp="1"/>
          </p:cNvSpPr>
          <p:nvPr>
            <p:ph idx="1"/>
          </p:nvPr>
        </p:nvSpPr>
        <p:spPr>
          <a:xfrm>
            <a:off x="5760562" y="2014781"/>
            <a:ext cx="6109705" cy="4153544"/>
          </a:xfrm>
        </p:spPr>
        <p:txBody>
          <a:bodyPr anchor="t">
            <a:normAutofit/>
          </a:bodyPr>
          <a:lstStyle/>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Python Dictionary is used to store the data in a key-value pair format.</a:t>
            </a:r>
          </a:p>
          <a:p>
            <a:pPr>
              <a:buFont typeface="Wingdings" panose="05000000000000000000" pitchFamily="2" charset="2"/>
              <a:buChar char="§"/>
            </a:pPr>
            <a:r>
              <a:rPr lang="en-US" sz="2400" b="0" i="0" dirty="0">
                <a:effectLst/>
                <a:latin typeface="Times New Roman" panose="02020603050405020304" pitchFamily="18" charset="0"/>
                <a:cs typeface="Times New Roman" panose="02020603050405020304" pitchFamily="18" charset="0"/>
              </a:rPr>
              <a:t>It is the mutable data-structure</a:t>
            </a:r>
          </a:p>
          <a:p>
            <a:pPr>
              <a:buFont typeface="Wingdings" panose="05000000000000000000" pitchFamily="2" charset="2"/>
              <a:buChar char="§"/>
            </a:pPr>
            <a:r>
              <a:rPr lang="en-US" sz="2400" b="0" i="0" dirty="0">
                <a:effectLst/>
                <a:latin typeface="Times New Roman" panose="02020603050405020304" pitchFamily="18" charset="0"/>
                <a:cs typeface="Times New Roman" panose="02020603050405020304" pitchFamily="18" charset="0"/>
              </a:rPr>
              <a:t>Keys must be a single element</a:t>
            </a:r>
          </a:p>
          <a:p>
            <a:pPr>
              <a:buFont typeface="Wingdings" panose="05000000000000000000" pitchFamily="2" charset="2"/>
              <a:buChar char="§"/>
            </a:pPr>
            <a:r>
              <a:rPr lang="en-US" sz="2400" b="0" i="0" dirty="0">
                <a:effectLst/>
                <a:latin typeface="Times New Roman" panose="02020603050405020304" pitchFamily="18" charset="0"/>
                <a:cs typeface="Times New Roman" panose="02020603050405020304" pitchFamily="18" charset="0"/>
              </a:rPr>
              <a:t>Value can be any type such as list, tuple, integer, etc.</a:t>
            </a:r>
          </a:p>
          <a:p>
            <a:endParaRPr lang="en-US" sz="2400" dirty="0">
              <a:latin typeface="Times New Roman" panose="02020603050405020304" pitchFamily="18" charset="0"/>
              <a:cs typeface="Times New Roman" panose="02020603050405020304" pitchFamily="18" charset="0"/>
            </a:endParaRPr>
          </a:p>
          <a:p>
            <a:pPr marL="0" indent="0">
              <a:buNone/>
            </a:pPr>
            <a:r>
              <a:rPr lang="en-US" sz="2400" b="0" i="0" dirty="0">
                <a:effectLst/>
                <a:latin typeface="Times New Roman" panose="02020603050405020304" pitchFamily="18" charset="0"/>
                <a:cs typeface="Times New Roman" panose="02020603050405020304" pitchFamily="18" charset="0"/>
              </a:rPr>
              <a:t>Employee = {"Name": "John", "Age": 29, "salary":25000,"Company":"GOOGLE"}    </a:t>
            </a:r>
            <a:br>
              <a:rPr lang="en-US" sz="2400" dirty="0">
                <a:latin typeface="Times New Roman" panose="02020603050405020304" pitchFamily="18" charset="0"/>
                <a:cs typeface="Times New Roman" panose="02020603050405020304" pitchFamily="18" charset="0"/>
              </a:rPr>
            </a:br>
            <a:endParaRPr lang="en-US" sz="2400" b="0" i="0" dirty="0">
              <a:effectLst/>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6994AB0B-25E0-4EE1-9177-563A00633D8E}"/>
              </a:ext>
            </a:extLst>
          </p:cNvPr>
          <p:cNvSpPr/>
          <p:nvPr/>
        </p:nvSpPr>
        <p:spPr>
          <a:xfrm>
            <a:off x="5571235" y="4902981"/>
            <a:ext cx="6279401" cy="762952"/>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3511010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58D797-9296-49EA-B908-CF62382D9A3A}"/>
              </a:ext>
            </a:extLst>
          </p:cNvPr>
          <p:cNvSpPr>
            <a:spLocks noGrp="1"/>
          </p:cNvSpPr>
          <p:nvPr>
            <p:ph type="title"/>
          </p:nvPr>
        </p:nvSpPr>
        <p:spPr>
          <a:xfrm>
            <a:off x="594360" y="640263"/>
            <a:ext cx="3822192" cy="1344975"/>
          </a:xfrm>
        </p:spPr>
        <p:txBody>
          <a:bodyPr>
            <a:normAutofit/>
          </a:bodyPr>
          <a:lstStyle/>
          <a:p>
            <a:r>
              <a:rPr lang="en-US" sz="3600">
                <a:solidFill>
                  <a:schemeClr val="bg1"/>
                </a:solidFill>
                <a:latin typeface="Times New Roman" panose="02020603050405020304" pitchFamily="18" charset="0"/>
                <a:ea typeface="Tahoma" panose="020B0604030504040204" pitchFamily="34" charset="0"/>
                <a:cs typeface="Times New Roman" panose="02020603050405020304" pitchFamily="18" charset="0"/>
              </a:rPr>
              <a:t>What is Python?</a:t>
            </a:r>
            <a:br>
              <a:rPr lang="en-US" sz="3600">
                <a:solidFill>
                  <a:schemeClr val="bg1"/>
                </a:solidFill>
                <a:latin typeface="Times New Roman" panose="02020603050405020304" pitchFamily="18" charset="0"/>
                <a:ea typeface="Tahoma" panose="020B0604030504040204" pitchFamily="34" charset="0"/>
                <a:cs typeface="Times New Roman" panose="02020603050405020304" pitchFamily="18" charset="0"/>
              </a:rPr>
            </a:br>
            <a:endParaRPr lang="en-US" sz="360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p:txBody>
      </p:sp>
      <p:cxnSp>
        <p:nvCxnSpPr>
          <p:cNvPr id="21" name="Straight Connector 20">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C54CF0F-CE03-444E-9CCA-DFC5E492B172}"/>
              </a:ext>
            </a:extLst>
          </p:cNvPr>
          <p:cNvSpPr>
            <a:spLocks noGrp="1"/>
          </p:cNvSpPr>
          <p:nvPr>
            <p:ph idx="1"/>
          </p:nvPr>
        </p:nvSpPr>
        <p:spPr>
          <a:xfrm>
            <a:off x="464997" y="2180770"/>
            <a:ext cx="4077030" cy="3773010"/>
          </a:xfrm>
        </p:spPr>
        <p:txBody>
          <a:bodyPr>
            <a:normAutofit/>
          </a:bodyPr>
          <a:lstStyle/>
          <a:p>
            <a:pPr algn="justLow">
              <a:buFont typeface="Wingdings" panose="05000000000000000000" pitchFamily="2" charset="2"/>
              <a:buChar char="§"/>
            </a:pPr>
            <a:r>
              <a:rPr lang="en-US" sz="2000" b="1" dirty="0">
                <a:solidFill>
                  <a:schemeClr val="accent2"/>
                </a:solidFill>
                <a:latin typeface="Times New Roman" panose="02020603050405020304" pitchFamily="18" charset="0"/>
                <a:cs typeface="Times New Roman" panose="02020603050405020304" pitchFamily="18" charset="0"/>
              </a:rPr>
              <a:t>Python</a:t>
            </a:r>
            <a:r>
              <a:rPr lang="en-US" sz="2000" dirty="0">
                <a:solidFill>
                  <a:schemeClr val="bg1"/>
                </a:solidFill>
                <a:latin typeface="Times New Roman" panose="02020603050405020304" pitchFamily="18" charset="0"/>
                <a:cs typeface="Times New Roman" panose="02020603050405020304" pitchFamily="18" charset="0"/>
              </a:rPr>
              <a:t> is a popular programming language. It was created by </a:t>
            </a:r>
            <a:r>
              <a:rPr lang="en-US" sz="2000" b="1" dirty="0">
                <a:solidFill>
                  <a:schemeClr val="accent2"/>
                </a:solidFill>
                <a:latin typeface="Times New Roman" panose="02020603050405020304" pitchFamily="18" charset="0"/>
                <a:cs typeface="Times New Roman" panose="02020603050405020304" pitchFamily="18" charset="0"/>
              </a:rPr>
              <a:t>Guido van Rossum</a:t>
            </a:r>
            <a:r>
              <a:rPr lang="en-US" sz="2000" dirty="0">
                <a:solidFill>
                  <a:schemeClr val="bg1"/>
                </a:solidFill>
                <a:latin typeface="Times New Roman" panose="02020603050405020304" pitchFamily="18" charset="0"/>
                <a:cs typeface="Times New Roman" panose="02020603050405020304" pitchFamily="18" charset="0"/>
              </a:rPr>
              <a:t>, released in </a:t>
            </a:r>
            <a:r>
              <a:rPr lang="en-US" sz="2000" b="1" dirty="0">
                <a:solidFill>
                  <a:schemeClr val="accent2"/>
                </a:solidFill>
                <a:latin typeface="Times New Roman" panose="02020603050405020304" pitchFamily="18" charset="0"/>
                <a:cs typeface="Times New Roman" panose="02020603050405020304" pitchFamily="18" charset="0"/>
              </a:rPr>
              <a:t>1991</a:t>
            </a:r>
            <a:r>
              <a:rPr lang="en-US" sz="2000" dirty="0">
                <a:solidFill>
                  <a:schemeClr val="bg1"/>
                </a:solidFill>
                <a:latin typeface="Times New Roman" panose="02020603050405020304" pitchFamily="18" charset="0"/>
                <a:cs typeface="Times New Roman" panose="02020603050405020304" pitchFamily="18" charset="0"/>
              </a:rPr>
              <a:t>.</a:t>
            </a:r>
          </a:p>
          <a:p>
            <a:pPr marL="0" indent="0">
              <a:buNone/>
            </a:pPr>
            <a:endParaRPr lang="en-US" sz="20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bg1"/>
              </a:solidFill>
              <a:latin typeface="Times New Roman" panose="02020603050405020304" pitchFamily="18" charset="0"/>
              <a:cs typeface="Times New Roman" panose="02020603050405020304" pitchFamily="18" charset="0"/>
            </a:endParaRPr>
          </a:p>
          <a:p>
            <a:endParaRPr lang="en-US" sz="2000" dirty="0">
              <a:solidFill>
                <a:schemeClr val="bg1"/>
              </a:solidFill>
            </a:endParaRPr>
          </a:p>
          <a:p>
            <a:endParaRPr lang="en-US" sz="2000" dirty="0">
              <a:solidFill>
                <a:schemeClr val="bg1"/>
              </a:solidFill>
            </a:endParaRPr>
          </a:p>
        </p:txBody>
      </p:sp>
      <p:pic>
        <p:nvPicPr>
          <p:cNvPr id="5" name="Picture 4" descr="Chart&#10;&#10;Description automatically generated">
            <a:extLst>
              <a:ext uri="{FF2B5EF4-FFF2-40B4-BE49-F238E27FC236}">
                <a16:creationId xmlns:a16="http://schemas.microsoft.com/office/drawing/2014/main" id="{CA60B5FB-8E9C-4679-98FB-517A086E71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6654" y="484632"/>
            <a:ext cx="5744776" cy="5733287"/>
          </a:xfrm>
          <a:prstGeom prst="rect">
            <a:avLst/>
          </a:prstGeom>
        </p:spPr>
      </p:pic>
    </p:spTree>
    <p:extLst>
      <p:ext uri="{BB962C8B-B14F-4D97-AF65-F5344CB8AC3E}">
        <p14:creationId xmlns:p14="http://schemas.microsoft.com/office/powerpoint/2010/main" val="315690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5B42E9D-AC25-4A99-AA2D-EBF025F431A0}"/>
              </a:ext>
            </a:extLst>
          </p:cNvPr>
          <p:cNvSpPr>
            <a:spLocks noGrp="1"/>
          </p:cNvSpPr>
          <p:nvPr>
            <p:ph type="title"/>
          </p:nvPr>
        </p:nvSpPr>
        <p:spPr>
          <a:xfrm>
            <a:off x="833002" y="448253"/>
            <a:ext cx="10520702" cy="1325563"/>
          </a:xfrm>
        </p:spPr>
        <p:txBody>
          <a:bodyPr>
            <a:normAutofit/>
          </a:bodyPr>
          <a:lstStyle/>
          <a:p>
            <a:pPr algn="ctr"/>
            <a:r>
              <a:rPr lang="en-US" dirty="0">
                <a:latin typeface="Times New Roman" panose="02020603050405020304" pitchFamily="18" charset="0"/>
                <a:cs typeface="Times New Roman" panose="02020603050405020304" pitchFamily="18" charset="0"/>
              </a:rPr>
              <a:t>Python Arrays</a:t>
            </a:r>
          </a:p>
        </p:txBody>
      </p:sp>
      <p:sp>
        <p:nvSpPr>
          <p:cNvPr id="3" name="Content Placeholder 2">
            <a:extLst>
              <a:ext uri="{FF2B5EF4-FFF2-40B4-BE49-F238E27FC236}">
                <a16:creationId xmlns:a16="http://schemas.microsoft.com/office/drawing/2014/main" id="{AF44D39E-BE33-4F43-B5ED-7478339AB487}"/>
              </a:ext>
            </a:extLst>
          </p:cNvPr>
          <p:cNvSpPr>
            <a:spLocks noGrp="1"/>
          </p:cNvSpPr>
          <p:nvPr>
            <p:ph idx="1"/>
          </p:nvPr>
        </p:nvSpPr>
        <p:spPr>
          <a:xfrm>
            <a:off x="838200" y="2191807"/>
            <a:ext cx="5548313" cy="3985155"/>
          </a:xfrm>
        </p:spPr>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from array import *  </a:t>
            </a:r>
          </a:p>
          <a:p>
            <a:pPr marL="0" indent="0">
              <a:buNone/>
            </a:pPr>
            <a:r>
              <a:rPr lang="en-US" sz="2400" dirty="0" err="1">
                <a:latin typeface="Times New Roman" panose="02020603050405020304" pitchFamily="18" charset="0"/>
                <a:cs typeface="Times New Roman" panose="02020603050405020304" pitchFamily="18" charset="0"/>
              </a:rPr>
              <a:t>arrayName</a:t>
            </a:r>
            <a:r>
              <a:rPr lang="en-US" sz="2400" dirty="0">
                <a:latin typeface="Times New Roman" panose="02020603050405020304" pitchFamily="18" charset="0"/>
                <a:cs typeface="Times New Roman" panose="02020603050405020304" pitchFamily="18" charset="0"/>
              </a:rPr>
              <a:t> = array(</a:t>
            </a:r>
            <a:r>
              <a:rPr lang="en-US" sz="2400" dirty="0" err="1">
                <a:latin typeface="Times New Roman" panose="02020603050405020304" pitchFamily="18" charset="0"/>
                <a:cs typeface="Times New Roman" panose="02020603050405020304" pitchFamily="18" charset="0"/>
              </a:rPr>
              <a:t>typecode</a:t>
            </a:r>
            <a:r>
              <a:rPr lang="en-US" sz="2400" dirty="0">
                <a:latin typeface="Times New Roman" panose="02020603050405020304" pitchFamily="18" charset="0"/>
                <a:cs typeface="Times New Roman" panose="02020603050405020304" pitchFamily="18" charset="0"/>
              </a:rPr>
              <a:t>, [initializers]) </a:t>
            </a:r>
          </a:p>
        </p:txBody>
      </p:sp>
      <p:pic>
        <p:nvPicPr>
          <p:cNvPr id="7" name="Graphic 6" descr="Table">
            <a:extLst>
              <a:ext uri="{FF2B5EF4-FFF2-40B4-BE49-F238E27FC236}">
                <a16:creationId xmlns:a16="http://schemas.microsoft.com/office/drawing/2014/main" id="{37D812E9-0D79-4024-A191-5CEFFE3C28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93141" y="2191807"/>
            <a:ext cx="3985156" cy="3985156"/>
          </a:xfrm>
          <a:prstGeom prst="rect">
            <a:avLst/>
          </a:prstGeom>
        </p:spPr>
      </p:pic>
      <p:sp>
        <p:nvSpPr>
          <p:cNvPr id="8" name="Rectangle 7">
            <a:extLst>
              <a:ext uri="{FF2B5EF4-FFF2-40B4-BE49-F238E27FC236}">
                <a16:creationId xmlns:a16="http://schemas.microsoft.com/office/drawing/2014/main" id="{405FE0CA-FCC8-45FE-A4B4-7FD4EADC3E44}"/>
              </a:ext>
            </a:extLst>
          </p:cNvPr>
          <p:cNvSpPr/>
          <p:nvPr/>
        </p:nvSpPr>
        <p:spPr>
          <a:xfrm>
            <a:off x="833002" y="3059979"/>
            <a:ext cx="5548313" cy="991891"/>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20976985"/>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B0DF90E-6BAD-4E82-8FDF-717C9A357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13DCC859-0434-4BB8-B6C5-09C88AE69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08E7ACFB-B791-4C23-8B17-013FEDC09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DD82457-95B2-4C24-BCFD-F3B94CD159E6}"/>
              </a:ext>
            </a:extLst>
          </p:cNvPr>
          <p:cNvSpPr>
            <a:spLocks noGrp="1"/>
          </p:cNvSpPr>
          <p:nvPr>
            <p:ph type="title"/>
          </p:nvPr>
        </p:nvSpPr>
        <p:spPr>
          <a:xfrm>
            <a:off x="835649" y="365123"/>
            <a:ext cx="10520702" cy="1077912"/>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Python Arithmetic Operators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139A403A-C10B-46FB-88F0-2C5B79E4E9D4}"/>
              </a:ext>
            </a:extLst>
          </p:cNvPr>
          <p:cNvGraphicFramePr>
            <a:graphicFrameLocks noGrp="1"/>
          </p:cNvGraphicFramePr>
          <p:nvPr>
            <p:ph idx="1"/>
            <p:extLst>
              <p:ext uri="{D42A27DB-BD31-4B8C-83A1-F6EECF244321}">
                <p14:modId xmlns:p14="http://schemas.microsoft.com/office/powerpoint/2010/main" val="719903886"/>
              </p:ext>
            </p:extLst>
          </p:nvPr>
        </p:nvGraphicFramePr>
        <p:xfrm>
          <a:off x="657225" y="1343025"/>
          <a:ext cx="10958513" cy="5216003"/>
        </p:xfrm>
        <a:graphic>
          <a:graphicData uri="http://schemas.openxmlformats.org/drawingml/2006/table">
            <a:tbl>
              <a:tblPr firstRow="1" bandRow="1"/>
              <a:tblGrid>
                <a:gridCol w="2666253">
                  <a:extLst>
                    <a:ext uri="{9D8B030D-6E8A-4147-A177-3AD203B41FA5}">
                      <a16:colId xmlns:a16="http://schemas.microsoft.com/office/drawing/2014/main" val="3631162346"/>
                    </a:ext>
                  </a:extLst>
                </a:gridCol>
                <a:gridCol w="8292260">
                  <a:extLst>
                    <a:ext uri="{9D8B030D-6E8A-4147-A177-3AD203B41FA5}">
                      <a16:colId xmlns:a16="http://schemas.microsoft.com/office/drawing/2014/main" val="2885460144"/>
                    </a:ext>
                  </a:extLst>
                </a:gridCol>
              </a:tblGrid>
              <a:tr h="345141">
                <a:tc>
                  <a:txBody>
                    <a:bodyPr/>
                    <a:lstStyle/>
                    <a:p>
                      <a:pPr algn="l" fontAlgn="t"/>
                      <a:r>
                        <a:rPr lang="en-US" sz="1600" dirty="0">
                          <a:solidFill>
                            <a:srgbClr val="000000"/>
                          </a:solidFill>
                          <a:effectLst/>
                          <a:latin typeface="Times New Roman" panose="02020603050405020304" pitchFamily="18" charset="0"/>
                          <a:cs typeface="Times New Roman" panose="02020603050405020304" pitchFamily="18" charset="0"/>
                        </a:rPr>
                        <a:t>Operator</a:t>
                      </a:r>
                    </a:p>
                  </a:txBody>
                  <a:tcPr marL="83726" marR="83726" marT="83726" marB="83726">
                    <a:lnL w="9525" cap="flat" cmpd="sng" algn="ctr">
                      <a:solidFill>
                        <a:srgbClr val="309160"/>
                      </a:solidFill>
                      <a:prstDash val="solid"/>
                      <a:round/>
                      <a:headEnd type="none" w="med" len="med"/>
                      <a:tailEnd type="none" w="med" len="med"/>
                    </a:lnL>
                    <a:lnR w="9525" cap="flat" cmpd="sng" algn="ctr">
                      <a:solidFill>
                        <a:srgbClr val="309160"/>
                      </a:solidFill>
                      <a:prstDash val="solid"/>
                      <a:round/>
                      <a:headEnd type="none" w="med" len="med"/>
                      <a:tailEnd type="none" w="med" len="med"/>
                    </a:lnR>
                    <a:lnT w="9525" cap="flat" cmpd="sng" algn="ctr">
                      <a:solidFill>
                        <a:srgbClr val="30916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Times New Roman" panose="02020603050405020304" pitchFamily="18" charset="0"/>
                          <a:cs typeface="Times New Roman" panose="02020603050405020304" pitchFamily="18" charset="0"/>
                        </a:rPr>
                        <a:t>Description</a:t>
                      </a:r>
                    </a:p>
                  </a:txBody>
                  <a:tcPr marL="83726" marR="83726" marT="83726" marB="83726">
                    <a:lnL w="9525" cap="flat" cmpd="sng" algn="ctr">
                      <a:solidFill>
                        <a:srgbClr val="309160"/>
                      </a:solidFill>
                      <a:prstDash val="solid"/>
                      <a:round/>
                      <a:headEnd type="none" w="med" len="med"/>
                      <a:tailEnd type="none" w="med" len="med"/>
                    </a:lnL>
                    <a:lnR w="9525" cap="flat" cmpd="sng" algn="ctr">
                      <a:solidFill>
                        <a:srgbClr val="309160"/>
                      </a:solidFill>
                      <a:prstDash val="solid"/>
                      <a:round/>
                      <a:headEnd type="none" w="med" len="med"/>
                      <a:tailEnd type="none" w="med" len="med"/>
                    </a:lnR>
                    <a:lnT w="9525" cap="flat" cmpd="sng" algn="ctr">
                      <a:solidFill>
                        <a:srgbClr val="30916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400269020"/>
                  </a:ext>
                </a:extLst>
              </a:tr>
              <a:tr h="515573">
                <a:tc>
                  <a:txBody>
                    <a:bodyPr/>
                    <a:lstStyle/>
                    <a:p>
                      <a:pPr algn="just" fontAlgn="t"/>
                      <a:r>
                        <a:rPr lang="en-US" sz="1600" b="1">
                          <a:solidFill>
                            <a:srgbClr val="333333"/>
                          </a:solidFill>
                          <a:effectLst/>
                          <a:latin typeface="Times New Roman" panose="02020603050405020304" pitchFamily="18" charset="0"/>
                          <a:cs typeface="Times New Roman" panose="02020603050405020304" pitchFamily="18" charset="0"/>
                        </a:rPr>
                        <a:t>+ (Addition)</a:t>
                      </a:r>
                      <a:endParaRPr lang="en-US" sz="1600">
                        <a:solidFill>
                          <a:srgbClr val="333333"/>
                        </a:solidFill>
                        <a:effectLst/>
                        <a:latin typeface="Times New Roman" panose="02020603050405020304" pitchFamily="18" charset="0"/>
                        <a:cs typeface="Times New Roman" panose="02020603050405020304" pitchFamily="18" charset="0"/>
                      </a:endParaRPr>
                    </a:p>
                  </a:txBody>
                  <a:tcPr marL="55816" marR="55816" marT="55816" marB="55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Times New Roman" panose="02020603050405020304" pitchFamily="18" charset="0"/>
                          <a:cs typeface="Times New Roman" panose="02020603050405020304" pitchFamily="18" charset="0"/>
                        </a:rPr>
                        <a:t>It is used to add two operands. For example, if a = 20, b = 10 =&gt; a+b = 30</a:t>
                      </a:r>
                    </a:p>
                  </a:txBody>
                  <a:tcPr marL="55816" marR="55816" marT="55816" marB="55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35480082"/>
                  </a:ext>
                </a:extLst>
              </a:tr>
              <a:tr h="814498">
                <a:tc>
                  <a:txBody>
                    <a:bodyPr/>
                    <a:lstStyle/>
                    <a:p>
                      <a:pPr algn="just" fontAlgn="t"/>
                      <a:r>
                        <a:rPr lang="en-US" sz="1600" b="1">
                          <a:solidFill>
                            <a:srgbClr val="333333"/>
                          </a:solidFill>
                          <a:effectLst/>
                          <a:latin typeface="Times New Roman" panose="02020603050405020304" pitchFamily="18" charset="0"/>
                          <a:cs typeface="Times New Roman" panose="02020603050405020304" pitchFamily="18" charset="0"/>
                        </a:rPr>
                        <a:t>- (Subtraction)</a:t>
                      </a:r>
                      <a:endParaRPr lang="en-US" sz="1600">
                        <a:solidFill>
                          <a:srgbClr val="333333"/>
                        </a:solidFill>
                        <a:effectLst/>
                        <a:latin typeface="Times New Roman" panose="02020603050405020304" pitchFamily="18" charset="0"/>
                        <a:cs typeface="Times New Roman" panose="02020603050405020304" pitchFamily="18" charset="0"/>
                      </a:endParaRPr>
                    </a:p>
                  </a:txBody>
                  <a:tcPr marL="55816" marR="55816" marT="55816" marB="55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Times New Roman" panose="02020603050405020304" pitchFamily="18" charset="0"/>
                          <a:cs typeface="Times New Roman" panose="02020603050405020304" pitchFamily="18" charset="0"/>
                        </a:rPr>
                        <a:t>It is used to subtract the second operand from the first operand. If the first operand is less than the second operand, the value results negative. For example, if a = 20, b = 10 =&gt; a - b = 10</a:t>
                      </a:r>
                    </a:p>
                  </a:txBody>
                  <a:tcPr marL="55816" marR="55816" marT="55816" marB="55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79690882"/>
                  </a:ext>
                </a:extLst>
              </a:tr>
              <a:tr h="814498">
                <a:tc>
                  <a:txBody>
                    <a:bodyPr/>
                    <a:lstStyle/>
                    <a:p>
                      <a:pPr algn="just" fontAlgn="t"/>
                      <a:r>
                        <a:rPr lang="en-US" sz="1600" b="1">
                          <a:solidFill>
                            <a:srgbClr val="333333"/>
                          </a:solidFill>
                          <a:effectLst/>
                          <a:latin typeface="Times New Roman" panose="02020603050405020304" pitchFamily="18" charset="0"/>
                          <a:cs typeface="Times New Roman" panose="02020603050405020304" pitchFamily="18" charset="0"/>
                        </a:rPr>
                        <a:t>/ (divide)</a:t>
                      </a:r>
                      <a:endParaRPr lang="en-US" sz="1600">
                        <a:solidFill>
                          <a:srgbClr val="333333"/>
                        </a:solidFill>
                        <a:effectLst/>
                        <a:latin typeface="Times New Roman" panose="02020603050405020304" pitchFamily="18" charset="0"/>
                        <a:cs typeface="Times New Roman" panose="02020603050405020304" pitchFamily="18" charset="0"/>
                      </a:endParaRPr>
                    </a:p>
                  </a:txBody>
                  <a:tcPr marL="55816" marR="55816" marT="55816" marB="55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Times New Roman" panose="02020603050405020304" pitchFamily="18" charset="0"/>
                          <a:cs typeface="Times New Roman" panose="02020603050405020304" pitchFamily="18" charset="0"/>
                        </a:rPr>
                        <a:t>It returns the quotient after dividing the first operand by the second operand. For example, if a = 20, b = 10 =&gt; a/b = 2.0</a:t>
                      </a:r>
                    </a:p>
                  </a:txBody>
                  <a:tcPr marL="55816" marR="55816" marT="55816" marB="55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78782983"/>
                  </a:ext>
                </a:extLst>
              </a:tr>
              <a:tr h="515573">
                <a:tc>
                  <a:txBody>
                    <a:bodyPr/>
                    <a:lstStyle/>
                    <a:p>
                      <a:pPr algn="just" fontAlgn="t"/>
                      <a:r>
                        <a:rPr lang="en-US" sz="1600" b="1">
                          <a:solidFill>
                            <a:srgbClr val="333333"/>
                          </a:solidFill>
                          <a:effectLst/>
                          <a:latin typeface="Times New Roman" panose="02020603050405020304" pitchFamily="18" charset="0"/>
                          <a:cs typeface="Times New Roman" panose="02020603050405020304" pitchFamily="18" charset="0"/>
                        </a:rPr>
                        <a:t>* (Multiplication)</a:t>
                      </a:r>
                      <a:endParaRPr lang="en-US" sz="1600">
                        <a:solidFill>
                          <a:srgbClr val="333333"/>
                        </a:solidFill>
                        <a:effectLst/>
                        <a:latin typeface="Times New Roman" panose="02020603050405020304" pitchFamily="18" charset="0"/>
                        <a:cs typeface="Times New Roman" panose="02020603050405020304" pitchFamily="18" charset="0"/>
                      </a:endParaRPr>
                    </a:p>
                  </a:txBody>
                  <a:tcPr marL="55816" marR="55816" marT="55816" marB="55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Times New Roman" panose="02020603050405020304" pitchFamily="18" charset="0"/>
                          <a:cs typeface="Times New Roman" panose="02020603050405020304" pitchFamily="18" charset="0"/>
                        </a:rPr>
                        <a:t>It is used to multiply one operand with the other. For example, if a = 20, b = 10 =&gt; a * b = 200</a:t>
                      </a:r>
                    </a:p>
                  </a:txBody>
                  <a:tcPr marL="55816" marR="55816" marT="55816" marB="55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89680088"/>
                  </a:ext>
                </a:extLst>
              </a:tr>
              <a:tr h="814498">
                <a:tc>
                  <a:txBody>
                    <a:bodyPr/>
                    <a:lstStyle/>
                    <a:p>
                      <a:pPr algn="just" fontAlgn="t"/>
                      <a:r>
                        <a:rPr lang="en-US" sz="1600" b="1">
                          <a:solidFill>
                            <a:srgbClr val="333333"/>
                          </a:solidFill>
                          <a:effectLst/>
                          <a:latin typeface="Times New Roman" panose="02020603050405020304" pitchFamily="18" charset="0"/>
                          <a:cs typeface="Times New Roman" panose="02020603050405020304" pitchFamily="18" charset="0"/>
                        </a:rPr>
                        <a:t>% (reminder)</a:t>
                      </a:r>
                      <a:endParaRPr lang="en-US" sz="1600">
                        <a:solidFill>
                          <a:srgbClr val="333333"/>
                        </a:solidFill>
                        <a:effectLst/>
                        <a:latin typeface="Times New Roman" panose="02020603050405020304" pitchFamily="18" charset="0"/>
                        <a:cs typeface="Times New Roman" panose="02020603050405020304" pitchFamily="18" charset="0"/>
                      </a:endParaRPr>
                    </a:p>
                  </a:txBody>
                  <a:tcPr marL="55816" marR="55816" marT="55816" marB="55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Times New Roman" panose="02020603050405020304" pitchFamily="18" charset="0"/>
                          <a:cs typeface="Times New Roman" panose="02020603050405020304" pitchFamily="18" charset="0"/>
                        </a:rPr>
                        <a:t>It returns the reminder after dividing the first operand by the second operand. For example, if a = 20, b = 10 =&gt; a%b = 0</a:t>
                      </a:r>
                    </a:p>
                  </a:txBody>
                  <a:tcPr marL="55816" marR="55816" marT="55816" marB="55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98104211"/>
                  </a:ext>
                </a:extLst>
              </a:tr>
              <a:tr h="814498">
                <a:tc>
                  <a:txBody>
                    <a:bodyPr/>
                    <a:lstStyle/>
                    <a:p>
                      <a:pPr algn="just" fontAlgn="t"/>
                      <a:r>
                        <a:rPr lang="en-US" sz="1600" b="1">
                          <a:solidFill>
                            <a:srgbClr val="333333"/>
                          </a:solidFill>
                          <a:effectLst/>
                          <a:latin typeface="Times New Roman" panose="02020603050405020304" pitchFamily="18" charset="0"/>
                          <a:cs typeface="Times New Roman" panose="02020603050405020304" pitchFamily="18" charset="0"/>
                        </a:rPr>
                        <a:t>** (Exponent)</a:t>
                      </a:r>
                      <a:endParaRPr lang="en-US" sz="1600">
                        <a:solidFill>
                          <a:srgbClr val="333333"/>
                        </a:solidFill>
                        <a:effectLst/>
                        <a:latin typeface="Times New Roman" panose="02020603050405020304" pitchFamily="18" charset="0"/>
                        <a:cs typeface="Times New Roman" panose="02020603050405020304" pitchFamily="18" charset="0"/>
                      </a:endParaRPr>
                    </a:p>
                  </a:txBody>
                  <a:tcPr marL="55816" marR="55816" marT="55816" marB="55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Times New Roman" panose="02020603050405020304" pitchFamily="18" charset="0"/>
                          <a:cs typeface="Times New Roman" panose="02020603050405020304" pitchFamily="18" charset="0"/>
                        </a:rPr>
                        <a:t>It is an exponent operator represented as it calculates the first operand power to the second operand.</a:t>
                      </a:r>
                    </a:p>
                  </a:txBody>
                  <a:tcPr marL="55816" marR="55816" marT="55816" marB="55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180994583"/>
                  </a:ext>
                </a:extLst>
              </a:tr>
              <a:tr h="515573">
                <a:tc>
                  <a:txBody>
                    <a:bodyPr/>
                    <a:lstStyle/>
                    <a:p>
                      <a:pPr algn="just" fontAlgn="t"/>
                      <a:r>
                        <a:rPr lang="en-US" sz="1600" b="1">
                          <a:solidFill>
                            <a:srgbClr val="333333"/>
                          </a:solidFill>
                          <a:effectLst/>
                          <a:latin typeface="Times New Roman" panose="02020603050405020304" pitchFamily="18" charset="0"/>
                          <a:cs typeface="Times New Roman" panose="02020603050405020304" pitchFamily="18" charset="0"/>
                        </a:rPr>
                        <a:t>// (Floor division)</a:t>
                      </a:r>
                      <a:endParaRPr lang="en-US" sz="1600">
                        <a:solidFill>
                          <a:srgbClr val="333333"/>
                        </a:solidFill>
                        <a:effectLst/>
                        <a:latin typeface="Times New Roman" panose="02020603050405020304" pitchFamily="18" charset="0"/>
                        <a:cs typeface="Times New Roman" panose="02020603050405020304" pitchFamily="18" charset="0"/>
                      </a:endParaRPr>
                    </a:p>
                  </a:txBody>
                  <a:tcPr marL="55816" marR="55816" marT="55816" marB="55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Times New Roman" panose="02020603050405020304" pitchFamily="18" charset="0"/>
                          <a:cs typeface="Times New Roman" panose="02020603050405020304" pitchFamily="18" charset="0"/>
                        </a:rPr>
                        <a:t>It gives the floor value of the quotient produced by dividing the two operands.</a:t>
                      </a:r>
                    </a:p>
                  </a:txBody>
                  <a:tcPr marL="55816" marR="55816" marT="55816" marB="558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9182565"/>
                  </a:ext>
                </a:extLst>
              </a:tr>
            </a:tbl>
          </a:graphicData>
        </a:graphic>
      </p:graphicFrame>
    </p:spTree>
    <p:extLst>
      <p:ext uri="{BB962C8B-B14F-4D97-AF65-F5344CB8AC3E}">
        <p14:creationId xmlns:p14="http://schemas.microsoft.com/office/powerpoint/2010/main" val="3500113525"/>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B0DF90E-6BAD-4E82-8FDF-717C9A357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13DCC859-0434-4BB8-B6C5-09C88AE69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08E7ACFB-B791-4C23-8B17-013FEDC09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410DB5E-8E2C-44A0-822B-0A56CCB825AA}"/>
              </a:ext>
            </a:extLst>
          </p:cNvPr>
          <p:cNvSpPr>
            <a:spLocks noGrp="1"/>
          </p:cNvSpPr>
          <p:nvPr>
            <p:ph type="title"/>
          </p:nvPr>
        </p:nvSpPr>
        <p:spPr>
          <a:xfrm>
            <a:off x="833002" y="365125"/>
            <a:ext cx="10520702" cy="1325563"/>
          </a:xfrm>
        </p:spPr>
        <p:txBody>
          <a:bodyPr>
            <a:normAutofit/>
          </a:bodyPr>
          <a:lstStyle/>
          <a:p>
            <a:pPr algn="ctr"/>
            <a:r>
              <a:rPr lang="en-US" dirty="0">
                <a:latin typeface="Times New Roman" panose="02020603050405020304" pitchFamily="18" charset="0"/>
                <a:cs typeface="Times New Roman" panose="02020603050405020304" pitchFamily="18" charset="0"/>
              </a:rPr>
              <a:t>Python Comparison operator</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AAD77D48-1BBD-4751-8929-37FD436021AA}"/>
              </a:ext>
            </a:extLst>
          </p:cNvPr>
          <p:cNvGraphicFramePr>
            <a:graphicFrameLocks noGrp="1"/>
          </p:cNvGraphicFramePr>
          <p:nvPr>
            <p:ph idx="1"/>
            <p:extLst>
              <p:ext uri="{D42A27DB-BD31-4B8C-83A1-F6EECF244321}">
                <p14:modId xmlns:p14="http://schemas.microsoft.com/office/powerpoint/2010/main" val="2093046387"/>
              </p:ext>
            </p:extLst>
          </p:nvPr>
        </p:nvGraphicFramePr>
        <p:xfrm>
          <a:off x="833002" y="1314450"/>
          <a:ext cx="10797023" cy="5321300"/>
        </p:xfrm>
        <a:graphic>
          <a:graphicData uri="http://schemas.openxmlformats.org/drawingml/2006/table">
            <a:tbl>
              <a:tblPr firstRow="1" bandRow="1"/>
              <a:tblGrid>
                <a:gridCol w="3916381">
                  <a:extLst>
                    <a:ext uri="{9D8B030D-6E8A-4147-A177-3AD203B41FA5}">
                      <a16:colId xmlns:a16="http://schemas.microsoft.com/office/drawing/2014/main" val="1003253590"/>
                    </a:ext>
                  </a:extLst>
                </a:gridCol>
                <a:gridCol w="6880642">
                  <a:extLst>
                    <a:ext uri="{9D8B030D-6E8A-4147-A177-3AD203B41FA5}">
                      <a16:colId xmlns:a16="http://schemas.microsoft.com/office/drawing/2014/main" val="2407033513"/>
                    </a:ext>
                  </a:extLst>
                </a:gridCol>
              </a:tblGrid>
              <a:tr h="494726">
                <a:tc>
                  <a:txBody>
                    <a:bodyPr/>
                    <a:lstStyle/>
                    <a:p>
                      <a:pPr algn="justLow" fontAlgn="t"/>
                      <a:r>
                        <a:rPr lang="en-US" sz="1600" dirty="0">
                          <a:solidFill>
                            <a:srgbClr val="000000"/>
                          </a:solidFill>
                          <a:effectLst/>
                          <a:latin typeface="Times New Roman" panose="02020603050405020304" pitchFamily="18" charset="0"/>
                          <a:cs typeface="Times New Roman" panose="02020603050405020304" pitchFamily="18" charset="0"/>
                        </a:rPr>
                        <a:t>Operator</a:t>
                      </a:r>
                    </a:p>
                  </a:txBody>
                  <a:tcPr marL="95178" marR="95178" marT="95178" marB="95178">
                    <a:lnL w="9525" cap="flat" cmpd="sng" algn="ctr">
                      <a:solidFill>
                        <a:srgbClr val="F01F85"/>
                      </a:solidFill>
                      <a:prstDash val="solid"/>
                      <a:round/>
                      <a:headEnd type="none" w="med" len="med"/>
                      <a:tailEnd type="none" w="med" len="med"/>
                    </a:lnL>
                    <a:lnR w="9525" cap="flat" cmpd="sng" algn="ctr">
                      <a:solidFill>
                        <a:srgbClr val="F01F85"/>
                      </a:solidFill>
                      <a:prstDash val="solid"/>
                      <a:round/>
                      <a:headEnd type="none" w="med" len="med"/>
                      <a:tailEnd type="none" w="med" len="med"/>
                    </a:lnR>
                    <a:lnT w="9525" cap="flat" cmpd="sng" algn="ctr">
                      <a:solidFill>
                        <a:srgbClr val="F01F8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justLow" fontAlgn="t"/>
                      <a:r>
                        <a:rPr lang="en-US" sz="1600">
                          <a:solidFill>
                            <a:srgbClr val="000000"/>
                          </a:solidFill>
                          <a:effectLst/>
                          <a:latin typeface="Times New Roman" panose="02020603050405020304" pitchFamily="18" charset="0"/>
                          <a:cs typeface="Times New Roman" panose="02020603050405020304" pitchFamily="18" charset="0"/>
                        </a:rPr>
                        <a:t>Description</a:t>
                      </a:r>
                    </a:p>
                  </a:txBody>
                  <a:tcPr marL="95178" marR="95178" marT="95178" marB="95178">
                    <a:lnL w="9525" cap="flat" cmpd="sng" algn="ctr">
                      <a:solidFill>
                        <a:srgbClr val="F01F85"/>
                      </a:solidFill>
                      <a:prstDash val="solid"/>
                      <a:round/>
                      <a:headEnd type="none" w="med" len="med"/>
                      <a:tailEnd type="none" w="med" len="med"/>
                    </a:lnL>
                    <a:lnR w="9525" cap="flat" cmpd="sng" algn="ctr">
                      <a:solidFill>
                        <a:srgbClr val="F01F85"/>
                      </a:solidFill>
                      <a:prstDash val="solid"/>
                      <a:round/>
                      <a:headEnd type="none" w="med" len="med"/>
                      <a:tailEnd type="none" w="med" len="med"/>
                    </a:lnR>
                    <a:lnT w="9525" cap="flat" cmpd="sng" algn="ctr">
                      <a:solidFill>
                        <a:srgbClr val="F01F8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220282238"/>
                  </a:ext>
                </a:extLst>
              </a:tr>
              <a:tr h="804429">
                <a:tc>
                  <a:txBody>
                    <a:bodyPr/>
                    <a:lstStyle/>
                    <a:p>
                      <a:pPr algn="justLow" fontAlgn="t"/>
                      <a:r>
                        <a:rPr lang="en-US" sz="1600" dirty="0">
                          <a:solidFill>
                            <a:srgbClr val="333333"/>
                          </a:solidFill>
                          <a:effectLst/>
                          <a:latin typeface="Times New Roman" panose="02020603050405020304" pitchFamily="18" charset="0"/>
                          <a:cs typeface="Times New Roman" panose="02020603050405020304" pitchFamily="18" charset="0"/>
                        </a:rPr>
                        <a:t>==</a:t>
                      </a:r>
                    </a:p>
                  </a:txBody>
                  <a:tcPr marL="63452" marR="63452" marT="63452" marB="634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Low" fontAlgn="t"/>
                      <a:r>
                        <a:rPr lang="en-US" sz="1600" dirty="0">
                          <a:solidFill>
                            <a:srgbClr val="333333"/>
                          </a:solidFill>
                          <a:effectLst/>
                          <a:latin typeface="Times New Roman" panose="02020603050405020304" pitchFamily="18" charset="0"/>
                          <a:cs typeface="Times New Roman" panose="02020603050405020304" pitchFamily="18" charset="0"/>
                        </a:rPr>
                        <a:t>If the value of two operands is equal, then the condition becomes true.</a:t>
                      </a:r>
                    </a:p>
                  </a:txBody>
                  <a:tcPr marL="63452" marR="63452" marT="63452" marB="634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74478690"/>
                  </a:ext>
                </a:extLst>
              </a:tr>
              <a:tr h="804429">
                <a:tc>
                  <a:txBody>
                    <a:bodyPr/>
                    <a:lstStyle/>
                    <a:p>
                      <a:pPr algn="justLow" fontAlgn="t"/>
                      <a:r>
                        <a:rPr lang="en-US" sz="1600" dirty="0">
                          <a:solidFill>
                            <a:srgbClr val="333333"/>
                          </a:solidFill>
                          <a:effectLst/>
                          <a:latin typeface="Times New Roman" panose="02020603050405020304" pitchFamily="18" charset="0"/>
                          <a:cs typeface="Times New Roman" panose="02020603050405020304" pitchFamily="18" charset="0"/>
                        </a:rPr>
                        <a:t>!=</a:t>
                      </a:r>
                    </a:p>
                  </a:txBody>
                  <a:tcPr marL="63452" marR="63452" marT="63452" marB="634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Low" fontAlgn="t"/>
                      <a:r>
                        <a:rPr lang="en-US" sz="1600" dirty="0">
                          <a:solidFill>
                            <a:srgbClr val="333333"/>
                          </a:solidFill>
                          <a:effectLst/>
                          <a:latin typeface="Times New Roman" panose="02020603050405020304" pitchFamily="18" charset="0"/>
                          <a:cs typeface="Times New Roman" panose="02020603050405020304" pitchFamily="18" charset="0"/>
                        </a:rPr>
                        <a:t>If the value of two operands is not equal, then the condition becomes true.</a:t>
                      </a:r>
                    </a:p>
                  </a:txBody>
                  <a:tcPr marL="63452" marR="63452" marT="63452" marB="634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19443526"/>
                  </a:ext>
                </a:extLst>
              </a:tr>
              <a:tr h="804429">
                <a:tc>
                  <a:txBody>
                    <a:bodyPr/>
                    <a:lstStyle/>
                    <a:p>
                      <a:pPr algn="justLow" fontAlgn="t"/>
                      <a:r>
                        <a:rPr lang="en-US" sz="1600">
                          <a:solidFill>
                            <a:srgbClr val="333333"/>
                          </a:solidFill>
                          <a:effectLst/>
                          <a:latin typeface="Times New Roman" panose="02020603050405020304" pitchFamily="18" charset="0"/>
                          <a:cs typeface="Times New Roman" panose="02020603050405020304" pitchFamily="18" charset="0"/>
                        </a:rPr>
                        <a:t>&lt;=</a:t>
                      </a:r>
                    </a:p>
                  </a:txBody>
                  <a:tcPr marL="63452" marR="63452" marT="63452" marB="634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Low" fontAlgn="t"/>
                      <a:r>
                        <a:rPr lang="en-US" sz="1600" dirty="0">
                          <a:solidFill>
                            <a:srgbClr val="333333"/>
                          </a:solidFill>
                          <a:effectLst/>
                          <a:latin typeface="Times New Roman" panose="02020603050405020304" pitchFamily="18" charset="0"/>
                          <a:cs typeface="Times New Roman" panose="02020603050405020304" pitchFamily="18" charset="0"/>
                        </a:rPr>
                        <a:t>If the first operand is less than or equal to the second operand, then the condition becomes true.</a:t>
                      </a:r>
                    </a:p>
                  </a:txBody>
                  <a:tcPr marL="63452" marR="63452" marT="63452" marB="634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59936493"/>
                  </a:ext>
                </a:extLst>
              </a:tr>
              <a:tr h="804429">
                <a:tc>
                  <a:txBody>
                    <a:bodyPr/>
                    <a:lstStyle/>
                    <a:p>
                      <a:pPr algn="justLow" fontAlgn="t"/>
                      <a:r>
                        <a:rPr lang="en-US" sz="1600">
                          <a:solidFill>
                            <a:srgbClr val="333333"/>
                          </a:solidFill>
                          <a:effectLst/>
                          <a:latin typeface="Times New Roman" panose="02020603050405020304" pitchFamily="18" charset="0"/>
                          <a:cs typeface="Times New Roman" panose="02020603050405020304" pitchFamily="18" charset="0"/>
                        </a:rPr>
                        <a:t>&gt;=</a:t>
                      </a:r>
                    </a:p>
                  </a:txBody>
                  <a:tcPr marL="63452" marR="63452" marT="63452" marB="634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Low" fontAlgn="t"/>
                      <a:r>
                        <a:rPr lang="en-US" sz="1600">
                          <a:solidFill>
                            <a:srgbClr val="333333"/>
                          </a:solidFill>
                          <a:effectLst/>
                          <a:latin typeface="Times New Roman" panose="02020603050405020304" pitchFamily="18" charset="0"/>
                          <a:cs typeface="Times New Roman" panose="02020603050405020304" pitchFamily="18" charset="0"/>
                        </a:rPr>
                        <a:t>If the first operand is greater than or equal to the second operand, then the condition becomes true.</a:t>
                      </a:r>
                    </a:p>
                  </a:txBody>
                  <a:tcPr marL="63452" marR="63452" marT="63452" marB="634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26096643"/>
                  </a:ext>
                </a:extLst>
              </a:tr>
              <a:tr h="804429">
                <a:tc>
                  <a:txBody>
                    <a:bodyPr/>
                    <a:lstStyle/>
                    <a:p>
                      <a:pPr algn="justLow" fontAlgn="t"/>
                      <a:r>
                        <a:rPr lang="en-US" sz="1600">
                          <a:solidFill>
                            <a:srgbClr val="333333"/>
                          </a:solidFill>
                          <a:effectLst/>
                          <a:latin typeface="Times New Roman" panose="02020603050405020304" pitchFamily="18" charset="0"/>
                          <a:cs typeface="Times New Roman" panose="02020603050405020304" pitchFamily="18" charset="0"/>
                        </a:rPr>
                        <a:t>&gt;</a:t>
                      </a:r>
                    </a:p>
                  </a:txBody>
                  <a:tcPr marL="63452" marR="63452" marT="63452" marB="634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Low" fontAlgn="t"/>
                      <a:r>
                        <a:rPr lang="en-US" sz="1600">
                          <a:solidFill>
                            <a:srgbClr val="333333"/>
                          </a:solidFill>
                          <a:effectLst/>
                          <a:latin typeface="Times New Roman" panose="02020603050405020304" pitchFamily="18" charset="0"/>
                          <a:cs typeface="Times New Roman" panose="02020603050405020304" pitchFamily="18" charset="0"/>
                        </a:rPr>
                        <a:t>If the first operand is greater than the second operand, then the condition becomes true.</a:t>
                      </a:r>
                    </a:p>
                  </a:txBody>
                  <a:tcPr marL="63452" marR="63452" marT="63452" marB="634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14711554"/>
                  </a:ext>
                </a:extLst>
              </a:tr>
              <a:tr h="804429">
                <a:tc>
                  <a:txBody>
                    <a:bodyPr/>
                    <a:lstStyle/>
                    <a:p>
                      <a:pPr algn="justLow" fontAlgn="t"/>
                      <a:r>
                        <a:rPr lang="en-US" sz="1600" b="1">
                          <a:solidFill>
                            <a:srgbClr val="333333"/>
                          </a:solidFill>
                          <a:effectLst/>
                          <a:latin typeface="Times New Roman" panose="02020603050405020304" pitchFamily="18" charset="0"/>
                          <a:cs typeface="Times New Roman" panose="02020603050405020304" pitchFamily="18" charset="0"/>
                        </a:rPr>
                        <a:t>&lt;</a:t>
                      </a:r>
                      <a:endParaRPr lang="en-US" sz="1600">
                        <a:solidFill>
                          <a:srgbClr val="333333"/>
                        </a:solidFill>
                        <a:effectLst/>
                        <a:latin typeface="Times New Roman" panose="02020603050405020304" pitchFamily="18" charset="0"/>
                        <a:cs typeface="Times New Roman" panose="02020603050405020304" pitchFamily="18" charset="0"/>
                      </a:endParaRPr>
                    </a:p>
                  </a:txBody>
                  <a:tcPr marL="63452" marR="63452" marT="63452" marB="634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Low" fontAlgn="t"/>
                      <a:r>
                        <a:rPr lang="en-US" sz="1600" dirty="0">
                          <a:solidFill>
                            <a:srgbClr val="333333"/>
                          </a:solidFill>
                          <a:effectLst/>
                          <a:latin typeface="Times New Roman" panose="02020603050405020304" pitchFamily="18" charset="0"/>
                          <a:cs typeface="Times New Roman" panose="02020603050405020304" pitchFamily="18" charset="0"/>
                        </a:rPr>
                        <a:t>If the first operand is less than the second operand, then the condition becomes true.</a:t>
                      </a:r>
                    </a:p>
                  </a:txBody>
                  <a:tcPr marL="63452" marR="63452" marT="63452" marB="634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579555111"/>
                  </a:ext>
                </a:extLst>
              </a:tr>
            </a:tbl>
          </a:graphicData>
        </a:graphic>
      </p:graphicFrame>
    </p:spTree>
    <p:extLst>
      <p:ext uri="{BB962C8B-B14F-4D97-AF65-F5344CB8AC3E}">
        <p14:creationId xmlns:p14="http://schemas.microsoft.com/office/powerpoint/2010/main" val="2379846790"/>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B0DF90E-6BAD-4E82-8FDF-717C9A357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13DCC859-0434-4BB8-B6C5-09C88AE69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08E7ACFB-B791-4C23-8B17-013FEDC09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8A3A020-7CE5-47B7-89A1-E5623659D298}"/>
              </a:ext>
            </a:extLst>
          </p:cNvPr>
          <p:cNvSpPr>
            <a:spLocks noGrp="1"/>
          </p:cNvSpPr>
          <p:nvPr>
            <p:ph type="title"/>
          </p:nvPr>
        </p:nvSpPr>
        <p:spPr>
          <a:xfrm>
            <a:off x="833002" y="365125"/>
            <a:ext cx="10520702" cy="1325563"/>
          </a:xfrm>
        </p:spPr>
        <p:txBody>
          <a:bodyPr>
            <a:normAutofit/>
          </a:bodyPr>
          <a:lstStyle/>
          <a:p>
            <a:pPr algn="ctr"/>
            <a:r>
              <a:rPr lang="en-US" dirty="0">
                <a:latin typeface="Times New Roman" panose="02020603050405020304" pitchFamily="18" charset="0"/>
                <a:cs typeface="Times New Roman" panose="02020603050405020304" pitchFamily="18" charset="0"/>
              </a:rPr>
              <a:t>Python Logical Operators</a:t>
            </a:r>
            <a:br>
              <a:rPr lang="en-US" dirty="0"/>
            </a:br>
            <a:endParaRPr lang="en-US" dirty="0"/>
          </a:p>
        </p:txBody>
      </p:sp>
      <p:graphicFrame>
        <p:nvGraphicFramePr>
          <p:cNvPr id="4" name="Content Placeholder 3">
            <a:extLst>
              <a:ext uri="{FF2B5EF4-FFF2-40B4-BE49-F238E27FC236}">
                <a16:creationId xmlns:a16="http://schemas.microsoft.com/office/drawing/2014/main" id="{3BEBB85E-17D2-48BB-9F03-A2C382B65615}"/>
              </a:ext>
            </a:extLst>
          </p:cNvPr>
          <p:cNvGraphicFramePr>
            <a:graphicFrameLocks noGrp="1"/>
          </p:cNvGraphicFramePr>
          <p:nvPr>
            <p:ph idx="1"/>
            <p:extLst>
              <p:ext uri="{D42A27DB-BD31-4B8C-83A1-F6EECF244321}">
                <p14:modId xmlns:p14="http://schemas.microsoft.com/office/powerpoint/2010/main" val="3186996476"/>
              </p:ext>
            </p:extLst>
          </p:nvPr>
        </p:nvGraphicFramePr>
        <p:xfrm>
          <a:off x="838200" y="2025487"/>
          <a:ext cx="10515601" cy="4148467"/>
        </p:xfrm>
        <a:graphic>
          <a:graphicData uri="http://schemas.openxmlformats.org/drawingml/2006/table">
            <a:tbl>
              <a:tblPr firstRow="1" bandRow="1"/>
              <a:tblGrid>
                <a:gridCol w="2522879">
                  <a:extLst>
                    <a:ext uri="{9D8B030D-6E8A-4147-A177-3AD203B41FA5}">
                      <a16:colId xmlns:a16="http://schemas.microsoft.com/office/drawing/2014/main" val="147612481"/>
                    </a:ext>
                  </a:extLst>
                </a:gridCol>
                <a:gridCol w="7992722">
                  <a:extLst>
                    <a:ext uri="{9D8B030D-6E8A-4147-A177-3AD203B41FA5}">
                      <a16:colId xmlns:a16="http://schemas.microsoft.com/office/drawing/2014/main" val="2197337046"/>
                    </a:ext>
                  </a:extLst>
                </a:gridCol>
              </a:tblGrid>
              <a:tr h="1520189">
                <a:tc>
                  <a:txBody>
                    <a:bodyPr/>
                    <a:lstStyle/>
                    <a:p>
                      <a:pPr algn="just" fontAlgn="t"/>
                      <a:r>
                        <a:rPr lang="en-US" sz="2700" dirty="0">
                          <a:solidFill>
                            <a:srgbClr val="333333"/>
                          </a:solidFill>
                          <a:effectLst/>
                          <a:latin typeface="Times New Roman" panose="02020603050405020304" pitchFamily="18" charset="0"/>
                          <a:cs typeface="Times New Roman" panose="02020603050405020304" pitchFamily="18" charset="0"/>
                        </a:rPr>
                        <a:t>and</a:t>
                      </a:r>
                    </a:p>
                  </a:txBody>
                  <a:tcPr marL="114472" marR="114472" marT="114472" marB="1144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700">
                          <a:solidFill>
                            <a:srgbClr val="333333"/>
                          </a:solidFill>
                          <a:effectLst/>
                          <a:latin typeface="Times New Roman" panose="02020603050405020304" pitchFamily="18" charset="0"/>
                          <a:cs typeface="Times New Roman" panose="02020603050405020304" pitchFamily="18" charset="0"/>
                        </a:rPr>
                        <a:t>If both the expression are true, then the condition will be true. If a and b are the two expressions, a → true, b → true =&gt; a and b → true.</a:t>
                      </a:r>
                    </a:p>
                  </a:txBody>
                  <a:tcPr marL="114472" marR="114472" marT="114472" marB="1144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56075740"/>
                  </a:ext>
                </a:extLst>
              </a:tr>
              <a:tr h="1520189">
                <a:tc>
                  <a:txBody>
                    <a:bodyPr/>
                    <a:lstStyle/>
                    <a:p>
                      <a:pPr algn="just" fontAlgn="t"/>
                      <a:r>
                        <a:rPr lang="en-US" sz="2700">
                          <a:solidFill>
                            <a:srgbClr val="333333"/>
                          </a:solidFill>
                          <a:effectLst/>
                          <a:latin typeface="Times New Roman" panose="02020603050405020304" pitchFamily="18" charset="0"/>
                          <a:cs typeface="Times New Roman" panose="02020603050405020304" pitchFamily="18" charset="0"/>
                        </a:rPr>
                        <a:t>or</a:t>
                      </a:r>
                    </a:p>
                  </a:txBody>
                  <a:tcPr marL="114472" marR="114472" marT="114472" marB="1144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700">
                          <a:solidFill>
                            <a:srgbClr val="333333"/>
                          </a:solidFill>
                          <a:effectLst/>
                          <a:latin typeface="Times New Roman" panose="02020603050405020304" pitchFamily="18" charset="0"/>
                          <a:cs typeface="Times New Roman" panose="02020603050405020304" pitchFamily="18" charset="0"/>
                        </a:rPr>
                        <a:t>If one of the expressions is true, then the condition will be true. If a and b are the two expressions, a → true, b → false =&gt; a or b → true.</a:t>
                      </a:r>
                    </a:p>
                  </a:txBody>
                  <a:tcPr marL="114472" marR="114472" marT="114472" marB="1144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52108494"/>
                  </a:ext>
                </a:extLst>
              </a:tr>
              <a:tr h="1108089">
                <a:tc>
                  <a:txBody>
                    <a:bodyPr/>
                    <a:lstStyle/>
                    <a:p>
                      <a:pPr algn="just" fontAlgn="t"/>
                      <a:r>
                        <a:rPr lang="en-US" sz="2700">
                          <a:solidFill>
                            <a:srgbClr val="333333"/>
                          </a:solidFill>
                          <a:effectLst/>
                          <a:latin typeface="Times New Roman" panose="02020603050405020304" pitchFamily="18" charset="0"/>
                          <a:cs typeface="Times New Roman" panose="02020603050405020304" pitchFamily="18" charset="0"/>
                        </a:rPr>
                        <a:t>not</a:t>
                      </a:r>
                    </a:p>
                  </a:txBody>
                  <a:tcPr marL="114472" marR="114472" marT="114472" marB="1144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700" dirty="0">
                          <a:solidFill>
                            <a:srgbClr val="333333"/>
                          </a:solidFill>
                          <a:effectLst/>
                          <a:latin typeface="Times New Roman" panose="02020603050405020304" pitchFamily="18" charset="0"/>
                          <a:cs typeface="Times New Roman" panose="02020603050405020304" pitchFamily="18" charset="0"/>
                        </a:rPr>
                        <a:t>If an expression </a:t>
                      </a:r>
                      <a:r>
                        <a:rPr lang="en-US" sz="2700" b="1" dirty="0">
                          <a:solidFill>
                            <a:srgbClr val="333333"/>
                          </a:solidFill>
                          <a:effectLst/>
                          <a:latin typeface="Times New Roman" panose="02020603050405020304" pitchFamily="18" charset="0"/>
                          <a:cs typeface="Times New Roman" panose="02020603050405020304" pitchFamily="18" charset="0"/>
                        </a:rPr>
                        <a:t>a</a:t>
                      </a:r>
                      <a:r>
                        <a:rPr lang="en-US" sz="2700" dirty="0">
                          <a:solidFill>
                            <a:srgbClr val="333333"/>
                          </a:solidFill>
                          <a:effectLst/>
                          <a:latin typeface="Times New Roman" panose="02020603050405020304" pitchFamily="18" charset="0"/>
                          <a:cs typeface="Times New Roman" panose="02020603050405020304" pitchFamily="18" charset="0"/>
                        </a:rPr>
                        <a:t> is true, then not (a) will be false and vice versa.</a:t>
                      </a:r>
                    </a:p>
                  </a:txBody>
                  <a:tcPr marL="114472" marR="114472" marT="114472" marB="1144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96297679"/>
                  </a:ext>
                </a:extLst>
              </a:tr>
            </a:tbl>
          </a:graphicData>
        </a:graphic>
      </p:graphicFrame>
    </p:spTree>
    <p:extLst>
      <p:ext uri="{BB962C8B-B14F-4D97-AF65-F5344CB8AC3E}">
        <p14:creationId xmlns:p14="http://schemas.microsoft.com/office/powerpoint/2010/main" val="3323433921"/>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9752BBE-1EE0-46F5-8E42-BF40EF933735}"/>
              </a:ext>
            </a:extLst>
          </p:cNvPr>
          <p:cNvPicPr>
            <a:picLocks noChangeAspect="1"/>
          </p:cNvPicPr>
          <p:nvPr/>
        </p:nvPicPr>
        <p:blipFill rotWithShape="1">
          <a:blip r:embed="rId3"/>
          <a:srcRect l="28179" r="2" b="2"/>
          <a:stretch/>
        </p:blipFill>
        <p:spPr>
          <a:xfrm>
            <a:off x="4117521" y="10"/>
            <a:ext cx="8074479" cy="6857990"/>
          </a:xfrm>
          <a:prstGeom prst="rect">
            <a:avLst/>
          </a:prstGeom>
        </p:spPr>
      </p:pic>
      <p:sp>
        <p:nvSpPr>
          <p:cNvPr id="9" name="Freeform: Shape 8">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8E61010-074E-42A9-BC65-79BFB952BCDF}"/>
              </a:ext>
            </a:extLst>
          </p:cNvPr>
          <p:cNvSpPr>
            <a:spLocks noGrp="1"/>
          </p:cNvSpPr>
          <p:nvPr>
            <p:ph type="title"/>
          </p:nvPr>
        </p:nvSpPr>
        <p:spPr>
          <a:xfrm>
            <a:off x="804672" y="365125"/>
            <a:ext cx="5266155" cy="1325563"/>
          </a:xfrm>
        </p:spPr>
        <p:txBody>
          <a:bodyPr>
            <a:normAutofit/>
          </a:bodyPr>
          <a:lstStyle/>
          <a:p>
            <a:r>
              <a:rPr lang="en-US" sz="3700"/>
              <a:t>Python If-else statements</a:t>
            </a:r>
            <a:br>
              <a:rPr lang="en-US" sz="3700"/>
            </a:br>
            <a:endParaRPr lang="en-US" sz="3700"/>
          </a:p>
        </p:txBody>
      </p:sp>
      <p:sp>
        <p:nvSpPr>
          <p:cNvPr id="3" name="Content Placeholder 2">
            <a:extLst>
              <a:ext uri="{FF2B5EF4-FFF2-40B4-BE49-F238E27FC236}">
                <a16:creationId xmlns:a16="http://schemas.microsoft.com/office/drawing/2014/main" id="{E0E92A50-08D9-4387-8F63-DBDEE5F17E74}"/>
              </a:ext>
            </a:extLst>
          </p:cNvPr>
          <p:cNvSpPr>
            <a:spLocks noGrp="1"/>
          </p:cNvSpPr>
          <p:nvPr>
            <p:ph idx="1"/>
          </p:nvPr>
        </p:nvSpPr>
        <p:spPr>
          <a:xfrm>
            <a:off x="376046" y="1690689"/>
            <a:ext cx="4370125" cy="4486274"/>
          </a:xfrm>
        </p:spPr>
        <p:txBody>
          <a:bodyPr>
            <a:normAutofit lnSpcReduction="10000"/>
          </a:bodyPr>
          <a:lstStyle/>
          <a:p>
            <a:pPr marL="0" indent="0">
              <a:buNone/>
            </a:pPr>
            <a:r>
              <a:rPr lang="en-US" sz="2400" b="1" dirty="0">
                <a:latin typeface="Times New Roman" panose="02020603050405020304" pitchFamily="18" charset="0"/>
                <a:cs typeface="Times New Roman" panose="02020603050405020304" pitchFamily="18" charset="0"/>
              </a:rPr>
              <a:t>if expression 1:   </a:t>
            </a:r>
          </a:p>
          <a:p>
            <a:pPr marL="0" indent="0">
              <a:buNone/>
            </a:pPr>
            <a:r>
              <a:rPr lang="en-US" sz="2400" b="1" dirty="0">
                <a:latin typeface="Times New Roman" panose="02020603050405020304" pitchFamily="18" charset="0"/>
                <a:cs typeface="Times New Roman" panose="02020603050405020304" pitchFamily="18" charset="0"/>
              </a:rPr>
              <a:t>    # block of statements   </a:t>
            </a:r>
          </a:p>
          <a:p>
            <a:pPr marL="0" indent="0">
              <a:buNone/>
            </a:pPr>
            <a:r>
              <a:rPr lang="en-US" sz="2400" b="1" dirty="0">
                <a:latin typeface="Times New Roman" panose="02020603050405020304" pitchFamily="18" charset="0"/>
                <a:cs typeface="Times New Roman" panose="02020603050405020304" pitchFamily="18" charset="0"/>
              </a:rPr>
              <a:t>  </a:t>
            </a:r>
          </a:p>
          <a:p>
            <a:pPr marL="0" indent="0">
              <a:buNone/>
            </a:pPr>
            <a:r>
              <a:rPr lang="en-US" sz="2400" b="1" dirty="0" err="1">
                <a:latin typeface="Times New Roman" panose="02020603050405020304" pitchFamily="18" charset="0"/>
                <a:cs typeface="Times New Roman" panose="02020603050405020304" pitchFamily="18" charset="0"/>
              </a:rPr>
              <a:t>elif</a:t>
            </a:r>
            <a:r>
              <a:rPr lang="en-US" sz="2400" b="1" dirty="0">
                <a:latin typeface="Times New Roman" panose="02020603050405020304" pitchFamily="18" charset="0"/>
                <a:cs typeface="Times New Roman" panose="02020603050405020304" pitchFamily="18" charset="0"/>
              </a:rPr>
              <a:t> expression 2:   </a:t>
            </a:r>
          </a:p>
          <a:p>
            <a:pPr marL="0" indent="0">
              <a:buNone/>
            </a:pPr>
            <a:r>
              <a:rPr lang="en-US" sz="2400" b="1" dirty="0">
                <a:latin typeface="Times New Roman" panose="02020603050405020304" pitchFamily="18" charset="0"/>
                <a:cs typeface="Times New Roman" panose="02020603050405020304" pitchFamily="18" charset="0"/>
              </a:rPr>
              <a:t>    # block of statements   </a:t>
            </a:r>
          </a:p>
          <a:p>
            <a:pPr marL="0" indent="0">
              <a:buNone/>
            </a:pPr>
            <a:r>
              <a:rPr lang="en-US" sz="2400" b="1" dirty="0">
                <a:latin typeface="Times New Roman" panose="02020603050405020304" pitchFamily="18" charset="0"/>
                <a:cs typeface="Times New Roman" panose="02020603050405020304" pitchFamily="18" charset="0"/>
              </a:rPr>
              <a:t>  </a:t>
            </a:r>
          </a:p>
          <a:p>
            <a:pPr marL="0" indent="0">
              <a:buNone/>
            </a:pPr>
            <a:r>
              <a:rPr lang="en-US" sz="2400" b="1" dirty="0" err="1">
                <a:latin typeface="Times New Roman" panose="02020603050405020304" pitchFamily="18" charset="0"/>
                <a:cs typeface="Times New Roman" panose="02020603050405020304" pitchFamily="18" charset="0"/>
              </a:rPr>
              <a:t>elif</a:t>
            </a:r>
            <a:r>
              <a:rPr lang="en-US" sz="2400" b="1" dirty="0">
                <a:latin typeface="Times New Roman" panose="02020603050405020304" pitchFamily="18" charset="0"/>
                <a:cs typeface="Times New Roman" panose="02020603050405020304" pitchFamily="18" charset="0"/>
              </a:rPr>
              <a:t> expression 3:   </a:t>
            </a:r>
          </a:p>
          <a:p>
            <a:pPr marL="0" indent="0">
              <a:buNone/>
            </a:pPr>
            <a:r>
              <a:rPr lang="en-US" sz="2400" b="1" dirty="0">
                <a:latin typeface="Times New Roman" panose="02020603050405020304" pitchFamily="18" charset="0"/>
                <a:cs typeface="Times New Roman" panose="02020603050405020304" pitchFamily="18" charset="0"/>
              </a:rPr>
              <a:t>    # block of statements  </a:t>
            </a:r>
          </a:p>
          <a:p>
            <a:pPr marL="0" indent="0">
              <a:buNone/>
            </a:pPr>
            <a:r>
              <a:rPr lang="en-US" sz="2400" b="1" dirty="0">
                <a:latin typeface="Times New Roman" panose="02020603050405020304" pitchFamily="18" charset="0"/>
                <a:cs typeface="Times New Roman" panose="02020603050405020304" pitchFamily="18" charset="0"/>
              </a:rPr>
              <a:t> else:   </a:t>
            </a:r>
          </a:p>
          <a:p>
            <a:pPr marL="0" indent="0">
              <a:buNone/>
            </a:pPr>
            <a:r>
              <a:rPr lang="en-US" sz="2400" b="1" dirty="0">
                <a:latin typeface="Times New Roman" panose="02020603050405020304" pitchFamily="18" charset="0"/>
                <a:cs typeface="Times New Roman" panose="02020603050405020304" pitchFamily="18" charset="0"/>
              </a:rPr>
              <a:t>    # block of statements </a:t>
            </a:r>
          </a:p>
        </p:txBody>
      </p:sp>
      <p:sp>
        <p:nvSpPr>
          <p:cNvPr id="7" name="Rectangle 6">
            <a:extLst>
              <a:ext uri="{FF2B5EF4-FFF2-40B4-BE49-F238E27FC236}">
                <a16:creationId xmlns:a16="http://schemas.microsoft.com/office/drawing/2014/main" id="{24278C11-8EE3-4E2D-8F57-31080006E91A}"/>
              </a:ext>
            </a:extLst>
          </p:cNvPr>
          <p:cNvSpPr/>
          <p:nvPr/>
        </p:nvSpPr>
        <p:spPr>
          <a:xfrm>
            <a:off x="298049" y="1649731"/>
            <a:ext cx="3602440" cy="4379594"/>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065770"/>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8623635B-8909-44DC-90D5-D69DE3161DF5}"/>
              </a:ext>
            </a:extLst>
          </p:cNvPr>
          <p:cNvPicPr>
            <a:picLocks noChangeAspect="1"/>
          </p:cNvPicPr>
          <p:nvPr/>
        </p:nvPicPr>
        <p:blipFill rotWithShape="1">
          <a:blip r:embed="rId2"/>
          <a:srcRect l="28179" r="2" b="2"/>
          <a:stretch/>
        </p:blipFill>
        <p:spPr>
          <a:xfrm>
            <a:off x="4117521" y="10"/>
            <a:ext cx="8074479" cy="6857990"/>
          </a:xfrm>
          <a:prstGeom prst="rect">
            <a:avLst/>
          </a:prstGeom>
        </p:spPr>
      </p:pic>
      <p:sp>
        <p:nvSpPr>
          <p:cNvPr id="9" name="Freeform: Shape 8">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A08C3C-8388-40E0-9A21-C07B9B9967CC}"/>
              </a:ext>
            </a:extLst>
          </p:cNvPr>
          <p:cNvSpPr>
            <a:spLocks noGrp="1"/>
          </p:cNvSpPr>
          <p:nvPr>
            <p:ph type="title"/>
          </p:nvPr>
        </p:nvSpPr>
        <p:spPr>
          <a:xfrm>
            <a:off x="804672" y="365125"/>
            <a:ext cx="5266155" cy="1325563"/>
          </a:xfrm>
        </p:spPr>
        <p:txBody>
          <a:bodyPr>
            <a:normAutofit/>
          </a:bodyPr>
          <a:lstStyle/>
          <a:p>
            <a:r>
              <a:rPr lang="en-US" dirty="0"/>
              <a:t>Python for loop</a:t>
            </a:r>
          </a:p>
        </p:txBody>
      </p:sp>
      <p:sp>
        <p:nvSpPr>
          <p:cNvPr id="3" name="Content Placeholder 2">
            <a:extLst>
              <a:ext uri="{FF2B5EF4-FFF2-40B4-BE49-F238E27FC236}">
                <a16:creationId xmlns:a16="http://schemas.microsoft.com/office/drawing/2014/main" id="{325C6D66-D0C0-4138-8D16-51DC9417DC32}"/>
              </a:ext>
            </a:extLst>
          </p:cNvPr>
          <p:cNvSpPr>
            <a:spLocks noGrp="1"/>
          </p:cNvSpPr>
          <p:nvPr>
            <p:ph idx="1"/>
          </p:nvPr>
        </p:nvSpPr>
        <p:spPr>
          <a:xfrm>
            <a:off x="804672" y="2022601"/>
            <a:ext cx="3941499" cy="4154361"/>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for </a:t>
            </a:r>
            <a:r>
              <a:rPr lang="en-US" sz="2400" dirty="0" err="1">
                <a:latin typeface="Times New Roman" panose="02020603050405020304" pitchFamily="18" charset="0"/>
                <a:cs typeface="Times New Roman" panose="02020603050405020304" pitchFamily="18" charset="0"/>
              </a:rPr>
              <a:t>iterating_var</a:t>
            </a:r>
            <a:r>
              <a:rPr lang="en-US" sz="2400" dirty="0">
                <a:latin typeface="Times New Roman" panose="02020603050405020304" pitchFamily="18" charset="0"/>
                <a:cs typeface="Times New Roman" panose="02020603050405020304" pitchFamily="18" charset="0"/>
              </a:rPr>
              <a:t> in sequence:    </a:t>
            </a:r>
          </a:p>
          <a:p>
            <a:pPr marL="0" indent="0">
              <a:buNone/>
            </a:pPr>
            <a:r>
              <a:rPr lang="en-US" sz="2400" dirty="0">
                <a:latin typeface="Times New Roman" panose="02020603050405020304" pitchFamily="18" charset="0"/>
                <a:cs typeface="Times New Roman" panose="02020603050405020304" pitchFamily="18" charset="0"/>
              </a:rPr>
              <a:t>    statement(s)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for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in range(1,11):  </a:t>
            </a:r>
          </a:p>
          <a:p>
            <a:pPr marL="0" indent="0">
              <a:buNone/>
            </a:pPr>
            <a:r>
              <a:rPr lang="en-US" sz="2400" dirty="0">
                <a:latin typeface="Times New Roman" panose="02020603050405020304" pitchFamily="18" charset="0"/>
                <a:cs typeface="Times New Roman" panose="02020603050405020304" pitchFamily="18" charset="0"/>
              </a:rPr>
              <a:t>    c = n*</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t>
            </a:r>
          </a:p>
        </p:txBody>
      </p:sp>
      <p:sp>
        <p:nvSpPr>
          <p:cNvPr id="7" name="Rectangle 6">
            <a:extLst>
              <a:ext uri="{FF2B5EF4-FFF2-40B4-BE49-F238E27FC236}">
                <a16:creationId xmlns:a16="http://schemas.microsoft.com/office/drawing/2014/main" id="{44F1A42A-2152-4E9F-8BD1-AF378AABF2E9}"/>
              </a:ext>
            </a:extLst>
          </p:cNvPr>
          <p:cNvSpPr/>
          <p:nvPr/>
        </p:nvSpPr>
        <p:spPr>
          <a:xfrm>
            <a:off x="804672" y="2022601"/>
            <a:ext cx="3941498" cy="924750"/>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1D88361-1933-45AA-85A6-29E5039D4E5C}"/>
              </a:ext>
            </a:extLst>
          </p:cNvPr>
          <p:cNvSpPr/>
          <p:nvPr/>
        </p:nvSpPr>
        <p:spPr>
          <a:xfrm>
            <a:off x="804672" y="4305173"/>
            <a:ext cx="3653214" cy="924750"/>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16732748"/>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CB653-A4A0-40F7-B0CF-ED9262DDA3F8}"/>
              </a:ext>
            </a:extLst>
          </p:cNvPr>
          <p:cNvSpPr>
            <a:spLocks noGrp="1"/>
          </p:cNvSpPr>
          <p:nvPr>
            <p:ph type="title"/>
          </p:nvPr>
        </p:nvSpPr>
        <p:spPr>
          <a:xfrm>
            <a:off x="6053668" y="803325"/>
            <a:ext cx="5314536" cy="1325563"/>
          </a:xfrm>
        </p:spPr>
        <p:txBody>
          <a:bodyPr>
            <a:normAutofit/>
          </a:bodyPr>
          <a:lstStyle/>
          <a:p>
            <a:pPr algn="ctr"/>
            <a:r>
              <a:rPr lang="en-US" dirty="0">
                <a:latin typeface="Times New Roman" panose="02020603050405020304" pitchFamily="18" charset="0"/>
                <a:cs typeface="Times New Roman" panose="02020603050405020304" pitchFamily="18" charset="0"/>
              </a:rPr>
              <a:t>Python While loop</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17" name="Freeform: Shape 16">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Snake">
            <a:extLst>
              <a:ext uri="{FF2B5EF4-FFF2-40B4-BE49-F238E27FC236}">
                <a16:creationId xmlns:a16="http://schemas.microsoft.com/office/drawing/2014/main" id="{EB153D31-24DC-4D64-B0A6-684CC462EC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1733" y="543135"/>
            <a:ext cx="3835488" cy="3835488"/>
          </a:xfrm>
          <a:prstGeom prst="rect">
            <a:avLst/>
          </a:prstGeom>
        </p:spPr>
      </p:pic>
      <p:sp>
        <p:nvSpPr>
          <p:cNvPr id="3" name="Content Placeholder 2">
            <a:extLst>
              <a:ext uri="{FF2B5EF4-FFF2-40B4-BE49-F238E27FC236}">
                <a16:creationId xmlns:a16="http://schemas.microsoft.com/office/drawing/2014/main" id="{5D3AA697-F102-40C9-A5C7-A426ADF43A51}"/>
              </a:ext>
            </a:extLst>
          </p:cNvPr>
          <p:cNvSpPr>
            <a:spLocks noGrp="1"/>
          </p:cNvSpPr>
          <p:nvPr>
            <p:ph idx="1"/>
          </p:nvPr>
        </p:nvSpPr>
        <p:spPr>
          <a:xfrm>
            <a:off x="6053667" y="2279018"/>
            <a:ext cx="5314543" cy="3375920"/>
          </a:xfrm>
        </p:spPr>
        <p:txBody>
          <a:bodyPr anchor="t">
            <a:normAutofit/>
          </a:bodyPr>
          <a:lstStyle/>
          <a:p>
            <a:pPr marL="0" indent="0" algn="ctr">
              <a:buNone/>
            </a:pPr>
            <a:r>
              <a:rPr lang="en-US" sz="2400" dirty="0">
                <a:latin typeface="Times New Roman" panose="02020603050405020304" pitchFamily="18" charset="0"/>
                <a:cs typeface="Times New Roman" panose="02020603050405020304" pitchFamily="18" charset="0"/>
              </a:rPr>
              <a:t>while expression:    </a:t>
            </a:r>
          </a:p>
          <a:p>
            <a:pPr marL="0" indent="0" algn="ctr">
              <a:buNone/>
            </a:pPr>
            <a:r>
              <a:rPr lang="en-US" sz="2400" dirty="0">
                <a:latin typeface="Times New Roman" panose="02020603050405020304" pitchFamily="18" charset="0"/>
                <a:cs typeface="Times New Roman" panose="02020603050405020304" pitchFamily="18" charset="0"/>
              </a:rPr>
              <a:t>    statements </a:t>
            </a:r>
          </a:p>
        </p:txBody>
      </p:sp>
      <p:sp>
        <p:nvSpPr>
          <p:cNvPr id="9" name="Rectangle 8">
            <a:extLst>
              <a:ext uri="{FF2B5EF4-FFF2-40B4-BE49-F238E27FC236}">
                <a16:creationId xmlns:a16="http://schemas.microsoft.com/office/drawing/2014/main" id="{20E626E5-C370-42DF-AEBF-F489EFF5E823}"/>
              </a:ext>
            </a:extLst>
          </p:cNvPr>
          <p:cNvSpPr/>
          <p:nvPr/>
        </p:nvSpPr>
        <p:spPr>
          <a:xfrm>
            <a:off x="7103587" y="2243460"/>
            <a:ext cx="3653214" cy="1037619"/>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51081839"/>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lose-up of a calculator keypad">
            <a:extLst>
              <a:ext uri="{FF2B5EF4-FFF2-40B4-BE49-F238E27FC236}">
                <a16:creationId xmlns:a16="http://schemas.microsoft.com/office/drawing/2014/main" id="{1C37C8B9-A809-4BE4-B27F-0BC200BFA4ED}"/>
              </a:ext>
            </a:extLst>
          </p:cNvPr>
          <p:cNvPicPr>
            <a:picLocks noChangeAspect="1"/>
          </p:cNvPicPr>
          <p:nvPr/>
        </p:nvPicPr>
        <p:blipFill rotWithShape="1">
          <a:blip r:embed="rId2"/>
          <a:srcRect l="7682" r="14316" b="-1"/>
          <a:stretch/>
        </p:blipFill>
        <p:spPr>
          <a:xfrm>
            <a:off x="4117521" y="10"/>
            <a:ext cx="8074479" cy="6857990"/>
          </a:xfrm>
          <a:prstGeom prst="rect">
            <a:avLst/>
          </a:prstGeom>
        </p:spPr>
      </p:pic>
      <p:sp>
        <p:nvSpPr>
          <p:cNvPr id="9" name="Freeform: Shape 8">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2D0816B-46E6-40BC-A370-2E9CE587BDE5}"/>
              </a:ext>
            </a:extLst>
          </p:cNvPr>
          <p:cNvSpPr>
            <a:spLocks noGrp="1"/>
          </p:cNvSpPr>
          <p:nvPr>
            <p:ph type="title"/>
          </p:nvPr>
        </p:nvSpPr>
        <p:spPr>
          <a:xfrm>
            <a:off x="804672" y="365125"/>
            <a:ext cx="5266155" cy="1325563"/>
          </a:xfrm>
        </p:spPr>
        <p:txBody>
          <a:bodyPr>
            <a:normAutofit/>
          </a:bodyPr>
          <a:lstStyle/>
          <a:p>
            <a:r>
              <a:rPr lang="en-US" dirty="0">
                <a:latin typeface="Times New Roman" panose="02020603050405020304" pitchFamily="18" charset="0"/>
                <a:cs typeface="Times New Roman" panose="02020603050405020304" pitchFamily="18" charset="0"/>
              </a:rPr>
              <a:t>Python Function</a:t>
            </a:r>
          </a:p>
        </p:txBody>
      </p:sp>
      <p:sp>
        <p:nvSpPr>
          <p:cNvPr id="3" name="Content Placeholder 2">
            <a:extLst>
              <a:ext uri="{FF2B5EF4-FFF2-40B4-BE49-F238E27FC236}">
                <a16:creationId xmlns:a16="http://schemas.microsoft.com/office/drawing/2014/main" id="{CB6506D2-4F6E-4525-A14C-7735C199C9A6}"/>
              </a:ext>
            </a:extLst>
          </p:cNvPr>
          <p:cNvSpPr>
            <a:spLocks noGrp="1"/>
          </p:cNvSpPr>
          <p:nvPr>
            <p:ph idx="1"/>
          </p:nvPr>
        </p:nvSpPr>
        <p:spPr>
          <a:xfrm>
            <a:off x="804672" y="2022601"/>
            <a:ext cx="3941499" cy="4154361"/>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my_function</a:t>
            </a:r>
            <a:r>
              <a:rPr lang="en-US" sz="2400" dirty="0">
                <a:latin typeface="Times New Roman" panose="02020603050405020304" pitchFamily="18" charset="0"/>
                <a:cs typeface="Times New Roman" panose="02020603050405020304" pitchFamily="18" charset="0"/>
              </a:rPr>
              <a:t>(parameters):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function_block</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return expression </a:t>
            </a:r>
          </a:p>
        </p:txBody>
      </p:sp>
      <p:sp>
        <p:nvSpPr>
          <p:cNvPr id="7" name="Rectangle 6">
            <a:extLst>
              <a:ext uri="{FF2B5EF4-FFF2-40B4-BE49-F238E27FC236}">
                <a16:creationId xmlns:a16="http://schemas.microsoft.com/office/drawing/2014/main" id="{4E1BC4B8-218E-4751-B36F-4B27076B9369}"/>
              </a:ext>
            </a:extLst>
          </p:cNvPr>
          <p:cNvSpPr/>
          <p:nvPr/>
        </p:nvSpPr>
        <p:spPr>
          <a:xfrm>
            <a:off x="608852" y="1923859"/>
            <a:ext cx="4137319" cy="1566990"/>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20455260"/>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4" descr="Toy plastic numbers">
            <a:extLst>
              <a:ext uri="{FF2B5EF4-FFF2-40B4-BE49-F238E27FC236}">
                <a16:creationId xmlns:a16="http://schemas.microsoft.com/office/drawing/2014/main" id="{2A046071-2DD9-4058-89BA-13FB3A7EBF3A}"/>
              </a:ext>
            </a:extLst>
          </p:cNvPr>
          <p:cNvPicPr>
            <a:picLocks noChangeAspect="1"/>
          </p:cNvPicPr>
          <p:nvPr/>
        </p:nvPicPr>
        <p:blipFill rotWithShape="1">
          <a:blip r:embed="rId2"/>
          <a:srcRect l="7625" r="13783" b="-1"/>
          <a:stretch/>
        </p:blipFill>
        <p:spPr>
          <a:xfrm>
            <a:off x="4117521" y="10"/>
            <a:ext cx="8074479" cy="6857990"/>
          </a:xfrm>
          <a:prstGeom prst="rect">
            <a:avLst/>
          </a:prstGeom>
        </p:spPr>
      </p:pic>
      <p:sp>
        <p:nvSpPr>
          <p:cNvPr id="24" name="Freeform: Shape 19">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1">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C942C2D-8584-4FF5-B8E3-DB5403DE26D4}"/>
              </a:ext>
            </a:extLst>
          </p:cNvPr>
          <p:cNvSpPr>
            <a:spLocks noGrp="1"/>
          </p:cNvSpPr>
          <p:nvPr>
            <p:ph type="title"/>
          </p:nvPr>
        </p:nvSpPr>
        <p:spPr>
          <a:xfrm>
            <a:off x="804672" y="365125"/>
            <a:ext cx="5266155" cy="1325563"/>
          </a:xfrm>
        </p:spPr>
        <p:txBody>
          <a:bodyPr>
            <a:normAutofit/>
          </a:bodyPr>
          <a:lstStyle/>
          <a:p>
            <a:r>
              <a:rPr lang="en-US" dirty="0">
                <a:latin typeface="Times New Roman" panose="02020603050405020304" pitchFamily="18" charset="0"/>
                <a:cs typeface="Times New Roman" panose="02020603050405020304" pitchFamily="18" charset="0"/>
              </a:rPr>
              <a:t>Python Math Module</a:t>
            </a:r>
          </a:p>
        </p:txBody>
      </p:sp>
      <p:sp>
        <p:nvSpPr>
          <p:cNvPr id="3" name="Content Placeholder 2">
            <a:extLst>
              <a:ext uri="{FF2B5EF4-FFF2-40B4-BE49-F238E27FC236}">
                <a16:creationId xmlns:a16="http://schemas.microsoft.com/office/drawing/2014/main" id="{D79C4167-B468-4EFF-A752-26EA7544F5CB}"/>
              </a:ext>
            </a:extLst>
          </p:cNvPr>
          <p:cNvSpPr>
            <a:spLocks noGrp="1"/>
          </p:cNvSpPr>
          <p:nvPr>
            <p:ph idx="1"/>
          </p:nvPr>
        </p:nvSpPr>
        <p:spPr>
          <a:xfrm>
            <a:off x="804672" y="2022601"/>
            <a:ext cx="3941499" cy="4154361"/>
          </a:xfrm>
        </p:spPr>
        <p:txBody>
          <a:bodyPr>
            <a:normAutofit/>
          </a:bodyPr>
          <a:lstStyle/>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math.log()</a:t>
            </a:r>
          </a:p>
          <a:p>
            <a:pPr>
              <a:buFont typeface="Wingdings" panose="05000000000000000000" pitchFamily="2" charset="2"/>
              <a:buChar char="§"/>
            </a:pPr>
            <a:r>
              <a:rPr lang="en-US" sz="2400" dirty="0" err="1">
                <a:latin typeface="Times New Roman" panose="02020603050405020304" pitchFamily="18" charset="0"/>
                <a:cs typeface="Times New Roman" panose="02020603050405020304" pitchFamily="18" charset="0"/>
              </a:rPr>
              <a:t>math.exp</a:t>
            </a:r>
            <a:r>
              <a:rPr lang="en-US" sz="24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2400" dirty="0" err="1">
                <a:latin typeface="Times New Roman" panose="02020603050405020304" pitchFamily="18" charset="0"/>
                <a:cs typeface="Times New Roman" panose="02020603050405020304" pitchFamily="18" charset="0"/>
              </a:rPr>
              <a:t>math.pow</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x,y</a:t>
            </a:r>
            <a:r>
              <a:rPr lang="en-US" sz="24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2400" dirty="0" err="1">
                <a:latin typeface="Times New Roman" panose="02020603050405020304" pitchFamily="18" charset="0"/>
                <a:cs typeface="Times New Roman" panose="02020603050405020304" pitchFamily="18" charset="0"/>
              </a:rPr>
              <a:t>math.factorial</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25803240"/>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6C62D3-56B4-44E4-81D4-E0BA83573AA7}"/>
              </a:ext>
            </a:extLst>
          </p:cNvPr>
          <p:cNvSpPr>
            <a:spLocks noGrp="1"/>
          </p:cNvSpPr>
          <p:nvPr>
            <p:ph type="title"/>
          </p:nvPr>
        </p:nvSpPr>
        <p:spPr>
          <a:xfrm>
            <a:off x="2311147" y="365760"/>
            <a:ext cx="7569706" cy="1288238"/>
          </a:xfrm>
        </p:spPr>
        <p:txBody>
          <a:bodyPr anchor="ctr">
            <a:normAutofit/>
          </a:bodyPr>
          <a:lstStyle/>
          <a:p>
            <a:pPr algn="ctr"/>
            <a:r>
              <a:rPr lang="en-US" dirty="0">
                <a:latin typeface="Times New Roman" panose="02020603050405020304" pitchFamily="18" charset="0"/>
                <a:cs typeface="Times New Roman" panose="02020603050405020304" pitchFamily="18" charset="0"/>
              </a:rPr>
              <a:t>Python Sheet</a:t>
            </a:r>
          </a:p>
        </p:txBody>
      </p:sp>
      <p:sp>
        <p:nvSpPr>
          <p:cNvPr id="17" name="Content Placeholder 2">
            <a:extLst>
              <a:ext uri="{FF2B5EF4-FFF2-40B4-BE49-F238E27FC236}">
                <a16:creationId xmlns:a16="http://schemas.microsoft.com/office/drawing/2014/main" id="{E6A0A122-70C2-4DE6-AD03-AACC0966EB2F}"/>
              </a:ext>
            </a:extLst>
          </p:cNvPr>
          <p:cNvSpPr>
            <a:spLocks noGrp="1"/>
          </p:cNvSpPr>
          <p:nvPr>
            <p:ph idx="1"/>
          </p:nvPr>
        </p:nvSpPr>
        <p:spPr>
          <a:xfrm>
            <a:off x="2165569" y="1956816"/>
            <a:ext cx="7860863" cy="4024884"/>
          </a:xfrm>
        </p:spPr>
        <p:txBody>
          <a:bodyPr anchor="t">
            <a:normAutofit/>
          </a:bodyPr>
          <a:lstStyle/>
          <a:p>
            <a:pPr marL="342900" lvl="0" indent="-342900" rtl="0">
              <a:buFont typeface="+mj-l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Write a Python program to find the area of a triangle.</a:t>
            </a:r>
          </a:p>
          <a:p>
            <a:pPr marL="342900" lvl="0" indent="-342900">
              <a:buFont typeface="+mj-l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Write a Python Program to Find the Factorial of a Number.</a:t>
            </a:r>
          </a:p>
          <a:p>
            <a:pPr marL="342900" lvl="0" indent="-342900">
              <a:buFont typeface="+mj-l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Write a Python Program to Check if a Number is Odd or Even.</a:t>
            </a:r>
          </a:p>
          <a:p>
            <a:pPr marL="342900" lvl="0" indent="-342900">
              <a:spcAft>
                <a:spcPts val="800"/>
              </a:spcAft>
              <a:buFont typeface="+mj-l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Write a Python Program to Display the Multiplication Table.</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990010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558D797-9296-49EA-B908-CF62382D9A3A}"/>
              </a:ext>
            </a:extLst>
          </p:cNvPr>
          <p:cNvSpPr>
            <a:spLocks noGrp="1"/>
          </p:cNvSpPr>
          <p:nvPr>
            <p:ph type="title"/>
          </p:nvPr>
        </p:nvSpPr>
        <p:spPr>
          <a:xfrm>
            <a:off x="643467" y="321734"/>
            <a:ext cx="10905066" cy="1135737"/>
          </a:xfrm>
        </p:spPr>
        <p:txBody>
          <a:bodyPr>
            <a:normAutofit/>
          </a:bodyPr>
          <a:lstStyle/>
          <a:p>
            <a:pPr algn="ctr"/>
            <a:r>
              <a:rPr lang="en-US" sz="3600" dirty="0">
                <a:latin typeface="Times New Roman" panose="02020603050405020304" pitchFamily="18" charset="0"/>
                <a:ea typeface="Tahoma" panose="020B0604030504040204" pitchFamily="34" charset="0"/>
                <a:cs typeface="Times New Roman" panose="02020603050405020304" pitchFamily="18" charset="0"/>
              </a:rPr>
              <a:t>Python Features</a:t>
            </a:r>
          </a:p>
        </p:txBody>
      </p:sp>
      <p:sp>
        <p:nvSpPr>
          <p:cNvPr id="22" name="Rectangle 2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2">
            <a:extLst>
              <a:ext uri="{FF2B5EF4-FFF2-40B4-BE49-F238E27FC236}">
                <a16:creationId xmlns:a16="http://schemas.microsoft.com/office/drawing/2014/main" id="{70721A00-29F3-45ED-B59F-FBD4BE734DDD}"/>
              </a:ext>
            </a:extLst>
          </p:cNvPr>
          <p:cNvGraphicFramePr>
            <a:graphicFrameLocks noGrp="1"/>
          </p:cNvGraphicFramePr>
          <p:nvPr>
            <p:ph idx="1"/>
            <p:extLst>
              <p:ext uri="{D42A27DB-BD31-4B8C-83A1-F6EECF244321}">
                <p14:modId xmlns:p14="http://schemas.microsoft.com/office/powerpoint/2010/main" val="206817031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240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Light bulb on yellow background with sketched light beams and cord">
            <a:extLst>
              <a:ext uri="{FF2B5EF4-FFF2-40B4-BE49-F238E27FC236}">
                <a16:creationId xmlns:a16="http://schemas.microsoft.com/office/drawing/2014/main" id="{A622CF1D-BEEB-4908-A9B1-18D6548791D9}"/>
              </a:ext>
            </a:extLst>
          </p:cNvPr>
          <p:cNvPicPr>
            <a:picLocks noChangeAspect="1"/>
          </p:cNvPicPr>
          <p:nvPr/>
        </p:nvPicPr>
        <p:blipFill rotWithShape="1">
          <a:blip r:embed="rId2"/>
          <a:srcRect l="27591"/>
          <a:stretch/>
        </p:blipFill>
        <p:spPr>
          <a:xfrm>
            <a:off x="4117521" y="10"/>
            <a:ext cx="8074479" cy="6857990"/>
          </a:xfrm>
          <a:prstGeom prst="rect">
            <a:avLst/>
          </a:prstGeom>
        </p:spPr>
      </p:pic>
      <p:sp>
        <p:nvSpPr>
          <p:cNvPr id="9" name="Freeform: Shape 8">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2CE169E-A69C-45AA-A179-CA9DDBDEF9A4}"/>
              </a:ext>
            </a:extLst>
          </p:cNvPr>
          <p:cNvSpPr>
            <a:spLocks noGrp="1"/>
          </p:cNvSpPr>
          <p:nvPr>
            <p:ph type="title"/>
          </p:nvPr>
        </p:nvSpPr>
        <p:spPr>
          <a:xfrm>
            <a:off x="804672" y="365125"/>
            <a:ext cx="5266155" cy="1325563"/>
          </a:xfrm>
        </p:spPr>
        <p:txBody>
          <a:bodyPr>
            <a:normAutofit/>
          </a:bodyPr>
          <a:lstStyle/>
          <a:p>
            <a:r>
              <a:rPr lang="en-US" dirty="0">
                <a:latin typeface="Times New Roman" panose="02020603050405020304" pitchFamily="18" charset="0"/>
                <a:cs typeface="Times New Roman" panose="02020603050405020304" pitchFamily="18" charset="0"/>
              </a:rPr>
              <a:t>Python Case Study</a:t>
            </a:r>
          </a:p>
        </p:txBody>
      </p:sp>
      <p:sp>
        <p:nvSpPr>
          <p:cNvPr id="3" name="Content Placeholder 2">
            <a:extLst>
              <a:ext uri="{FF2B5EF4-FFF2-40B4-BE49-F238E27FC236}">
                <a16:creationId xmlns:a16="http://schemas.microsoft.com/office/drawing/2014/main" id="{13B62607-6AF3-40FD-AB37-8B7F9C250459}"/>
              </a:ext>
            </a:extLst>
          </p:cNvPr>
          <p:cNvSpPr>
            <a:spLocks noGrp="1"/>
          </p:cNvSpPr>
          <p:nvPr>
            <p:ph idx="1"/>
          </p:nvPr>
        </p:nvSpPr>
        <p:spPr>
          <a:xfrm>
            <a:off x="804672" y="2022601"/>
            <a:ext cx="4557742" cy="4154361"/>
          </a:xfrm>
        </p:spPr>
        <p:txBody>
          <a:bodyPr>
            <a:normAutofit/>
          </a:bodyPr>
          <a:lstStyle/>
          <a:p>
            <a:pPr marL="342900" lvl="0" indent="-342900" algn="justLow" rtl="0">
              <a:buFont typeface="+mj-l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Write an Employee Management System in Python. The script will contain the following operations:</a:t>
            </a:r>
          </a:p>
          <a:p>
            <a:pPr marL="800100" lvl="1" indent="-342900" algn="justLow">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Add Employee</a:t>
            </a:r>
          </a:p>
          <a:p>
            <a:pPr marL="800100" lvl="1" indent="-342900" algn="justLow">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Remove Employee</a:t>
            </a:r>
          </a:p>
          <a:p>
            <a:pPr marL="800100" lvl="1" indent="-342900" algn="justLow">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Promote Employee</a:t>
            </a:r>
          </a:p>
          <a:p>
            <a:pPr marL="800100" lvl="1" indent="-342900" algn="justLow">
              <a:spcAft>
                <a:spcPts val="800"/>
              </a:spcAft>
              <a:buFont typeface="Wingdings" panose="05000000000000000000" pitchFamily="2"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Display Employees</a:t>
            </a:r>
          </a:p>
          <a:p>
            <a:pPr algn="justLow"/>
            <a:endParaRPr lang="en-US" sz="2000" dirty="0"/>
          </a:p>
        </p:txBody>
      </p:sp>
    </p:spTree>
    <p:extLst>
      <p:ext uri="{BB962C8B-B14F-4D97-AF65-F5344CB8AC3E}">
        <p14:creationId xmlns:p14="http://schemas.microsoft.com/office/powerpoint/2010/main" val="2312121194"/>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rogram-Output">
            <a:hlinkClick r:id="" action="ppaction://media"/>
            <a:extLst>
              <a:ext uri="{FF2B5EF4-FFF2-40B4-BE49-F238E27FC236}">
                <a16:creationId xmlns:a16="http://schemas.microsoft.com/office/drawing/2014/main" id="{6389CC2B-0964-450C-929E-ED3CF6210199}"/>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517755" y="289576"/>
            <a:ext cx="11156490" cy="6275523"/>
          </a:xfrm>
          <a:prstGeom prst="rect">
            <a:avLst/>
          </a:prstGeom>
        </p:spPr>
      </p:pic>
    </p:spTree>
    <p:extLst>
      <p:ext uri="{BB962C8B-B14F-4D97-AF65-F5344CB8AC3E}">
        <p14:creationId xmlns:p14="http://schemas.microsoft.com/office/powerpoint/2010/main" val="6087480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91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8D797-9296-49EA-B908-CF62382D9A3A}"/>
              </a:ext>
            </a:extLst>
          </p:cNvPr>
          <p:cNvSpPr>
            <a:spLocks noGrp="1"/>
          </p:cNvSpPr>
          <p:nvPr>
            <p:ph type="title"/>
          </p:nvPr>
        </p:nvSpPr>
        <p:spPr>
          <a:xfrm>
            <a:off x="6053668" y="803325"/>
            <a:ext cx="5314536" cy="1325563"/>
          </a:xfrm>
        </p:spPr>
        <p:txBody>
          <a:bodyPr>
            <a:normAutofit/>
          </a:bodyPr>
          <a:lstStyle/>
          <a:p>
            <a:pPr algn="ctr"/>
            <a:r>
              <a:rPr lang="en-US" dirty="0">
                <a:latin typeface="Times New Roman" panose="02020603050405020304" pitchFamily="18" charset="0"/>
                <a:ea typeface="Tahoma" panose="020B0604030504040204" pitchFamily="34" charset="0"/>
                <a:cs typeface="Times New Roman" panose="02020603050405020304" pitchFamily="18" charset="0"/>
              </a:rPr>
              <a:t>Python Installation</a:t>
            </a:r>
          </a:p>
        </p:txBody>
      </p:sp>
      <p:sp>
        <p:nvSpPr>
          <p:cNvPr id="21" name="Freeform: Shape 20">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8" name="Graphic 17" descr="Programmer">
            <a:extLst>
              <a:ext uri="{FF2B5EF4-FFF2-40B4-BE49-F238E27FC236}">
                <a16:creationId xmlns:a16="http://schemas.microsoft.com/office/drawing/2014/main" id="{84F41E83-7FE2-43E6-81B5-8F4E977D61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1733" y="543135"/>
            <a:ext cx="3835488" cy="3835488"/>
          </a:xfrm>
          <a:prstGeom prst="rect">
            <a:avLst/>
          </a:prstGeom>
        </p:spPr>
      </p:pic>
      <p:sp>
        <p:nvSpPr>
          <p:cNvPr id="3" name="Content Placeholder 2">
            <a:extLst>
              <a:ext uri="{FF2B5EF4-FFF2-40B4-BE49-F238E27FC236}">
                <a16:creationId xmlns:a16="http://schemas.microsoft.com/office/drawing/2014/main" id="{8C54CF0F-CE03-444E-9CCA-DFC5E492B172}"/>
              </a:ext>
            </a:extLst>
          </p:cNvPr>
          <p:cNvSpPr>
            <a:spLocks noGrp="1"/>
          </p:cNvSpPr>
          <p:nvPr>
            <p:ph idx="1"/>
          </p:nvPr>
        </p:nvSpPr>
        <p:spPr>
          <a:xfrm>
            <a:off x="6053667" y="2279018"/>
            <a:ext cx="5816600" cy="3375920"/>
          </a:xfrm>
        </p:spPr>
        <p:txBody>
          <a:bodyPr anchor="t">
            <a:normAutofit/>
          </a:bodyPr>
          <a:lstStyle/>
          <a:p>
            <a:pPr>
              <a:buFont typeface="Wingdings" panose="05000000000000000000" pitchFamily="2" charset="2"/>
              <a:buChar char="§"/>
            </a:pPr>
            <a:r>
              <a:rPr lang="en-US" sz="2000" b="1" dirty="0"/>
              <a:t> </a:t>
            </a:r>
            <a:r>
              <a:rPr lang="en-US" sz="2000" b="1" dirty="0">
                <a:latin typeface="Times New Roman" panose="02020603050405020304" pitchFamily="18" charset="0"/>
                <a:cs typeface="Times New Roman" panose="02020603050405020304" pitchFamily="18" charset="0"/>
              </a:rPr>
              <a:t>Anaconda distribution</a:t>
            </a:r>
          </a:p>
          <a:p>
            <a:pPr marL="0" indent="0" algn="justLow">
              <a:buNone/>
            </a:pPr>
            <a:r>
              <a:rPr lang="en-US" sz="2000" dirty="0">
                <a:latin typeface="Times New Roman" panose="02020603050405020304" pitchFamily="18" charset="0"/>
                <a:cs typeface="Times New Roman" panose="02020603050405020304" pitchFamily="18" charset="0"/>
              </a:rPr>
              <a:t>The </a:t>
            </a:r>
            <a:r>
              <a:rPr lang="en-US" sz="2000" b="1" dirty="0">
                <a:solidFill>
                  <a:schemeClr val="accent2"/>
                </a:solidFill>
                <a:latin typeface="Times New Roman" panose="02020603050405020304" pitchFamily="18" charset="0"/>
                <a:cs typeface="Times New Roman" panose="02020603050405020304" pitchFamily="18" charset="0"/>
              </a:rPr>
              <a:t>Anaconda distribution</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a repackaging of Python aimed at developers who use Python for </a:t>
            </a:r>
            <a:r>
              <a:rPr lang="en-US" sz="2000" b="1" dirty="0">
                <a:solidFill>
                  <a:schemeClr val="accent2"/>
                </a:solidFill>
                <a:latin typeface="Times New Roman" panose="02020603050405020304" pitchFamily="18" charset="0"/>
                <a:cs typeface="Times New Roman" panose="02020603050405020304" pitchFamily="18" charset="0"/>
              </a:rPr>
              <a:t>data science</a:t>
            </a:r>
            <a:r>
              <a:rPr lang="en-US" sz="2000" dirty="0">
                <a:latin typeface="Times New Roman" panose="02020603050405020304" pitchFamily="18" charset="0"/>
                <a:cs typeface="Times New Roman" panose="02020603050405020304" pitchFamily="18" charset="0"/>
              </a:rPr>
              <a:t>. It provides a management GUI, a slew of scientifically oriented work environments, and tools to simplify the process of using Python for data crunching.</a:t>
            </a:r>
          </a:p>
          <a:p>
            <a:pPr marL="0" indent="0" algn="justLow">
              <a:buNone/>
            </a:pPr>
            <a:r>
              <a:rPr lang="en-US" sz="2000" dirty="0">
                <a:solidFill>
                  <a:schemeClr val="accent2"/>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https://www.anaconda.com/products/individual</a:t>
            </a:r>
            <a:endParaRPr lang="en-US" sz="2000" dirty="0">
              <a:solidFill>
                <a:schemeClr val="accent2"/>
              </a:solidFill>
              <a:latin typeface="Times New Roman" panose="02020603050405020304" pitchFamily="18" charset="0"/>
              <a:cs typeface="Times New Roman" panose="02020603050405020304" pitchFamily="18" charset="0"/>
            </a:endParaRPr>
          </a:p>
          <a:p>
            <a:pPr marL="0" indent="0" algn="justLow">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100682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DE9EE-1FFE-4B7E-A64F-513E842F1602}"/>
              </a:ext>
            </a:extLst>
          </p:cNvPr>
          <p:cNvSpPr>
            <a:spLocks noGrp="1"/>
          </p:cNvSpPr>
          <p:nvPr>
            <p:ph type="title"/>
          </p:nvPr>
        </p:nvSpPr>
        <p:spPr>
          <a:xfrm>
            <a:off x="7464614" y="1783959"/>
            <a:ext cx="4087306" cy="1147863"/>
          </a:xfrm>
        </p:spPr>
        <p:txBody>
          <a:bodyPr vert="horz" lIns="91440" tIns="45720" rIns="91440" bIns="45720" rtlCol="0" anchor="b">
            <a:normAutofit/>
          </a:bodyPr>
          <a:lstStyle/>
          <a:p>
            <a:r>
              <a:rPr lang="en-US" sz="5400" dirty="0">
                <a:latin typeface="Times New Roman" panose="02020603050405020304" pitchFamily="18" charset="0"/>
                <a:cs typeface="Times New Roman" panose="02020603050405020304" pitchFamily="18" charset="0"/>
              </a:rPr>
              <a:t>Hello Python</a:t>
            </a:r>
          </a:p>
        </p:txBody>
      </p:sp>
      <p:sp>
        <p:nvSpPr>
          <p:cNvPr id="3" name="Content Placeholder 2">
            <a:extLst>
              <a:ext uri="{FF2B5EF4-FFF2-40B4-BE49-F238E27FC236}">
                <a16:creationId xmlns:a16="http://schemas.microsoft.com/office/drawing/2014/main" id="{9C322DE5-B8FA-466A-9366-8E6A3386B2F4}"/>
              </a:ext>
            </a:extLst>
          </p:cNvPr>
          <p:cNvSpPr>
            <a:spLocks noGrp="1"/>
          </p:cNvSpPr>
          <p:nvPr>
            <p:ph idx="1"/>
          </p:nvPr>
        </p:nvSpPr>
        <p:spPr>
          <a:xfrm>
            <a:off x="7464614" y="4735395"/>
            <a:ext cx="4087305" cy="1147863"/>
          </a:xfrm>
        </p:spPr>
        <p:txBody>
          <a:bodyPr vert="horz" lIns="91440" tIns="45720" rIns="91440" bIns="45720" rtlCol="0" anchor="t">
            <a:normAutofit/>
          </a:bodyPr>
          <a:lstStyle/>
          <a:p>
            <a:pPr marL="0" indent="0" algn="ctr">
              <a:buNone/>
            </a:pPr>
            <a:r>
              <a:rPr lang="en-US" sz="2400" b="1" dirty="0">
                <a:solidFill>
                  <a:schemeClr val="accent2"/>
                </a:solidFill>
                <a:latin typeface="Times New Roman" panose="02020603050405020304" pitchFamily="18" charset="0"/>
                <a:cs typeface="Times New Roman" panose="02020603050405020304" pitchFamily="18" charset="0"/>
              </a:rPr>
              <a:t>print(“hello Python”)</a:t>
            </a:r>
          </a:p>
        </p:txBody>
      </p:sp>
      <p:sp>
        <p:nvSpPr>
          <p:cNvPr id="11"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 name="Picture 4" descr="Blue insularis snake">
            <a:extLst>
              <a:ext uri="{FF2B5EF4-FFF2-40B4-BE49-F238E27FC236}">
                <a16:creationId xmlns:a16="http://schemas.microsoft.com/office/drawing/2014/main" id="{4BDF8068-4D69-4275-BD5E-376917C2FBDB}"/>
              </a:ext>
            </a:extLst>
          </p:cNvPr>
          <p:cNvPicPr>
            <a:picLocks noChangeAspect="1"/>
          </p:cNvPicPr>
          <p:nvPr/>
        </p:nvPicPr>
        <p:blipFill rotWithShape="1">
          <a:blip r:embed="rId3"/>
          <a:srcRect l="20280" r="11310"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10284250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3769A-1F48-43C5-971D-F7370DDE53ED}"/>
              </a:ext>
            </a:extLst>
          </p:cNvPr>
          <p:cNvSpPr>
            <a:spLocks noGrp="1"/>
          </p:cNvSpPr>
          <p:nvPr>
            <p:ph type="title"/>
          </p:nvPr>
        </p:nvSpPr>
        <p:spPr>
          <a:xfrm>
            <a:off x="6053668" y="803325"/>
            <a:ext cx="5314536" cy="1325563"/>
          </a:xfrm>
        </p:spPr>
        <p:txBody>
          <a:bodyPr>
            <a:normAutofit/>
          </a:bodyPr>
          <a:lstStyle/>
          <a:p>
            <a:pPr algn="ctr"/>
            <a:r>
              <a:rPr lang="en-US" dirty="0">
                <a:latin typeface="Times New Roman" panose="02020603050405020304" pitchFamily="18" charset="0"/>
                <a:cs typeface="Times New Roman" panose="02020603050405020304" pitchFamily="18" charset="0"/>
              </a:rPr>
              <a:t>Python Comments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10" name="Freeform: Shape 9">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1">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Open Quotation Mark">
            <a:extLst>
              <a:ext uri="{FF2B5EF4-FFF2-40B4-BE49-F238E27FC236}">
                <a16:creationId xmlns:a16="http://schemas.microsoft.com/office/drawing/2014/main" id="{B92A78B2-2173-4358-98FE-B4831A9EF3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1733" y="543135"/>
            <a:ext cx="3835488" cy="3835488"/>
          </a:xfrm>
          <a:prstGeom prst="rect">
            <a:avLst/>
          </a:prstGeom>
        </p:spPr>
      </p:pic>
      <p:sp>
        <p:nvSpPr>
          <p:cNvPr id="16" name="Content Placeholder 2">
            <a:extLst>
              <a:ext uri="{FF2B5EF4-FFF2-40B4-BE49-F238E27FC236}">
                <a16:creationId xmlns:a16="http://schemas.microsoft.com/office/drawing/2014/main" id="{9F7C25FB-BE8C-4A61-B055-EECA012E457F}"/>
              </a:ext>
            </a:extLst>
          </p:cNvPr>
          <p:cNvSpPr>
            <a:spLocks noGrp="1"/>
          </p:cNvSpPr>
          <p:nvPr>
            <p:ph idx="1"/>
          </p:nvPr>
        </p:nvSpPr>
        <p:spPr>
          <a:xfrm>
            <a:off x="6053667" y="2279018"/>
            <a:ext cx="5314543" cy="3375920"/>
          </a:xfrm>
        </p:spPr>
        <p:txBody>
          <a:bodyPr anchor="t">
            <a:normAutofit/>
          </a:bodyPr>
          <a:lstStyle/>
          <a:p>
            <a:pPr algn="justLow">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Comments starts with a </a:t>
            </a:r>
            <a:r>
              <a:rPr lang="en-US" sz="2400" b="1" dirty="0">
                <a:solidFill>
                  <a:schemeClr val="accent2"/>
                </a:solidFill>
                <a:latin typeface="Times New Roman" panose="02020603050405020304" pitchFamily="18" charset="0"/>
                <a:cs typeface="Times New Roman" panose="02020603050405020304" pitchFamily="18" charset="0"/>
              </a:rPr>
              <a:t>#</a:t>
            </a:r>
          </a:p>
          <a:p>
            <a:pPr algn="justLow">
              <a:buFont typeface="Wingdings" panose="05000000000000000000" pitchFamily="2" charset="2"/>
              <a:buChar char="§"/>
            </a:pPr>
            <a:endParaRPr lang="en-US" sz="2400" b="1" dirty="0">
              <a:solidFill>
                <a:schemeClr val="accent2"/>
              </a:solidFill>
              <a:latin typeface="Times New Roman" panose="02020603050405020304" pitchFamily="18" charset="0"/>
              <a:cs typeface="Times New Roman" panose="02020603050405020304" pitchFamily="18" charset="0"/>
            </a:endParaRPr>
          </a:p>
          <a:p>
            <a:pPr algn="justLow">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Since Python will ignore string literals that are not assigned to a variable, you can add a multiline string (</a:t>
            </a:r>
            <a:r>
              <a:rPr lang="en-US" sz="2000" b="1" dirty="0">
                <a:solidFill>
                  <a:schemeClr val="accent2"/>
                </a:solidFill>
                <a:latin typeface="Times New Roman" panose="02020603050405020304" pitchFamily="18" charset="0"/>
                <a:cs typeface="Times New Roman" panose="02020603050405020304" pitchFamily="18" charset="0"/>
              </a:rPr>
              <a:t>triple quotes</a:t>
            </a:r>
            <a:r>
              <a:rPr lang="en-US" sz="2000" dirty="0">
                <a:latin typeface="Times New Roman" panose="02020603050405020304" pitchFamily="18" charset="0"/>
                <a:cs typeface="Times New Roman" panose="02020603050405020304" pitchFamily="18" charset="0"/>
              </a:rPr>
              <a:t>) in your code</a:t>
            </a:r>
          </a:p>
        </p:txBody>
      </p:sp>
    </p:spTree>
    <p:extLst>
      <p:ext uri="{BB962C8B-B14F-4D97-AF65-F5344CB8AC3E}">
        <p14:creationId xmlns:p14="http://schemas.microsoft.com/office/powerpoint/2010/main" val="200959764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8E57D-868C-4973-8309-851CEEA50C98}"/>
              </a:ext>
            </a:extLst>
          </p:cNvPr>
          <p:cNvSpPr>
            <a:spLocks noGrp="1"/>
          </p:cNvSpPr>
          <p:nvPr>
            <p:ph type="title"/>
          </p:nvPr>
        </p:nvSpPr>
        <p:spPr>
          <a:xfrm>
            <a:off x="6234330" y="803325"/>
            <a:ext cx="5314536" cy="1325563"/>
          </a:xfrm>
        </p:spPr>
        <p:txBody>
          <a:bodyPr>
            <a:normAutofit/>
          </a:bodyPr>
          <a:lstStyle/>
          <a:p>
            <a:pPr algn="ctr"/>
            <a:r>
              <a:rPr lang="en-US" dirty="0">
                <a:latin typeface="Times New Roman" panose="02020603050405020304" pitchFamily="18" charset="0"/>
                <a:cs typeface="Times New Roman" panose="02020603050405020304" pitchFamily="18" charset="0"/>
              </a:rPr>
              <a:t>Python Variables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9"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Many question marks on black background">
            <a:extLst>
              <a:ext uri="{FF2B5EF4-FFF2-40B4-BE49-F238E27FC236}">
                <a16:creationId xmlns:a16="http://schemas.microsoft.com/office/drawing/2014/main" id="{2336ADC7-BB51-459B-AC67-420F3361617F}"/>
              </a:ext>
            </a:extLst>
          </p:cNvPr>
          <p:cNvPicPr>
            <a:picLocks noChangeAspect="1"/>
          </p:cNvPicPr>
          <p:nvPr/>
        </p:nvPicPr>
        <p:blipFill rotWithShape="1">
          <a:blip r:embed="rId2"/>
          <a:srcRect l="41298"/>
          <a:stretch/>
        </p:blipFill>
        <p:spPr>
          <a:xfrm>
            <a:off x="2" y="-2"/>
            <a:ext cx="5441859"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p:spPr>
      </p:pic>
      <p:sp>
        <p:nvSpPr>
          <p:cNvPr id="3" name="Content Placeholder 2">
            <a:extLst>
              <a:ext uri="{FF2B5EF4-FFF2-40B4-BE49-F238E27FC236}">
                <a16:creationId xmlns:a16="http://schemas.microsoft.com/office/drawing/2014/main" id="{EC9B021D-2FEB-4931-9634-1D94463615DC}"/>
              </a:ext>
            </a:extLst>
          </p:cNvPr>
          <p:cNvSpPr>
            <a:spLocks noGrp="1"/>
          </p:cNvSpPr>
          <p:nvPr>
            <p:ph idx="1"/>
          </p:nvPr>
        </p:nvSpPr>
        <p:spPr>
          <a:xfrm>
            <a:off x="6234329" y="2279018"/>
            <a:ext cx="5609220" cy="4078920"/>
          </a:xfrm>
        </p:spPr>
        <p:txBody>
          <a:bodyPr anchor="t">
            <a:normAutofit/>
          </a:bodyPr>
          <a:lstStyle/>
          <a:p>
            <a:pPr algn="justLow">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Python has </a:t>
            </a:r>
            <a:r>
              <a:rPr lang="en-US" sz="2000" b="1" dirty="0">
                <a:solidFill>
                  <a:schemeClr val="accent2"/>
                </a:solidFill>
                <a:latin typeface="Times New Roman" panose="02020603050405020304" pitchFamily="18" charset="0"/>
                <a:cs typeface="Times New Roman" panose="02020603050405020304" pitchFamily="18" charset="0"/>
              </a:rPr>
              <a:t>no command </a:t>
            </a:r>
            <a:r>
              <a:rPr lang="en-US" sz="2000" dirty="0">
                <a:latin typeface="Times New Roman" panose="02020603050405020304" pitchFamily="18" charset="0"/>
                <a:cs typeface="Times New Roman" panose="02020603050405020304" pitchFamily="18" charset="0"/>
              </a:rPr>
              <a:t>for declaring a variable. A variable is created the moment you </a:t>
            </a:r>
            <a:r>
              <a:rPr lang="en-US" sz="2000" b="1" dirty="0">
                <a:solidFill>
                  <a:schemeClr val="accent2"/>
                </a:solidFill>
                <a:latin typeface="Times New Roman" panose="02020603050405020304" pitchFamily="18" charset="0"/>
                <a:cs typeface="Times New Roman" panose="02020603050405020304" pitchFamily="18" charset="0"/>
              </a:rPr>
              <a:t>first assign a value to it.</a:t>
            </a:r>
          </a:p>
          <a:p>
            <a:pPr algn="justLow">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Variables do not need to be declared with any </a:t>
            </a:r>
            <a:r>
              <a:rPr lang="en-US" sz="2000" b="1" dirty="0">
                <a:solidFill>
                  <a:schemeClr val="accent2"/>
                </a:solidFill>
                <a:latin typeface="Times New Roman" panose="02020603050405020304" pitchFamily="18" charset="0"/>
                <a:cs typeface="Times New Roman" panose="02020603050405020304" pitchFamily="18" charset="0"/>
              </a:rPr>
              <a:t>particular type </a:t>
            </a:r>
            <a:r>
              <a:rPr lang="en-US" sz="2000" dirty="0">
                <a:latin typeface="Times New Roman" panose="02020603050405020304" pitchFamily="18" charset="0"/>
                <a:cs typeface="Times New Roman" panose="02020603050405020304" pitchFamily="18" charset="0"/>
              </a:rPr>
              <a:t>and can even </a:t>
            </a:r>
            <a:r>
              <a:rPr lang="en-US" sz="2000" b="1" dirty="0">
                <a:solidFill>
                  <a:schemeClr val="accent2"/>
                </a:solidFill>
                <a:latin typeface="Times New Roman" panose="02020603050405020304" pitchFamily="18" charset="0"/>
                <a:cs typeface="Times New Roman" panose="02020603050405020304" pitchFamily="18" charset="0"/>
              </a:rPr>
              <a:t>change</a:t>
            </a:r>
            <a:r>
              <a:rPr lang="en-US" sz="2000" dirty="0">
                <a:latin typeface="Times New Roman" panose="02020603050405020304" pitchFamily="18" charset="0"/>
                <a:cs typeface="Times New Roman" panose="02020603050405020304" pitchFamily="18" charset="0"/>
              </a:rPr>
              <a:t> type after they have been set.</a:t>
            </a:r>
          </a:p>
          <a:p>
            <a:pPr algn="justLow">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You can get the data type of a variable with the </a:t>
            </a:r>
            <a:r>
              <a:rPr lang="en-US" sz="2000" b="1" dirty="0">
                <a:solidFill>
                  <a:schemeClr val="accent2"/>
                </a:solidFill>
                <a:latin typeface="Times New Roman" panose="02020603050405020304" pitchFamily="18" charset="0"/>
                <a:cs typeface="Times New Roman" panose="02020603050405020304" pitchFamily="18" charset="0"/>
              </a:rPr>
              <a:t>type() </a:t>
            </a:r>
            <a:r>
              <a:rPr lang="en-US" sz="2000" dirty="0">
                <a:latin typeface="Times New Roman" panose="02020603050405020304" pitchFamily="18" charset="0"/>
                <a:cs typeface="Times New Roman" panose="02020603050405020304" pitchFamily="18" charset="0"/>
              </a:rPr>
              <a:t>function.</a:t>
            </a:r>
          </a:p>
          <a:p>
            <a:pPr algn="justLow">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String variables can be declared either by using </a:t>
            </a:r>
            <a:r>
              <a:rPr lang="en-US" sz="2000" b="1" dirty="0">
                <a:solidFill>
                  <a:schemeClr val="accent2"/>
                </a:solidFill>
                <a:latin typeface="Times New Roman" panose="02020603050405020304" pitchFamily="18" charset="0"/>
                <a:cs typeface="Times New Roman" panose="02020603050405020304" pitchFamily="18" charset="0"/>
              </a:rPr>
              <a:t>single</a:t>
            </a:r>
            <a:r>
              <a:rPr lang="en-US" sz="2000" dirty="0">
                <a:latin typeface="Times New Roman" panose="02020603050405020304" pitchFamily="18" charset="0"/>
                <a:cs typeface="Times New Roman" panose="02020603050405020304" pitchFamily="18" charset="0"/>
              </a:rPr>
              <a:t> or </a:t>
            </a:r>
            <a:r>
              <a:rPr lang="en-US" sz="2000" b="1" dirty="0">
                <a:solidFill>
                  <a:schemeClr val="accent2"/>
                </a:solidFill>
                <a:latin typeface="Times New Roman" panose="02020603050405020304" pitchFamily="18" charset="0"/>
                <a:cs typeface="Times New Roman" panose="02020603050405020304" pitchFamily="18" charset="0"/>
              </a:rPr>
              <a:t>double</a:t>
            </a:r>
            <a:r>
              <a:rPr lang="en-US" sz="2000" dirty="0">
                <a:latin typeface="Times New Roman" panose="02020603050405020304" pitchFamily="18" charset="0"/>
                <a:cs typeface="Times New Roman" panose="02020603050405020304" pitchFamily="18" charset="0"/>
              </a:rPr>
              <a:t> quote</a:t>
            </a:r>
          </a:p>
          <a:p>
            <a:pPr algn="justLow">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Variable names are </a:t>
            </a:r>
            <a:r>
              <a:rPr lang="en-US" sz="2000" b="1" dirty="0">
                <a:solidFill>
                  <a:schemeClr val="accent2"/>
                </a:solidFill>
                <a:latin typeface="Times New Roman" panose="02020603050405020304" pitchFamily="18" charset="0"/>
                <a:cs typeface="Times New Roman" panose="02020603050405020304" pitchFamily="18" charset="0"/>
              </a:rPr>
              <a:t>case-sensitive</a:t>
            </a:r>
          </a:p>
        </p:txBody>
      </p:sp>
    </p:spTree>
    <p:extLst>
      <p:ext uri="{BB962C8B-B14F-4D97-AF65-F5344CB8AC3E}">
        <p14:creationId xmlns:p14="http://schemas.microsoft.com/office/powerpoint/2010/main" val="214809507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626549B-8F25-4BF7-A163-56E1C837FDDB}"/>
              </a:ext>
            </a:extLst>
          </p:cNvPr>
          <p:cNvSpPr>
            <a:spLocks noGrp="1"/>
          </p:cNvSpPr>
          <p:nvPr>
            <p:ph type="title"/>
          </p:nvPr>
        </p:nvSpPr>
        <p:spPr>
          <a:xfrm>
            <a:off x="0" y="640080"/>
            <a:ext cx="4972050" cy="4989195"/>
          </a:xfrm>
        </p:spPr>
        <p:txBody>
          <a:bodyPr>
            <a:normAutofit/>
          </a:bodyPr>
          <a:lstStyle/>
          <a:p>
            <a:pPr algn="ctr"/>
            <a:r>
              <a:rPr lang="en-US" dirty="0">
                <a:solidFill>
                  <a:schemeClr val="bg1"/>
                </a:solidFill>
                <a:latin typeface="Times New Roman" panose="02020603050405020304" pitchFamily="18" charset="0"/>
                <a:cs typeface="Times New Roman" panose="02020603050405020304" pitchFamily="18" charset="0"/>
              </a:rPr>
              <a:t>Python Variables cont.</a:t>
            </a:r>
            <a:endParaRPr lang="en-US" dirty="0">
              <a:solidFill>
                <a:schemeClr val="bg1"/>
              </a:solidFill>
            </a:endParaRPr>
          </a:p>
        </p:txBody>
      </p:sp>
      <p:sp>
        <p:nvSpPr>
          <p:cNvPr id="3" name="Content Placeholder 2">
            <a:extLst>
              <a:ext uri="{FF2B5EF4-FFF2-40B4-BE49-F238E27FC236}">
                <a16:creationId xmlns:a16="http://schemas.microsoft.com/office/drawing/2014/main" id="{301272F8-48E4-4C39-AF25-2B00EB86E703}"/>
              </a:ext>
            </a:extLst>
          </p:cNvPr>
          <p:cNvSpPr>
            <a:spLocks noGrp="1"/>
          </p:cNvSpPr>
          <p:nvPr>
            <p:ph idx="1"/>
          </p:nvPr>
        </p:nvSpPr>
        <p:spPr>
          <a:xfrm>
            <a:off x="5358384" y="640081"/>
            <a:ext cx="6024654" cy="5257800"/>
          </a:xfrm>
        </p:spPr>
        <p:txBody>
          <a:bodyPr anchor="ctr">
            <a:normAutofit lnSpcReduction="10000"/>
          </a:bodyPr>
          <a:lstStyle/>
          <a:p>
            <a:pPr algn="justLow">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Python allows you to assign values to </a:t>
            </a:r>
            <a:r>
              <a:rPr lang="en-US" sz="2400" b="1" dirty="0">
                <a:solidFill>
                  <a:schemeClr val="accent2"/>
                </a:solidFill>
                <a:latin typeface="Times New Roman" panose="02020603050405020304" pitchFamily="18" charset="0"/>
                <a:cs typeface="Times New Roman" panose="02020603050405020304" pitchFamily="18" charset="0"/>
              </a:rPr>
              <a:t>multiple variables in one line</a:t>
            </a:r>
            <a:r>
              <a:rPr lang="en-US" sz="2400" dirty="0">
                <a:latin typeface="Times New Roman" panose="02020603050405020304" pitchFamily="18" charset="0"/>
                <a:cs typeface="Times New Roman" panose="02020603050405020304" pitchFamily="18" charset="0"/>
              </a:rPr>
              <a:t>, and you can assign the same value to multiple variables in one line</a:t>
            </a:r>
          </a:p>
          <a:p>
            <a:pPr algn="ct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0" indent="0" algn="ctr">
              <a:buNone/>
            </a:pPr>
            <a:r>
              <a:rPr lang="en-US" sz="2400" dirty="0">
                <a:latin typeface="Times New Roman" panose="02020603050405020304" pitchFamily="18" charset="0"/>
                <a:cs typeface="Times New Roman" panose="02020603050405020304" pitchFamily="18" charset="0"/>
              </a:rPr>
              <a:t>x, y, z = "Orange", "Banana", "Cherry"</a:t>
            </a:r>
          </a:p>
          <a:p>
            <a:pPr algn="justLow">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algn="justLow">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If you have a collection of values in a list, tuple etc. Python allows you extract the values into variables. This is called </a:t>
            </a:r>
            <a:r>
              <a:rPr lang="en-US" sz="2400" b="1" dirty="0">
                <a:solidFill>
                  <a:schemeClr val="accent2"/>
                </a:solidFill>
                <a:latin typeface="Times New Roman" panose="02020603050405020304" pitchFamily="18" charset="0"/>
                <a:cs typeface="Times New Roman" panose="02020603050405020304" pitchFamily="18" charset="0"/>
              </a:rPr>
              <a:t>unpacking</a:t>
            </a:r>
            <a:r>
              <a:rPr lang="en-US" sz="2400" dirty="0">
                <a:latin typeface="Times New Roman" panose="02020603050405020304" pitchFamily="18" charset="0"/>
                <a:cs typeface="Times New Roman" panose="02020603050405020304" pitchFamily="18" charset="0"/>
              </a:rPr>
              <a:t>.</a:t>
            </a:r>
          </a:p>
          <a:p>
            <a:pPr algn="justLow">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0" indent="0" algn="ctr">
              <a:buNone/>
            </a:pPr>
            <a:r>
              <a:rPr lang="fr-FR" sz="2400" dirty="0">
                <a:latin typeface="Times New Roman" panose="02020603050405020304" pitchFamily="18" charset="0"/>
                <a:cs typeface="Times New Roman" panose="02020603050405020304" pitchFamily="18" charset="0"/>
              </a:rPr>
              <a:t>fruits = ["</a:t>
            </a:r>
            <a:r>
              <a:rPr lang="fr-FR" sz="2400" dirty="0" err="1">
                <a:latin typeface="Times New Roman" panose="02020603050405020304" pitchFamily="18" charset="0"/>
                <a:cs typeface="Times New Roman" panose="02020603050405020304" pitchFamily="18" charset="0"/>
              </a:rPr>
              <a:t>apple</a:t>
            </a:r>
            <a:r>
              <a:rPr lang="fr-FR" sz="2400" dirty="0">
                <a:latin typeface="Times New Roman" panose="02020603050405020304" pitchFamily="18" charset="0"/>
                <a:cs typeface="Times New Roman" panose="02020603050405020304" pitchFamily="18" charset="0"/>
              </a:rPr>
              <a:t>", "banana", "cherry"]</a:t>
            </a:r>
          </a:p>
          <a:p>
            <a:pPr marL="0" indent="0" algn="justLow">
              <a:buNone/>
            </a:pPr>
            <a:r>
              <a:rPr lang="fr-FR" sz="2400" dirty="0">
                <a:latin typeface="Times New Roman" panose="02020603050405020304" pitchFamily="18" charset="0"/>
                <a:cs typeface="Times New Roman" panose="02020603050405020304" pitchFamily="18" charset="0"/>
              </a:rPr>
              <a:t>         x, y, z = fruits</a:t>
            </a:r>
            <a:endParaRPr lang="en-US"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0106AB0-A6D0-4AEE-A6D6-A1528859F23B}"/>
              </a:ext>
            </a:extLst>
          </p:cNvPr>
          <p:cNvSpPr/>
          <p:nvPr/>
        </p:nvSpPr>
        <p:spPr>
          <a:xfrm>
            <a:off x="5891830" y="4929187"/>
            <a:ext cx="4957762" cy="95440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47EF7F3-855C-4DDF-8606-A2234CEDF39C}"/>
              </a:ext>
            </a:extLst>
          </p:cNvPr>
          <p:cNvSpPr/>
          <p:nvPr/>
        </p:nvSpPr>
        <p:spPr>
          <a:xfrm>
            <a:off x="5891828" y="2178368"/>
            <a:ext cx="4957763" cy="90011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7436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54297"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FCC7DE-61F7-4B14-8CF6-3F02DF582066}"/>
              </a:ext>
            </a:extLst>
          </p:cNvPr>
          <p:cNvSpPr>
            <a:spLocks noGrp="1"/>
          </p:cNvSpPr>
          <p:nvPr>
            <p:ph type="title"/>
          </p:nvPr>
        </p:nvSpPr>
        <p:spPr>
          <a:xfrm>
            <a:off x="26291" y="640081"/>
            <a:ext cx="4601713" cy="3681976"/>
          </a:xfrm>
          <a:noFill/>
        </p:spPr>
        <p:txBody>
          <a:bodyPr vert="horz" lIns="91440" tIns="45720" rIns="91440" bIns="45720" rtlCol="0" anchor="b">
            <a:normAutofit/>
          </a:bodyPr>
          <a:lstStyle/>
          <a:p>
            <a:r>
              <a:rPr lang="en-US" kern="1200" dirty="0">
                <a:solidFill>
                  <a:schemeClr val="bg1"/>
                </a:solidFill>
                <a:latin typeface="Times New Roman" panose="02020603050405020304" pitchFamily="18" charset="0"/>
                <a:cs typeface="Times New Roman" panose="02020603050405020304" pitchFamily="18" charset="0"/>
              </a:rPr>
              <a:t>Python Data Types</a:t>
            </a:r>
            <a:br>
              <a:rPr lang="en-US" kern="1200" dirty="0">
                <a:solidFill>
                  <a:schemeClr val="bg1"/>
                </a:solidFill>
                <a:latin typeface="Times New Roman" panose="02020603050405020304" pitchFamily="18" charset="0"/>
                <a:cs typeface="Times New Roman" panose="02020603050405020304" pitchFamily="18" charset="0"/>
              </a:rPr>
            </a:br>
            <a:endParaRPr lang="en-US" kern="1200" dirty="0">
              <a:solidFill>
                <a:schemeClr val="bg1"/>
              </a:solidFill>
              <a:latin typeface="Times New Roman" panose="02020603050405020304" pitchFamily="18" charset="0"/>
              <a:cs typeface="Times New Roman" panose="02020603050405020304" pitchFamily="18" charset="0"/>
            </a:endParaRPr>
          </a:p>
        </p:txBody>
      </p:sp>
      <p:pic>
        <p:nvPicPr>
          <p:cNvPr id="5" name="Content Placeholder 4" descr="Diagram&#10;&#10;Description automatically generated">
            <a:extLst>
              <a:ext uri="{FF2B5EF4-FFF2-40B4-BE49-F238E27FC236}">
                <a16:creationId xmlns:a16="http://schemas.microsoft.com/office/drawing/2014/main" id="{D882001D-F874-4A92-A493-99D74C4BAB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38993" y="640081"/>
            <a:ext cx="7206015" cy="5649515"/>
          </a:xfrm>
          <a:prstGeom prst="rect">
            <a:avLst/>
          </a:prstGeom>
        </p:spPr>
      </p:pic>
    </p:spTree>
    <p:extLst>
      <p:ext uri="{BB962C8B-B14F-4D97-AF65-F5344CB8AC3E}">
        <p14:creationId xmlns:p14="http://schemas.microsoft.com/office/powerpoint/2010/main" val="1168937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2082</TotalTime>
  <Words>1856</Words>
  <Application>Microsoft Office PowerPoint</Application>
  <PresentationFormat>Widescreen</PresentationFormat>
  <Paragraphs>202</Paragraphs>
  <Slides>31</Slides>
  <Notes>4</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inter-regular</vt:lpstr>
      <vt:lpstr>Times New Roman</vt:lpstr>
      <vt:lpstr>Wingdings</vt:lpstr>
      <vt:lpstr>Office Theme</vt:lpstr>
      <vt:lpstr>Introduction to Python</vt:lpstr>
      <vt:lpstr>What is Python? </vt:lpstr>
      <vt:lpstr>Python Features</vt:lpstr>
      <vt:lpstr>Python Installation</vt:lpstr>
      <vt:lpstr>Hello Python</vt:lpstr>
      <vt:lpstr>Python Comments </vt:lpstr>
      <vt:lpstr>Python Variables </vt:lpstr>
      <vt:lpstr>Python Variables cont.</vt:lpstr>
      <vt:lpstr>Python Data Types </vt:lpstr>
      <vt:lpstr>Python Lists</vt:lpstr>
      <vt:lpstr>List indexing and splitting </vt:lpstr>
      <vt:lpstr>Updating List values </vt:lpstr>
      <vt:lpstr>List Operations</vt:lpstr>
      <vt:lpstr>Python Tuples</vt:lpstr>
      <vt:lpstr>Python Set </vt:lpstr>
      <vt:lpstr>Python Set Cont.</vt:lpstr>
      <vt:lpstr>Python Set Operations </vt:lpstr>
      <vt:lpstr>Python Set Operations Cont. </vt:lpstr>
      <vt:lpstr>Python Dictionary </vt:lpstr>
      <vt:lpstr>Python Arrays</vt:lpstr>
      <vt:lpstr>Python Arithmetic Operators </vt:lpstr>
      <vt:lpstr>Python Comparison operator </vt:lpstr>
      <vt:lpstr>Python Logical Operators </vt:lpstr>
      <vt:lpstr>Python If-else statements </vt:lpstr>
      <vt:lpstr>Python for loop</vt:lpstr>
      <vt:lpstr>Python While loop </vt:lpstr>
      <vt:lpstr>Python Function</vt:lpstr>
      <vt:lpstr>Python Math Module</vt:lpstr>
      <vt:lpstr>Python Sheet</vt:lpstr>
      <vt:lpstr>Python Case Study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fatma gamal</dc:creator>
  <cp:lastModifiedBy>fatma gamal</cp:lastModifiedBy>
  <cp:revision>53</cp:revision>
  <dcterms:created xsi:type="dcterms:W3CDTF">2021-10-09T11:16:55Z</dcterms:created>
  <dcterms:modified xsi:type="dcterms:W3CDTF">2021-10-18T06:09:01Z</dcterms:modified>
</cp:coreProperties>
</file>