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moaaz youssef"/>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bold.fntdata"/><Relationship Id="rId21" Type="http://schemas.openxmlformats.org/officeDocument/2006/relationships/slide" Target="slides/slide15.xml"/><Relationship Id="rId43" Type="http://schemas.openxmlformats.org/officeDocument/2006/relationships/font" Target="fonts/Roboto-regular.fntdata"/><Relationship Id="rId24" Type="http://schemas.openxmlformats.org/officeDocument/2006/relationships/slide" Target="slides/slide18.xml"/><Relationship Id="rId46" Type="http://schemas.openxmlformats.org/officeDocument/2006/relationships/font" Target="fonts/Roboto-boldItalic.fntdata"/><Relationship Id="rId23" Type="http://schemas.openxmlformats.org/officeDocument/2006/relationships/slide" Target="slides/slide17.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6-24T06:47:14.542">
    <p:pos x="1927" y="1524"/>
    <p:text>sufficient statistic like sum xi and dot product is joint pr. i don't observed zi or latent variable so i could't solve to estimate wk.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9f3e2a0c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9f3e2a0c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9f3e2a0c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9f3e2a0c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aa0929b2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aa0929b2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a26beee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a26beee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a26beee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a26beee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a26beee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a26beee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a26beee7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a26beee7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a26beee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a26beee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a26beee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a26beee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a26beee7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a26beee7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928944fe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928944fe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a26beee7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a26beee7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a26beee7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a26beee7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a26beee7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a26beee7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a26beee7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a26beee7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a26beee7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a26beee7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a26beee7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a26beee7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a26beee7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a26beee7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a26beee7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a26beee7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a26beee7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a26beee7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a26beee79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a26beee79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928944fe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928944fe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a26beee7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a26beee7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adbdd803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adbdd803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adbdd80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adbdd80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adbdd803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adbdd803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adbdd80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adbdd80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adbdd803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adbdd803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8adbdd803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adbdd803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957bba3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957bba3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957bba67b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957bba67b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aa0929b2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aa0929b2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aa0929b2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aa0929b2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aa0929b2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aa0929b2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aa0929b2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aa0929b2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4.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000"/>
              <a:t>Mixture Density Networks</a:t>
            </a:r>
            <a:endParaRPr b="1" sz="5000"/>
          </a:p>
        </p:txBody>
      </p:sp>
      <p:sp>
        <p:nvSpPr>
          <p:cNvPr id="55" name="Google Shape;55;p13"/>
          <p:cNvSpPr txBox="1"/>
          <p:nvPr>
            <p:ph idx="1" type="subTitle"/>
          </p:nvPr>
        </p:nvSpPr>
        <p:spPr>
          <a:xfrm>
            <a:off x="311700" y="2834125"/>
            <a:ext cx="8520600" cy="97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One way to model the probability distribution</a:t>
            </a:r>
            <a:endParaRPr/>
          </a:p>
          <a:p>
            <a:pPr indent="0" lvl="0" marL="0" rtl="0" algn="ctr">
              <a:spcBef>
                <a:spcPts val="0"/>
              </a:spcBef>
              <a:spcAft>
                <a:spcPts val="0"/>
              </a:spcAft>
              <a:buClr>
                <a:schemeClr val="dk1"/>
              </a:buClr>
              <a:buSzPts val="1100"/>
              <a:buFont typeface="Arial"/>
              <a:buNone/>
            </a:pPr>
            <a:r>
              <a:rPr lang="en"/>
              <a:t>and the uncertainty estimation</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52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Mixture models:</a:t>
            </a:r>
            <a:r>
              <a:rPr lang="en" u="sng"/>
              <a:t>parameter</a:t>
            </a:r>
            <a:r>
              <a:rPr lang="en" u="sng"/>
              <a:t> estimation</a:t>
            </a:r>
            <a:endParaRPr u="sng"/>
          </a:p>
        </p:txBody>
      </p:sp>
      <p:sp>
        <p:nvSpPr>
          <p:cNvPr id="117" name="Google Shape;117;p22"/>
          <p:cNvSpPr txBox="1"/>
          <p:nvPr>
            <p:ph idx="1" type="body"/>
          </p:nvPr>
        </p:nvSpPr>
        <p:spPr>
          <a:xfrm>
            <a:off x="0" y="624825"/>
            <a:ext cx="9144000" cy="4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Expectation-Maximization(EM) algorithm.</a:t>
            </a:r>
            <a:endParaRPr sz="2000">
              <a:solidFill>
                <a:srgbClr val="000000"/>
              </a:solidFill>
            </a:endParaRPr>
          </a:p>
          <a:p>
            <a:pPr indent="0" lvl="0" marL="0" rtl="0" algn="l">
              <a:spcBef>
                <a:spcPts val="1600"/>
              </a:spcBef>
              <a:spcAft>
                <a:spcPts val="0"/>
              </a:spcAft>
              <a:buNone/>
            </a:pPr>
            <a:r>
              <a:rPr lang="en"/>
              <a:t>Goal construct maximum likelihood estimators(MLEs):</a:t>
            </a:r>
            <a:endParaRPr/>
          </a:p>
          <a:p>
            <a:pPr indent="-342900" lvl="0" marL="457200" rtl="0" algn="l">
              <a:spcBef>
                <a:spcPts val="1600"/>
              </a:spcBef>
              <a:spcAft>
                <a:spcPts val="0"/>
              </a:spcAft>
              <a:buSzPts val="1800"/>
              <a:buChar char="●"/>
            </a:pPr>
            <a:r>
              <a:rPr lang="en"/>
              <a:t>A</a:t>
            </a:r>
            <a:r>
              <a:rPr lang="en"/>
              <a:t>ttempting to obtain maximum estimates parameters  by directly maximizing the observed data.</a:t>
            </a:r>
            <a:endParaRPr/>
          </a:p>
          <a:p>
            <a:pPr indent="0" lvl="0" marL="0" rtl="0" algn="l">
              <a:spcBef>
                <a:spcPts val="1600"/>
              </a:spcBef>
              <a:spcAft>
                <a:spcPts val="0"/>
              </a:spcAft>
              <a:buNone/>
            </a:pPr>
            <a:r>
              <a:rPr lang="en"/>
              <a:t>Maximum likelihood </a:t>
            </a:r>
            <a:r>
              <a:rPr lang="en"/>
              <a:t>function</a:t>
            </a:r>
            <a:r>
              <a:rPr lang="en"/>
              <a:t>:</a:t>
            </a:r>
            <a:endParaRPr/>
          </a:p>
          <a:p>
            <a:pPr indent="0" lvl="0" marL="0" rtl="0" algn="l">
              <a:spcBef>
                <a:spcPts val="1600"/>
              </a:spcBef>
              <a:spcAft>
                <a:spcPts val="1600"/>
              </a:spcAft>
              <a:buNone/>
            </a:pPr>
            <a:r>
              <a:t/>
            </a:r>
            <a:endParaRPr/>
          </a:p>
        </p:txBody>
      </p:sp>
      <p:pic>
        <p:nvPicPr>
          <p:cNvPr id="118" name="Google Shape;118;p22"/>
          <p:cNvPicPr preferRelativeResize="0"/>
          <p:nvPr/>
        </p:nvPicPr>
        <p:blipFill>
          <a:blip r:embed="rId4">
            <a:alphaModFix/>
          </a:blip>
          <a:stretch>
            <a:fillRect/>
          </a:stretch>
        </p:blipFill>
        <p:spPr>
          <a:xfrm>
            <a:off x="3059900" y="2419800"/>
            <a:ext cx="3333750" cy="66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000"/>
              <a:t>Expectation-Maximization(EM) algorithm</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Two steps :</a:t>
            </a:r>
            <a:endParaRPr/>
          </a:p>
        </p:txBody>
      </p:sp>
      <p:pic>
        <p:nvPicPr>
          <p:cNvPr id="125" name="Google Shape;125;p23"/>
          <p:cNvPicPr preferRelativeResize="0"/>
          <p:nvPr/>
        </p:nvPicPr>
        <p:blipFill>
          <a:blip r:embed="rId3">
            <a:alphaModFix/>
          </a:blip>
          <a:stretch>
            <a:fillRect/>
          </a:stretch>
        </p:blipFill>
        <p:spPr>
          <a:xfrm>
            <a:off x="311700" y="1627675"/>
            <a:ext cx="4260300" cy="723900"/>
          </a:xfrm>
          <a:prstGeom prst="rect">
            <a:avLst/>
          </a:prstGeom>
          <a:noFill/>
          <a:ln>
            <a:noFill/>
          </a:ln>
        </p:spPr>
      </p:pic>
      <p:pic>
        <p:nvPicPr>
          <p:cNvPr id="126" name="Google Shape;126;p23"/>
          <p:cNvPicPr preferRelativeResize="0"/>
          <p:nvPr/>
        </p:nvPicPr>
        <p:blipFill>
          <a:blip r:embed="rId4">
            <a:alphaModFix/>
          </a:blip>
          <a:stretch>
            <a:fillRect/>
          </a:stretch>
        </p:blipFill>
        <p:spPr>
          <a:xfrm>
            <a:off x="6131450" y="2800925"/>
            <a:ext cx="3012550" cy="2342575"/>
          </a:xfrm>
          <a:prstGeom prst="rect">
            <a:avLst/>
          </a:prstGeom>
          <a:noFill/>
          <a:ln>
            <a:noFill/>
          </a:ln>
        </p:spPr>
      </p:pic>
      <p:pic>
        <p:nvPicPr>
          <p:cNvPr id="127" name="Google Shape;127;p23"/>
          <p:cNvPicPr preferRelativeResize="0"/>
          <p:nvPr/>
        </p:nvPicPr>
        <p:blipFill>
          <a:blip r:embed="rId5">
            <a:alphaModFix/>
          </a:blip>
          <a:stretch>
            <a:fillRect/>
          </a:stretch>
        </p:blipFill>
        <p:spPr>
          <a:xfrm>
            <a:off x="3222475" y="3076575"/>
            <a:ext cx="2770350" cy="2066925"/>
          </a:xfrm>
          <a:prstGeom prst="rect">
            <a:avLst/>
          </a:prstGeom>
          <a:noFill/>
          <a:ln>
            <a:noFill/>
          </a:ln>
        </p:spPr>
      </p:pic>
      <p:pic>
        <p:nvPicPr>
          <p:cNvPr id="128" name="Google Shape;128;p23"/>
          <p:cNvPicPr preferRelativeResize="0"/>
          <p:nvPr/>
        </p:nvPicPr>
        <p:blipFill>
          <a:blip r:embed="rId6">
            <a:alphaModFix/>
          </a:blip>
          <a:stretch>
            <a:fillRect/>
          </a:stretch>
        </p:blipFill>
        <p:spPr>
          <a:xfrm>
            <a:off x="0" y="3269425"/>
            <a:ext cx="3222476" cy="187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How many components?</a:t>
            </a:r>
            <a:endParaRPr u="sng"/>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a:t>
            </a:r>
            <a:r>
              <a:rPr lang="en">
                <a:solidFill>
                  <a:srgbClr val="000000"/>
                </a:solidFill>
              </a:rPr>
              <a:t>nalytic criterion such as :</a:t>
            </a:r>
            <a:endParaRPr>
              <a:solidFill>
                <a:srgbClr val="000000"/>
              </a:solidFill>
            </a:endParaRPr>
          </a:p>
          <a:p>
            <a:pPr indent="0" lvl="0" marL="0" rtl="0" algn="l">
              <a:spcBef>
                <a:spcPts val="1600"/>
              </a:spcBef>
              <a:spcAft>
                <a:spcPts val="0"/>
              </a:spcAft>
              <a:buNone/>
            </a:pPr>
            <a:r>
              <a:rPr lang="en">
                <a:solidFill>
                  <a:srgbClr val="000000"/>
                </a:solidFill>
              </a:rPr>
              <a:t>The Akaike information criterion (AIC).</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The Bayesian information criterion (BIC).</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Neural networks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neural network?</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3000">
                <a:solidFill>
                  <a:srgbClr val="737373"/>
                </a:solidFill>
                <a:latin typeface="Roboto"/>
                <a:ea typeface="Roboto"/>
                <a:cs typeface="Roboto"/>
                <a:sym typeface="Roboto"/>
              </a:rPr>
              <a:t>A neural networks is a network of artificial neurons -nodes, where each nodes has multiple inputs, and multiple outputs that are determined by the processing done in its core.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anatomy of neuron </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key idea that inspired artificial neural networks</a:t>
            </a:r>
            <a:endParaRPr/>
          </a:p>
        </p:txBody>
      </p:sp>
      <p:pic>
        <p:nvPicPr>
          <p:cNvPr id="151" name="Google Shape;151;p27"/>
          <p:cNvPicPr preferRelativeResize="0"/>
          <p:nvPr/>
        </p:nvPicPr>
        <p:blipFill rotWithShape="1">
          <a:blip r:embed="rId3">
            <a:alphaModFix/>
          </a:blip>
          <a:srcRect b="0" l="0" r="793" t="-1347"/>
          <a:stretch/>
        </p:blipFill>
        <p:spPr>
          <a:xfrm>
            <a:off x="0" y="1661325"/>
            <a:ext cx="9144000" cy="3482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layers in a biological neural network</a:t>
            </a:r>
            <a:endParaRPr/>
          </a:p>
        </p:txBody>
      </p:sp>
      <p:pic>
        <p:nvPicPr>
          <p:cNvPr id="157" name="Google Shape;157;p28"/>
          <p:cNvPicPr preferRelativeResize="0"/>
          <p:nvPr/>
        </p:nvPicPr>
        <p:blipFill>
          <a:blip r:embed="rId3">
            <a:alphaModFix/>
          </a:blip>
          <a:stretch>
            <a:fillRect/>
          </a:stretch>
        </p:blipFill>
        <p:spPr>
          <a:xfrm>
            <a:off x="569125" y="1824975"/>
            <a:ext cx="7077075" cy="2266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latin typeface="Roboto"/>
                <a:ea typeface="Roboto"/>
                <a:cs typeface="Roboto"/>
                <a:sym typeface="Roboto"/>
              </a:rPr>
              <a:t>The structure of a perceptron</a:t>
            </a:r>
            <a:endParaRPr sz="3800">
              <a:solidFill>
                <a:srgbClr val="000000"/>
              </a:solidFill>
            </a:endParaRPr>
          </a:p>
        </p:txBody>
      </p:sp>
      <p:pic>
        <p:nvPicPr>
          <p:cNvPr id="163" name="Google Shape;163;p29"/>
          <p:cNvPicPr preferRelativeResize="0"/>
          <p:nvPr/>
        </p:nvPicPr>
        <p:blipFill>
          <a:blip r:embed="rId3">
            <a:alphaModFix/>
          </a:blip>
          <a:stretch>
            <a:fillRect/>
          </a:stretch>
        </p:blipFill>
        <p:spPr>
          <a:xfrm>
            <a:off x="311700" y="1233575"/>
            <a:ext cx="7724724" cy="3255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of a Deep Neural Network</a:t>
            </a:r>
            <a:endParaRPr/>
          </a:p>
        </p:txBody>
      </p:sp>
      <p:pic>
        <p:nvPicPr>
          <p:cNvPr id="169" name="Google Shape;169;p30"/>
          <p:cNvPicPr preferRelativeResize="0"/>
          <p:nvPr/>
        </p:nvPicPr>
        <p:blipFill>
          <a:blip r:embed="rId3">
            <a:alphaModFix/>
          </a:blip>
          <a:stretch>
            <a:fillRect/>
          </a:stretch>
        </p:blipFill>
        <p:spPr>
          <a:xfrm>
            <a:off x="678650" y="1357325"/>
            <a:ext cx="7841950" cy="3211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TensorFlow</a:t>
            </a:r>
            <a:endParaRPr u="sng"/>
          </a:p>
        </p:txBody>
      </p:sp>
      <p:sp>
        <p:nvSpPr>
          <p:cNvPr id="175" name="Google Shape;175;p31"/>
          <p:cNvSpPr txBox="1"/>
          <p:nvPr>
            <p:ph idx="1" type="body"/>
          </p:nvPr>
        </p:nvSpPr>
        <p:spPr>
          <a:xfrm>
            <a:off x="0" y="654850"/>
            <a:ext cx="9144000" cy="44886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sz="1400"/>
          </a:p>
        </p:txBody>
      </p:sp>
      <p:pic>
        <p:nvPicPr>
          <p:cNvPr id="176" name="Google Shape;176;p31"/>
          <p:cNvPicPr preferRelativeResize="0"/>
          <p:nvPr/>
        </p:nvPicPr>
        <p:blipFill>
          <a:blip r:embed="rId3">
            <a:alphaModFix/>
          </a:blip>
          <a:stretch>
            <a:fillRect/>
          </a:stretch>
        </p:blipFill>
        <p:spPr>
          <a:xfrm>
            <a:off x="311700" y="654850"/>
            <a:ext cx="8022676" cy="3571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61" name="Google Shape;61;p1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Cover basics of Mixture Models</a:t>
            </a:r>
            <a:endParaRPr/>
          </a:p>
          <a:p>
            <a:pPr indent="-342900" lvl="0" marL="457200" rtl="0" algn="l">
              <a:spcBef>
                <a:spcPts val="0"/>
              </a:spcBef>
              <a:spcAft>
                <a:spcPts val="0"/>
              </a:spcAft>
              <a:buSzPts val="1800"/>
              <a:buChar char="●"/>
            </a:pPr>
            <a:r>
              <a:rPr lang="en"/>
              <a:t>Cover basics of (ANN)</a:t>
            </a:r>
            <a:endParaRPr/>
          </a:p>
          <a:p>
            <a:pPr indent="-342900" lvl="0" marL="457200" rtl="0" algn="l">
              <a:spcBef>
                <a:spcPts val="0"/>
              </a:spcBef>
              <a:spcAft>
                <a:spcPts val="0"/>
              </a:spcAft>
              <a:buSzPts val="1800"/>
              <a:buChar char="●"/>
            </a:pPr>
            <a:r>
              <a:rPr lang="en"/>
              <a:t>MDN in depth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t>TensorFlow</a:t>
            </a:r>
            <a:endParaRPr/>
          </a:p>
        </p:txBody>
      </p:sp>
      <p:sp>
        <p:nvSpPr>
          <p:cNvPr id="182" name="Google Shape;182;p32"/>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Parallel computation on multiple CPUs/GPUs/servers</a:t>
            </a:r>
            <a:endParaRPr/>
          </a:p>
          <a:p>
            <a:pPr indent="-317500" lvl="0" marL="457200" rtl="0" algn="l">
              <a:spcBef>
                <a:spcPts val="0"/>
              </a:spcBef>
              <a:spcAft>
                <a:spcPts val="0"/>
              </a:spcAft>
              <a:buSzPts val="1400"/>
              <a:buChar char="●"/>
            </a:pPr>
            <a:r>
              <a:rPr lang="en" sz="1400"/>
              <a:t>Break up the graph into several chunks </a:t>
            </a:r>
            <a:endParaRPr sz="1400"/>
          </a:p>
          <a:p>
            <a:pPr indent="-317500" lvl="0" marL="457200" rtl="0" algn="l">
              <a:spcBef>
                <a:spcPts val="0"/>
              </a:spcBef>
              <a:spcAft>
                <a:spcPts val="0"/>
              </a:spcAft>
              <a:buSzPts val="1400"/>
              <a:buChar char="●"/>
            </a:pPr>
            <a:r>
              <a:rPr lang="en" sz="1400"/>
              <a:t>Run in parallel across multiple CPUs or GPUs</a:t>
            </a:r>
            <a:endParaRPr sz="1400"/>
          </a:p>
          <a:p>
            <a:pPr indent="-317500" lvl="0" marL="457200" rtl="0" algn="l">
              <a:spcBef>
                <a:spcPts val="0"/>
              </a:spcBef>
              <a:spcAft>
                <a:spcPts val="0"/>
              </a:spcAft>
              <a:buSzPts val="1400"/>
              <a:buChar char="●"/>
            </a:pPr>
            <a:r>
              <a:rPr lang="en" sz="1400"/>
              <a:t>TensorFlow supports distributed computing</a:t>
            </a:r>
            <a:endParaRPr sz="1400"/>
          </a:p>
          <a:p>
            <a:pPr indent="-311150" lvl="1" marL="914400" rtl="0" algn="l">
              <a:spcBef>
                <a:spcPts val="0"/>
              </a:spcBef>
              <a:spcAft>
                <a:spcPts val="0"/>
              </a:spcAft>
              <a:buSzPts val="1300"/>
              <a:buChar char="○"/>
            </a:pPr>
            <a:r>
              <a:rPr lang="en" sz="1300"/>
              <a:t>so you can train colossal neural networks </a:t>
            </a:r>
            <a:endParaRPr sz="1300"/>
          </a:p>
          <a:p>
            <a:pPr indent="-311150" lvl="1" marL="914400" rtl="0" algn="l">
              <a:spcBef>
                <a:spcPts val="0"/>
              </a:spcBef>
              <a:spcAft>
                <a:spcPts val="0"/>
              </a:spcAft>
              <a:buSzPts val="1300"/>
              <a:buChar char="○"/>
            </a:pPr>
            <a:r>
              <a:rPr lang="en" sz="1300"/>
              <a:t>splitting the computations across hundreds of servers</a:t>
            </a:r>
            <a:endParaRPr sz="1300"/>
          </a:p>
          <a:p>
            <a:pPr indent="-311150" lvl="1" marL="914400" rtl="0" algn="l">
              <a:spcBef>
                <a:spcPts val="0"/>
              </a:spcBef>
              <a:spcAft>
                <a:spcPts val="0"/>
              </a:spcAft>
              <a:buSzPts val="1300"/>
              <a:buChar char="○"/>
            </a:pPr>
            <a:r>
              <a:rPr lang="en" sz="1300"/>
              <a:t>TensorFlow can train a network with millions of parameters</a:t>
            </a:r>
            <a:endParaRPr/>
          </a:p>
          <a:p>
            <a:pPr indent="-317500" lvl="0" marL="457200" rtl="0" algn="l">
              <a:spcBef>
                <a:spcPts val="0"/>
              </a:spcBef>
              <a:spcAft>
                <a:spcPts val="0"/>
              </a:spcAft>
              <a:buSzPts val="1400"/>
              <a:buChar char="●"/>
            </a:pPr>
            <a:r>
              <a:rPr lang="en" sz="1400"/>
              <a:t>It runs on Windows, Linux, and macOS, also on mobile devices</a:t>
            </a:r>
            <a:endParaRPr sz="1400"/>
          </a:p>
          <a:p>
            <a:pPr indent="-317500" lvl="1" marL="914400" rtl="0" algn="l">
              <a:spcBef>
                <a:spcPts val="0"/>
              </a:spcBef>
              <a:spcAft>
                <a:spcPts val="0"/>
              </a:spcAft>
              <a:buSzPts val="1400"/>
              <a:buChar char="○"/>
            </a:pPr>
            <a:r>
              <a:rPr lang="en" sz="1400"/>
              <a:t>Including both iOS and Android.</a:t>
            </a:r>
            <a:endParaRPr sz="1400"/>
          </a:p>
          <a:p>
            <a:pPr indent="-317500" lvl="0" marL="457200" rtl="0" algn="l">
              <a:spcBef>
                <a:spcPts val="0"/>
              </a:spcBef>
              <a:spcAft>
                <a:spcPts val="0"/>
              </a:spcAft>
              <a:buSzPts val="1400"/>
              <a:buChar char="●"/>
            </a:pPr>
            <a:r>
              <a:rPr lang="en" sz="1400"/>
              <a:t>Runs quantum physics simulations.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3" name="Google Shape;183;p32"/>
          <p:cNvPicPr preferRelativeResize="0"/>
          <p:nvPr/>
        </p:nvPicPr>
        <p:blipFill>
          <a:blip r:embed="rId3">
            <a:alphaModFix/>
          </a:blip>
          <a:stretch>
            <a:fillRect/>
          </a:stretch>
        </p:blipFill>
        <p:spPr>
          <a:xfrm>
            <a:off x="5691200" y="1256375"/>
            <a:ext cx="3452800" cy="3887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Mixture Density Network(MDN)</a:t>
            </a:r>
            <a:endParaRPr/>
          </a:p>
        </p:txBody>
      </p:sp>
      <p:sp>
        <p:nvSpPr>
          <p:cNvPr id="189" name="Google Shape;189;p33"/>
          <p:cNvSpPr txBox="1"/>
          <p:nvPr>
            <p:ph idx="1" type="subTitle"/>
          </p:nvPr>
        </p:nvSpPr>
        <p:spPr>
          <a:xfrm>
            <a:off x="311700" y="2834125"/>
            <a:ext cx="8520600" cy="10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One way to model the probability distribution</a:t>
            </a:r>
            <a:endParaRPr/>
          </a:p>
          <a:p>
            <a:pPr indent="0" lvl="0" marL="0" rtl="0" algn="ctr">
              <a:spcBef>
                <a:spcPts val="0"/>
              </a:spcBef>
              <a:spcAft>
                <a:spcPts val="0"/>
              </a:spcAft>
              <a:buClr>
                <a:schemeClr val="dk1"/>
              </a:buClr>
              <a:buSzPts val="1100"/>
              <a:buFont typeface="Arial"/>
              <a:buNone/>
            </a:pPr>
            <a:r>
              <a:rPr lang="en"/>
              <a:t>and the uncertainty estimation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467550" y="33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Abstract</a:t>
            </a:r>
            <a:endParaRPr u="sng"/>
          </a:p>
        </p:txBody>
      </p:sp>
      <p:sp>
        <p:nvSpPr>
          <p:cNvPr id="195" name="Google Shape;195;p34"/>
          <p:cNvSpPr txBox="1"/>
          <p:nvPr>
            <p:ph idx="1" type="body"/>
          </p:nvPr>
        </p:nvSpPr>
        <p:spPr>
          <a:xfrm>
            <a:off x="311700" y="1152475"/>
            <a:ext cx="88323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Mixture density networks (MDNs) are built from two components a neural network and a mixture model. A mixture model of probability distributions built up from a weighted sum of more simple distributions.Consider a one-dimensional distribution with m mixture components. The probability density function is represented by the m PDFs .</a:t>
            </a:r>
            <a:endParaRPr sz="1600"/>
          </a:p>
        </p:txBody>
      </p:sp>
      <p:pic>
        <p:nvPicPr>
          <p:cNvPr id="196" name="Google Shape;196;p34"/>
          <p:cNvPicPr preferRelativeResize="0"/>
          <p:nvPr/>
        </p:nvPicPr>
        <p:blipFill>
          <a:blip r:embed="rId3">
            <a:alphaModFix/>
          </a:blip>
          <a:stretch>
            <a:fillRect/>
          </a:stretch>
        </p:blipFill>
        <p:spPr>
          <a:xfrm>
            <a:off x="4131475" y="2631275"/>
            <a:ext cx="5012526" cy="25122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Usage/Application areas</a:t>
            </a:r>
            <a:endParaRPr u="sng"/>
          </a:p>
        </p:txBody>
      </p:sp>
      <p:sp>
        <p:nvSpPr>
          <p:cNvPr id="202" name="Google Shape;202;p35"/>
          <p:cNvSpPr txBox="1"/>
          <p:nvPr>
            <p:ph idx="1" type="body"/>
          </p:nvPr>
        </p:nvSpPr>
        <p:spPr>
          <a:xfrm>
            <a:off x="311700" y="1152475"/>
            <a:ext cx="8520600" cy="373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Regression </a:t>
            </a:r>
            <a:endParaRPr/>
          </a:p>
          <a:p>
            <a:pPr indent="-342900" lvl="0" marL="457200" rtl="0" algn="l">
              <a:spcBef>
                <a:spcPts val="0"/>
              </a:spcBef>
              <a:spcAft>
                <a:spcPts val="0"/>
              </a:spcAft>
              <a:buSzPts val="1800"/>
              <a:buChar char="●"/>
            </a:pPr>
            <a:r>
              <a:rPr lang="en"/>
              <a:t>C</a:t>
            </a:r>
            <a:r>
              <a:rPr lang="en"/>
              <a:t>lassification</a:t>
            </a:r>
            <a:r>
              <a:rPr lang="en"/>
              <a:t> </a:t>
            </a:r>
            <a:endParaRPr/>
          </a:p>
          <a:p>
            <a:pPr indent="-342900" lvl="0" marL="457200" rtl="0" algn="l">
              <a:spcBef>
                <a:spcPts val="0"/>
              </a:spcBef>
              <a:spcAft>
                <a:spcPts val="0"/>
              </a:spcAft>
              <a:buSzPts val="1800"/>
              <a:buChar char="●"/>
            </a:pPr>
            <a:r>
              <a:rPr lang="en"/>
              <a:t>Simulation and emulation </a:t>
            </a:r>
            <a:endParaRPr/>
          </a:p>
          <a:p>
            <a:pPr indent="-342900" lvl="0" marL="457200" rtl="0" algn="l">
              <a:spcBef>
                <a:spcPts val="0"/>
              </a:spcBef>
              <a:spcAft>
                <a:spcPts val="0"/>
              </a:spcAft>
              <a:buSzPts val="1800"/>
              <a:buChar char="●"/>
            </a:pPr>
            <a:r>
              <a:rPr lang="en"/>
              <a:t>Speech</a:t>
            </a:r>
            <a:r>
              <a:rPr lang="en"/>
              <a:t> synthesis</a:t>
            </a:r>
            <a:endParaRPr/>
          </a:p>
          <a:p>
            <a:pPr indent="-342900" lvl="0" marL="457200" rtl="0" algn="l">
              <a:spcBef>
                <a:spcPts val="0"/>
              </a:spcBef>
              <a:spcAft>
                <a:spcPts val="0"/>
              </a:spcAft>
              <a:buSzPts val="1800"/>
              <a:buChar char="●"/>
            </a:pPr>
            <a:r>
              <a:rPr lang="en"/>
              <a:t>Uncertainty</a:t>
            </a:r>
            <a:r>
              <a:rPr lang="en"/>
              <a:t> estimation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t>
            </a:r>
            <a:r>
              <a:rPr lang="en"/>
              <a:t>Siri’s Voice: On-device Deep Mixture Density Networks for Hybrid Unit Selection Synthesis.</a:t>
            </a:r>
            <a:endParaRPr/>
          </a:p>
          <a:p>
            <a:pPr indent="0" lvl="0" marL="0" rtl="0" algn="l">
              <a:lnSpc>
                <a:spcPct val="88043"/>
              </a:lnSpc>
              <a:spcBef>
                <a:spcPts val="1600"/>
              </a:spcBef>
              <a:spcAft>
                <a:spcPts val="0"/>
              </a:spcAft>
              <a:buClr>
                <a:schemeClr val="dk1"/>
              </a:buClr>
              <a:buSzPts val="1100"/>
              <a:buFont typeface="Arial"/>
              <a:buNone/>
            </a:pPr>
            <a:r>
              <a:rPr lang="en">
                <a:solidFill>
                  <a:srgbClr val="434343"/>
                </a:solidFill>
                <a:highlight>
                  <a:srgbClr val="FFFFFF"/>
                </a:highlight>
              </a:rPr>
              <a:t> -Emulation of complex epidemiological .</a:t>
            </a:r>
            <a:endParaRPr>
              <a:solidFill>
                <a:srgbClr val="434343"/>
              </a:solidFill>
              <a:highlight>
                <a:srgbClr val="FFFFFF"/>
              </a:highlight>
            </a:endParaRPr>
          </a:p>
          <a:p>
            <a:pPr indent="0" lvl="0" marL="0" rtl="0" algn="l">
              <a:spcBef>
                <a:spcPts val="7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MDN </a:t>
            </a:r>
            <a:r>
              <a:rPr lang="en" u="sng"/>
              <a:t>Input Variables / Features</a:t>
            </a:r>
            <a:endParaRPr u="sng"/>
          </a:p>
        </p:txBody>
      </p:sp>
      <p:sp>
        <p:nvSpPr>
          <p:cNvPr id="208" name="Google Shape;20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Numerical values (Using pdf)</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Categorical values (Using pmf)</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Needed to encoded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 probability distributions for categorical (discret) variables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 Bernoulli ,Binomial, ...ie.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 probability distributions for numerical (continuous) variables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 Gaussian,</a:t>
            </a:r>
            <a:r>
              <a:rPr lang="en">
                <a:solidFill>
                  <a:schemeClr val="dk1"/>
                </a:solidFill>
                <a:highlight>
                  <a:schemeClr val="lt1"/>
                </a:highlight>
              </a:rPr>
              <a:t>Exponential </a:t>
            </a:r>
            <a:r>
              <a:rPr lang="en">
                <a:solidFill>
                  <a:schemeClr val="dk1"/>
                </a:solidFill>
              </a:rPr>
              <a:t>, ...ie.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34500" y="173175"/>
            <a:ext cx="8475000" cy="61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100" u="sng"/>
              <a:t>Standard Neural Network limitation:</a:t>
            </a:r>
            <a:endParaRPr u="sng"/>
          </a:p>
        </p:txBody>
      </p:sp>
      <p:sp>
        <p:nvSpPr>
          <p:cNvPr id="214" name="Google Shape;214;p37"/>
          <p:cNvSpPr txBox="1"/>
          <p:nvPr>
            <p:ph idx="1" type="body"/>
          </p:nvPr>
        </p:nvSpPr>
        <p:spPr>
          <a:xfrm>
            <a:off x="22700" y="792375"/>
            <a:ext cx="9144000" cy="43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rPr>
              <a:t>Standard Neural Network limitation:</a:t>
            </a:r>
            <a:endParaRPr sz="2100">
              <a:solidFill>
                <a:srgbClr val="000000"/>
              </a:solidFill>
            </a:endParaRPr>
          </a:p>
          <a:p>
            <a:pPr indent="0" lvl="0" marL="0" rtl="0" algn="l">
              <a:spcBef>
                <a:spcPts val="1600"/>
              </a:spcBef>
              <a:spcAft>
                <a:spcPts val="0"/>
              </a:spcAft>
              <a:buClr>
                <a:schemeClr val="dk1"/>
              </a:buClr>
              <a:buSzPts val="1100"/>
              <a:buFont typeface="Arial"/>
              <a:buNone/>
            </a:pPr>
            <a:r>
              <a:rPr lang="en" sz="1500"/>
              <a:t>According to Bishop in his article Mixture Density Networks, a typical Neural Network (NN) approximates the conditional average of the target data, conditioned on the input vector</a:t>
            </a:r>
            <a:r>
              <a:rPr lang="en"/>
              <a:t>.</a:t>
            </a:r>
            <a:endParaRPr/>
          </a:p>
          <a:p>
            <a:pPr indent="0" lvl="0" marL="0" rtl="0" algn="l">
              <a:spcBef>
                <a:spcPts val="1600"/>
              </a:spcBef>
              <a:spcAft>
                <a:spcPts val="1600"/>
              </a:spcAft>
              <a:buNone/>
            </a:pPr>
            <a:r>
              <a:t/>
            </a:r>
            <a:endParaRPr/>
          </a:p>
        </p:txBody>
      </p:sp>
      <p:pic>
        <p:nvPicPr>
          <p:cNvPr id="215" name="Google Shape;215;p37"/>
          <p:cNvPicPr preferRelativeResize="0"/>
          <p:nvPr/>
        </p:nvPicPr>
        <p:blipFill>
          <a:blip r:embed="rId3">
            <a:alphaModFix/>
          </a:blip>
          <a:stretch>
            <a:fillRect/>
          </a:stretch>
        </p:blipFill>
        <p:spPr>
          <a:xfrm>
            <a:off x="0" y="2210175"/>
            <a:ext cx="3838650" cy="2933325"/>
          </a:xfrm>
          <a:prstGeom prst="rect">
            <a:avLst/>
          </a:prstGeom>
          <a:noFill/>
          <a:ln>
            <a:noFill/>
          </a:ln>
        </p:spPr>
      </p:pic>
      <p:pic>
        <p:nvPicPr>
          <p:cNvPr id="216" name="Google Shape;216;p37"/>
          <p:cNvPicPr preferRelativeResize="0"/>
          <p:nvPr/>
        </p:nvPicPr>
        <p:blipFill>
          <a:blip r:embed="rId4">
            <a:alphaModFix/>
          </a:blip>
          <a:stretch>
            <a:fillRect/>
          </a:stretch>
        </p:blipFill>
        <p:spPr>
          <a:xfrm>
            <a:off x="4758925" y="2210175"/>
            <a:ext cx="4385075" cy="2933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100" u="sng"/>
              <a:t>Standard Neural Network limitation:</a:t>
            </a:r>
            <a:endParaRPr u="sng"/>
          </a:p>
        </p:txBody>
      </p:sp>
      <p:sp>
        <p:nvSpPr>
          <p:cNvPr id="222" name="Google Shape;222;p38"/>
          <p:cNvSpPr txBox="1"/>
          <p:nvPr>
            <p:ph idx="1" type="body"/>
          </p:nvPr>
        </p:nvSpPr>
        <p:spPr>
          <a:xfrm>
            <a:off x="213900" y="1152475"/>
            <a:ext cx="8861100" cy="38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rPr>
              <a:t>For classification problems:</a:t>
            </a:r>
            <a:endParaRPr sz="1300"/>
          </a:p>
          <a:p>
            <a:pPr indent="0" lvl="0" marL="0" rtl="0" algn="l">
              <a:spcBef>
                <a:spcPts val="1600"/>
              </a:spcBef>
              <a:spcAft>
                <a:spcPts val="0"/>
              </a:spcAft>
              <a:buNone/>
            </a:pPr>
            <a:r>
              <a:rPr lang="en" sz="1300"/>
              <a:t>These averages represent the</a:t>
            </a:r>
            <a:endParaRPr sz="1300"/>
          </a:p>
          <a:p>
            <a:pPr indent="0" lvl="0" marL="0" rtl="0" algn="l">
              <a:spcBef>
                <a:spcPts val="1600"/>
              </a:spcBef>
              <a:spcAft>
                <a:spcPts val="0"/>
              </a:spcAft>
              <a:buNone/>
            </a:pPr>
            <a:r>
              <a:rPr lang="en" sz="1300"/>
              <a:t>posterior probabilities of</a:t>
            </a:r>
            <a:endParaRPr sz="1300"/>
          </a:p>
          <a:p>
            <a:pPr indent="0" lvl="0" marL="0" rtl="0" algn="l">
              <a:spcBef>
                <a:spcPts val="1600"/>
              </a:spcBef>
              <a:spcAft>
                <a:spcPts val="0"/>
              </a:spcAft>
              <a:buNone/>
            </a:pPr>
            <a:r>
              <a:rPr lang="en" sz="1300"/>
              <a:t>class membership (it can be</a:t>
            </a:r>
            <a:endParaRPr sz="1300"/>
          </a:p>
          <a:p>
            <a:pPr indent="0" lvl="0" marL="0" rtl="0" algn="l">
              <a:spcBef>
                <a:spcPts val="1600"/>
              </a:spcBef>
              <a:spcAft>
                <a:spcPts val="0"/>
              </a:spcAft>
              <a:buNone/>
            </a:pPr>
            <a:r>
              <a:rPr lang="en" sz="1300"/>
              <a:t>regarded as optimal with a</a:t>
            </a:r>
            <a:endParaRPr sz="1300"/>
          </a:p>
          <a:p>
            <a:pPr indent="0" lvl="0" marL="0" rtl="0" algn="l">
              <a:spcBef>
                <a:spcPts val="1600"/>
              </a:spcBef>
              <a:spcAft>
                <a:spcPts val="0"/>
              </a:spcAft>
              <a:buNone/>
            </a:pPr>
            <a:r>
              <a:rPr lang="en" sz="1300"/>
              <a:t>suitable chosen target coding</a:t>
            </a:r>
            <a:endParaRPr sz="1300"/>
          </a:p>
          <a:p>
            <a:pPr indent="0" lvl="0" marL="0" rtl="0" algn="l">
              <a:spcBef>
                <a:spcPts val="1600"/>
              </a:spcBef>
              <a:spcAft>
                <a:spcPts val="0"/>
              </a:spcAft>
              <a:buNone/>
            </a:pPr>
            <a:r>
              <a:rPr lang="en" sz="1300"/>
              <a:t>scheme).</a:t>
            </a:r>
            <a:endParaRPr sz="13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Clr>
                <a:schemeClr val="dk1"/>
              </a:buClr>
              <a:buSzPts val="1100"/>
              <a:buFont typeface="Arial"/>
              <a:buNone/>
            </a:pPr>
            <a:r>
              <a:t/>
            </a:r>
            <a:endParaRPr sz="1500"/>
          </a:p>
        </p:txBody>
      </p:sp>
      <p:pic>
        <p:nvPicPr>
          <p:cNvPr id="223" name="Google Shape;223;p38"/>
          <p:cNvPicPr preferRelativeResize="0"/>
          <p:nvPr/>
        </p:nvPicPr>
        <p:blipFill>
          <a:blip r:embed="rId3">
            <a:alphaModFix/>
          </a:blip>
          <a:stretch>
            <a:fillRect/>
          </a:stretch>
        </p:blipFill>
        <p:spPr>
          <a:xfrm>
            <a:off x="5042925" y="1374975"/>
            <a:ext cx="4101074" cy="3075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100" u="sng"/>
              <a:t>Standard Neural Network limitation:</a:t>
            </a:r>
            <a:endParaRPr/>
          </a:p>
        </p:txBody>
      </p:sp>
      <p:sp>
        <p:nvSpPr>
          <p:cNvPr id="229" name="Google Shape;22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regression problems: The</a:t>
            </a:r>
            <a:endParaRPr/>
          </a:p>
          <a:p>
            <a:pPr indent="0" lvl="0" marL="0" rtl="0" algn="l">
              <a:spcBef>
                <a:spcPts val="1600"/>
              </a:spcBef>
              <a:spcAft>
                <a:spcPts val="0"/>
              </a:spcAft>
              <a:buClr>
                <a:schemeClr val="dk1"/>
              </a:buClr>
              <a:buSzPts val="1100"/>
              <a:buFont typeface="Arial"/>
              <a:buNone/>
            </a:pPr>
            <a:r>
              <a:rPr lang="en"/>
              <a:t>conditional averages provide</a:t>
            </a:r>
            <a:endParaRPr/>
          </a:p>
          <a:p>
            <a:pPr indent="0" lvl="0" marL="0" rtl="0" algn="l">
              <a:spcBef>
                <a:spcPts val="1600"/>
              </a:spcBef>
              <a:spcAft>
                <a:spcPts val="0"/>
              </a:spcAft>
              <a:buClr>
                <a:schemeClr val="dk1"/>
              </a:buClr>
              <a:buSzPts val="1100"/>
              <a:buFont typeface="Arial"/>
              <a:buNone/>
            </a:pPr>
            <a:r>
              <a:rPr lang="en"/>
              <a:t>a very limited description of</a:t>
            </a:r>
            <a:endParaRPr/>
          </a:p>
          <a:p>
            <a:pPr indent="0" lvl="0" marL="0" rtl="0" algn="l">
              <a:spcBef>
                <a:spcPts val="1600"/>
              </a:spcBef>
              <a:spcAft>
                <a:spcPts val="0"/>
              </a:spcAft>
              <a:buClr>
                <a:schemeClr val="dk1"/>
              </a:buClr>
              <a:buSzPts val="1100"/>
              <a:buFont typeface="Arial"/>
              <a:buNone/>
            </a:pPr>
            <a:r>
              <a:rPr lang="en"/>
              <a:t>the properties of the target</a:t>
            </a:r>
            <a:endParaRPr/>
          </a:p>
          <a:p>
            <a:pPr indent="0" lvl="0" marL="0" rtl="0" algn="l">
              <a:spcBef>
                <a:spcPts val="1600"/>
              </a:spcBef>
              <a:spcAft>
                <a:spcPts val="0"/>
              </a:spcAft>
              <a:buClr>
                <a:schemeClr val="dk1"/>
              </a:buClr>
              <a:buSzPts val="1100"/>
              <a:buFont typeface="Arial"/>
              <a:buNone/>
            </a:pPr>
            <a:r>
              <a:rPr lang="en"/>
              <a:t>variable.</a:t>
            </a:r>
            <a:endParaRPr/>
          </a:p>
          <a:p>
            <a:pPr indent="0" lvl="0" marL="0" rtl="0" algn="l">
              <a:spcBef>
                <a:spcPts val="1600"/>
              </a:spcBef>
              <a:spcAft>
                <a:spcPts val="1600"/>
              </a:spcAft>
              <a:buNone/>
            </a:pPr>
            <a:r>
              <a:t/>
            </a:r>
            <a:endParaRPr/>
          </a:p>
        </p:txBody>
      </p:sp>
      <p:pic>
        <p:nvPicPr>
          <p:cNvPr id="230" name="Google Shape;230;p39"/>
          <p:cNvPicPr preferRelativeResize="0"/>
          <p:nvPr/>
        </p:nvPicPr>
        <p:blipFill>
          <a:blip r:embed="rId3">
            <a:alphaModFix/>
          </a:blip>
          <a:stretch>
            <a:fillRect/>
          </a:stretch>
        </p:blipFill>
        <p:spPr>
          <a:xfrm>
            <a:off x="5348048" y="1152475"/>
            <a:ext cx="3745275" cy="3659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100" u="sng"/>
              <a:t>Standard Neural Network limitation:</a:t>
            </a:r>
            <a:endParaRPr/>
          </a:p>
        </p:txBody>
      </p:sp>
      <p:sp>
        <p:nvSpPr>
          <p:cNvPr id="236" name="Google Shape;236;p40"/>
          <p:cNvSpPr txBox="1"/>
          <p:nvPr>
            <p:ph idx="1" type="body"/>
          </p:nvPr>
        </p:nvSpPr>
        <p:spPr>
          <a:xfrm>
            <a:off x="311700" y="1152475"/>
            <a:ext cx="8520600" cy="39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approximating distributions problems: The average of several correct target values is not necessary itself a correct value.</a:t>
            </a:r>
            <a:endParaRPr/>
          </a:p>
          <a:p>
            <a:pPr indent="0" lvl="0" marL="0" rtl="0" algn="l">
              <a:spcBef>
                <a:spcPts val="1600"/>
              </a:spcBef>
              <a:spcAft>
                <a:spcPts val="1600"/>
              </a:spcAft>
              <a:buNone/>
            </a:pPr>
            <a:r>
              <a:t/>
            </a:r>
            <a:endParaRPr/>
          </a:p>
        </p:txBody>
      </p:sp>
      <p:pic>
        <p:nvPicPr>
          <p:cNvPr id="237" name="Google Shape;237;p40"/>
          <p:cNvPicPr preferRelativeResize="0"/>
          <p:nvPr/>
        </p:nvPicPr>
        <p:blipFill>
          <a:blip r:embed="rId3">
            <a:alphaModFix/>
          </a:blip>
          <a:stretch>
            <a:fillRect/>
          </a:stretch>
        </p:blipFill>
        <p:spPr>
          <a:xfrm>
            <a:off x="5805525" y="1794975"/>
            <a:ext cx="2886450" cy="291664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solution</a:t>
            </a:r>
            <a:endParaRPr/>
          </a:p>
        </p:txBody>
      </p:sp>
      <p:sp>
        <p:nvSpPr>
          <p:cNvPr id="243" name="Google Shape;243;p41"/>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solve these problems, we must model the conditional probability distribution of the target data conditioned on the input vector.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Once we have modelled the distribution of probabilities, we could model the uncertainty of a certain prediction?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244" name="Google Shape;244;p41"/>
          <p:cNvPicPr preferRelativeResize="0"/>
          <p:nvPr/>
        </p:nvPicPr>
        <p:blipFill>
          <a:blip r:embed="rId3">
            <a:alphaModFix/>
          </a:blip>
          <a:stretch>
            <a:fillRect/>
          </a:stretch>
        </p:blipFill>
        <p:spPr>
          <a:xfrm>
            <a:off x="3176588" y="2076450"/>
            <a:ext cx="2790825" cy="99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Algorithms</a:t>
            </a:r>
            <a:endParaRPr/>
          </a:p>
        </p:txBody>
      </p:sp>
      <p:sp>
        <p:nvSpPr>
          <p:cNvPr id="67" name="Google Shape;67;p1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Mixture Models</a:t>
            </a:r>
            <a:endParaRPr/>
          </a:p>
          <a:p>
            <a:pPr indent="-342900" lvl="0" marL="457200" rtl="0" algn="l">
              <a:spcBef>
                <a:spcPts val="0"/>
              </a:spcBef>
              <a:spcAft>
                <a:spcPts val="0"/>
              </a:spcAft>
              <a:buSzPts val="1800"/>
              <a:buChar char="●"/>
            </a:pPr>
            <a:r>
              <a:rPr lang="en"/>
              <a:t>Artificial </a:t>
            </a:r>
            <a:r>
              <a:rPr lang="en"/>
              <a:t>Neural Networks</a:t>
            </a:r>
            <a:endParaRPr/>
          </a:p>
          <a:p>
            <a:pPr indent="-342900" lvl="0" marL="457200" rtl="0" algn="l">
              <a:spcBef>
                <a:spcPts val="0"/>
              </a:spcBef>
              <a:spcAft>
                <a:spcPts val="0"/>
              </a:spcAft>
              <a:buSzPts val="1800"/>
              <a:buChar char="●"/>
            </a:pPr>
            <a:r>
              <a:rPr lang="en"/>
              <a:t>Mixture Density Networks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4135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MDN</a:t>
            </a:r>
            <a:r>
              <a:rPr lang="en"/>
              <a:t>: Technical Foundation</a:t>
            </a:r>
            <a:endParaRPr/>
          </a:p>
        </p:txBody>
      </p:sp>
      <p:sp>
        <p:nvSpPr>
          <p:cNvPr id="250" name="Google Shape;250;p42"/>
          <p:cNvSpPr txBox="1"/>
          <p:nvPr>
            <p:ph idx="1" type="body"/>
          </p:nvPr>
        </p:nvSpPr>
        <p:spPr>
          <a:xfrm>
            <a:off x="0" y="573600"/>
            <a:ext cx="9144000" cy="45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probability density of the target data is then represented as a linear combination of kernel functions in the form</a:t>
            </a:r>
            <a:endParaRPr sz="1400"/>
          </a:p>
          <a:p>
            <a:pPr indent="0" lvl="0" marL="0" rtl="0" algn="ctr">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rPr lang="en" sz="1400"/>
              <a:t>where m is the number of components in the mixture and αi(x) are called mixing coefficients(prior probability).</a:t>
            </a:r>
            <a:endParaRPr sz="1400"/>
          </a:p>
          <a:p>
            <a:pPr indent="0" lvl="0" marL="0" rtl="0" algn="l">
              <a:spcBef>
                <a:spcPts val="1600"/>
              </a:spcBef>
              <a:spcAft>
                <a:spcPts val="0"/>
              </a:spcAft>
              <a:buNone/>
            </a:pPr>
            <a:r>
              <a:rPr lang="en" sz="1400"/>
              <a:t>Øi(t | x) represent the conditional density of the target vector t for the ith kerne.</a:t>
            </a:r>
            <a:endParaRPr sz="1400"/>
          </a:p>
          <a:p>
            <a:pPr indent="0" lvl="0" marL="0" rtl="0" algn="l">
              <a:spcBef>
                <a:spcPts val="1600"/>
              </a:spcBef>
              <a:spcAft>
                <a:spcPts val="0"/>
              </a:spcAft>
              <a:buNone/>
            </a:pPr>
            <a:r>
              <a:rPr lang="en" sz="1400"/>
              <a:t>And selected the kernel functions which are Gaussian of the form:</a:t>
            </a:r>
            <a:endParaRPr sz="1400"/>
          </a:p>
          <a:p>
            <a:pPr indent="0" lvl="0" marL="0" rtl="0" algn="ctr">
              <a:spcBef>
                <a:spcPts val="1600"/>
              </a:spcBef>
              <a:spcAft>
                <a:spcPts val="0"/>
              </a:spcAft>
              <a:buClr>
                <a:schemeClr val="dk1"/>
              </a:buClr>
              <a:buSzPts val="1100"/>
              <a:buFont typeface="Arial"/>
              <a:buNone/>
            </a:pPr>
            <a:r>
              <a:t/>
            </a:r>
            <a:endParaRPr sz="1400"/>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sz="1400"/>
              <a:t>where µi represents the center of the ith kernel. We assumed that the components of the output vector were statically independent within each component of the distribution, and it can be described by a common variance σi(x). </a:t>
            </a:r>
            <a:endParaRPr sz="1400"/>
          </a:p>
          <a:p>
            <a:pPr indent="0" lvl="0" marL="0" rtl="0" algn="l">
              <a:spcBef>
                <a:spcPts val="1600"/>
              </a:spcBef>
              <a:spcAft>
                <a:spcPts val="1600"/>
              </a:spcAft>
              <a:buNone/>
            </a:pPr>
            <a:r>
              <a:t/>
            </a:r>
            <a:endParaRPr/>
          </a:p>
        </p:txBody>
      </p:sp>
      <p:pic>
        <p:nvPicPr>
          <p:cNvPr id="251" name="Google Shape;251;p42"/>
          <p:cNvPicPr preferRelativeResize="0"/>
          <p:nvPr/>
        </p:nvPicPr>
        <p:blipFill>
          <a:blip r:embed="rId3">
            <a:alphaModFix/>
          </a:blip>
          <a:stretch>
            <a:fillRect/>
          </a:stretch>
        </p:blipFill>
        <p:spPr>
          <a:xfrm>
            <a:off x="2881313" y="995500"/>
            <a:ext cx="3381375" cy="715600"/>
          </a:xfrm>
          <a:prstGeom prst="rect">
            <a:avLst/>
          </a:prstGeom>
          <a:noFill/>
          <a:ln>
            <a:noFill/>
          </a:ln>
        </p:spPr>
      </p:pic>
      <p:pic>
        <p:nvPicPr>
          <p:cNvPr id="252" name="Google Shape;252;p42"/>
          <p:cNvPicPr preferRelativeResize="0"/>
          <p:nvPr/>
        </p:nvPicPr>
        <p:blipFill>
          <a:blip r:embed="rId4">
            <a:alphaModFix/>
          </a:blip>
          <a:stretch>
            <a:fillRect/>
          </a:stretch>
        </p:blipFill>
        <p:spPr>
          <a:xfrm>
            <a:off x="1514488" y="3086100"/>
            <a:ext cx="6115050" cy="772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network outputs: Forward step</a:t>
            </a:r>
            <a:endParaRPr/>
          </a:p>
        </p:txBody>
      </p:sp>
      <p:sp>
        <p:nvSpPr>
          <p:cNvPr id="258" name="Google Shape;258;p43"/>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9" name="Google Shape;259;p43"/>
          <p:cNvPicPr preferRelativeResize="0"/>
          <p:nvPr/>
        </p:nvPicPr>
        <p:blipFill>
          <a:blip r:embed="rId3">
            <a:alphaModFix/>
          </a:blip>
          <a:stretch>
            <a:fillRect/>
          </a:stretch>
        </p:blipFill>
        <p:spPr>
          <a:xfrm rot="5400000">
            <a:off x="2546725" y="-1394250"/>
            <a:ext cx="3991025" cy="90844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Backward step: How to train this model</a:t>
            </a:r>
            <a:endParaRPr/>
          </a:p>
        </p:txBody>
      </p:sp>
      <p:sp>
        <p:nvSpPr>
          <p:cNvPr id="265" name="Google Shape;265;p44"/>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estimate the output parameters, following to the Maximum Likelihood Estimation method (MLE), we can define a loss function which requires the minimisation of the negative log-likelihood function:</a:t>
            </a:r>
            <a:endParaRPr/>
          </a:p>
          <a:p>
            <a:pPr indent="0" lvl="0" marL="0" rtl="0" algn="l">
              <a:spcBef>
                <a:spcPts val="1600"/>
              </a:spcBef>
              <a:spcAft>
                <a:spcPts val="1600"/>
              </a:spcAft>
              <a:buNone/>
            </a:pPr>
            <a:r>
              <a:t/>
            </a:r>
            <a:endParaRPr/>
          </a:p>
        </p:txBody>
      </p:sp>
      <p:pic>
        <p:nvPicPr>
          <p:cNvPr id="266" name="Google Shape;266;p44"/>
          <p:cNvPicPr preferRelativeResize="0"/>
          <p:nvPr/>
        </p:nvPicPr>
        <p:blipFill>
          <a:blip r:embed="rId3">
            <a:alphaModFix/>
          </a:blip>
          <a:stretch>
            <a:fillRect/>
          </a:stretch>
        </p:blipFill>
        <p:spPr>
          <a:xfrm>
            <a:off x="769150" y="2323975"/>
            <a:ext cx="7296150" cy="2724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make predictions using MDNs?</a:t>
            </a:r>
            <a:endParaRPr/>
          </a:p>
        </p:txBody>
      </p:sp>
      <p:sp>
        <p:nvSpPr>
          <p:cNvPr id="272" name="Google Shape;272;p45"/>
          <p:cNvSpPr txBox="1"/>
          <p:nvPr>
            <p:ph idx="1" type="body"/>
          </p:nvPr>
        </p:nvSpPr>
        <p:spPr>
          <a:xfrm>
            <a:off x="0" y="1152600"/>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Clr>
                <a:schemeClr val="dk1"/>
              </a:buClr>
              <a:buSzPts val="1100"/>
              <a:buFont typeface="Arial"/>
              <a:buNone/>
            </a:pPr>
            <a:r>
              <a:t/>
            </a:r>
            <a:endParaRPr/>
          </a:p>
        </p:txBody>
      </p:sp>
      <p:pic>
        <p:nvPicPr>
          <p:cNvPr id="273" name="Google Shape;273;p45"/>
          <p:cNvPicPr preferRelativeResize="0"/>
          <p:nvPr/>
        </p:nvPicPr>
        <p:blipFill>
          <a:blip r:embed="rId3">
            <a:alphaModFix/>
          </a:blip>
          <a:stretch>
            <a:fillRect/>
          </a:stretch>
        </p:blipFill>
        <p:spPr>
          <a:xfrm>
            <a:off x="0" y="1607350"/>
            <a:ext cx="9143999" cy="3536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MDN:Modeling Building </a:t>
            </a:r>
            <a:endParaRPr/>
          </a:p>
          <a:p>
            <a:pPr indent="0" lvl="0" marL="0" rtl="0" algn="l">
              <a:spcBef>
                <a:spcPts val="0"/>
              </a:spcBef>
              <a:spcAft>
                <a:spcPts val="0"/>
              </a:spcAft>
              <a:buNone/>
            </a:pPr>
            <a:r>
              <a:t/>
            </a:r>
            <a:endParaRPr/>
          </a:p>
        </p:txBody>
      </p:sp>
      <p:sp>
        <p:nvSpPr>
          <p:cNvPr id="279" name="Google Shape;279;p46"/>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Apply weight regularisation to to avoid overfit </a:t>
            </a:r>
            <a:r>
              <a:rPr lang="en"/>
              <a:t>σ(xi).</a:t>
            </a:r>
            <a:endParaRPr/>
          </a:p>
          <a:p>
            <a:pPr indent="0" lvl="0" marL="0" rtl="0" algn="l">
              <a:spcBef>
                <a:spcPts val="1200"/>
              </a:spcBef>
              <a:spcAft>
                <a:spcPts val="0"/>
              </a:spcAft>
              <a:buNone/>
            </a:pPr>
            <a:r>
              <a:t/>
            </a:r>
            <a:endParaRPr/>
          </a:p>
          <a:p>
            <a:pPr indent="-342900" lvl="0" marL="457200" rtl="0" algn="l">
              <a:spcBef>
                <a:spcPts val="1200"/>
              </a:spcBef>
              <a:spcAft>
                <a:spcPts val="0"/>
              </a:spcAft>
              <a:buClr>
                <a:srgbClr val="666666"/>
              </a:buClr>
              <a:buSzPts val="1800"/>
              <a:buChar char="●"/>
            </a:pPr>
            <a:r>
              <a:rPr lang="en" sz="1600">
                <a:solidFill>
                  <a:srgbClr val="666666"/>
                </a:solidFill>
                <a:highlight>
                  <a:srgbClr val="FFFFFF"/>
                </a:highlight>
                <a:latin typeface="Georgia"/>
                <a:ea typeface="Georgia"/>
                <a:cs typeface="Georgia"/>
                <a:sym typeface="Georgia"/>
              </a:rPr>
              <a:t> </a:t>
            </a:r>
            <a:r>
              <a:rPr lang="en">
                <a:solidFill>
                  <a:srgbClr val="666666"/>
                </a:solidFill>
                <a:highlight>
                  <a:srgbClr val="FFFFFF"/>
                </a:highlight>
              </a:rPr>
              <a:t>Apply Batch normalisation technique to speed run time.</a:t>
            </a:r>
            <a:endParaRPr>
              <a:solidFill>
                <a:srgbClr val="666666"/>
              </a:solidFill>
              <a:highlight>
                <a:srgbClr val="FFFFFF"/>
              </a:highlight>
            </a:endParaRPr>
          </a:p>
          <a:p>
            <a:pPr indent="0" lvl="0" marL="25400" marR="25400" rtl="0" algn="ctr">
              <a:spcBef>
                <a:spcPts val="1200"/>
              </a:spcBef>
              <a:spcAft>
                <a:spcPts val="0"/>
              </a:spcAft>
              <a:buNone/>
            </a:pPr>
            <a:r>
              <a:t/>
            </a:r>
            <a:endParaRPr sz="1250">
              <a:solidFill>
                <a:srgbClr val="404040"/>
              </a:solidFill>
              <a:highlight>
                <a:srgbClr val="FCFCFC"/>
              </a:highlight>
            </a:endParaRPr>
          </a:p>
          <a:p>
            <a:pPr indent="0" lvl="0" marL="0" rtl="0" algn="l">
              <a:spcBef>
                <a:spcPts val="1200"/>
              </a:spcBef>
              <a:spcAft>
                <a:spcPts val="0"/>
              </a:spcAft>
              <a:buNone/>
            </a:pPr>
            <a:r>
              <a:t/>
            </a:r>
            <a:endParaRPr>
              <a:solidFill>
                <a:srgbClr val="666666"/>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MDN:</a:t>
            </a:r>
            <a:r>
              <a:rPr lang="en"/>
              <a:t>Modeling Building </a:t>
            </a:r>
            <a:endParaRPr/>
          </a:p>
        </p:txBody>
      </p:sp>
      <p:sp>
        <p:nvSpPr>
          <p:cNvPr id="285" name="Google Shape;285;p47"/>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666666"/>
              </a:buClr>
              <a:buSzPts val="1800"/>
              <a:buChar char="●"/>
            </a:pPr>
            <a:r>
              <a:rPr lang="en">
                <a:solidFill>
                  <a:srgbClr val="666666"/>
                </a:solidFill>
                <a:highlight>
                  <a:srgbClr val="FFFFFF"/>
                </a:highlight>
              </a:rPr>
              <a:t>Clipping of the α(x) and </a:t>
            </a:r>
            <a:r>
              <a:rPr lang="en"/>
              <a:t>σ(xi)</a:t>
            </a:r>
            <a:r>
              <a:rPr lang="en">
                <a:solidFill>
                  <a:srgbClr val="666666"/>
                </a:solidFill>
                <a:highlight>
                  <a:srgbClr val="FFFFFF"/>
                </a:highlight>
              </a:rPr>
              <a:t> parameters values.</a:t>
            </a:r>
            <a:endParaRPr>
              <a:solidFill>
                <a:srgbClr val="666666"/>
              </a:solidFill>
              <a:highlight>
                <a:srgbClr val="FFFFFF"/>
              </a:highlight>
            </a:endParaRPr>
          </a:p>
          <a:p>
            <a:pPr indent="-342900" lvl="0" marL="457200" rtl="0" algn="l">
              <a:spcBef>
                <a:spcPts val="0"/>
              </a:spcBef>
              <a:spcAft>
                <a:spcPts val="0"/>
              </a:spcAft>
              <a:buClr>
                <a:srgbClr val="666666"/>
              </a:buClr>
              <a:buSzPts val="1800"/>
              <a:buChar char="●"/>
            </a:pPr>
            <a:r>
              <a:rPr lang="en">
                <a:solidFill>
                  <a:srgbClr val="666666"/>
                </a:solidFill>
                <a:highlight>
                  <a:srgbClr val="FFFFFF"/>
                </a:highlight>
              </a:rPr>
              <a:t>Exponential Linear Unit or its widely known name ELU is a function that tend to converge cost to zero faster and produce more accurate results</a:t>
            </a:r>
            <a:endParaRPr/>
          </a:p>
        </p:txBody>
      </p:sp>
      <p:pic>
        <p:nvPicPr>
          <p:cNvPr id="286" name="Google Shape;286;p47"/>
          <p:cNvPicPr preferRelativeResize="0"/>
          <p:nvPr/>
        </p:nvPicPr>
        <p:blipFill>
          <a:blip r:embed="rId3">
            <a:alphaModFix/>
          </a:blip>
          <a:stretch>
            <a:fillRect/>
          </a:stretch>
        </p:blipFill>
        <p:spPr>
          <a:xfrm>
            <a:off x="311700" y="3787825"/>
            <a:ext cx="2895600" cy="781050"/>
          </a:xfrm>
          <a:prstGeom prst="rect">
            <a:avLst/>
          </a:prstGeom>
          <a:noFill/>
          <a:ln>
            <a:noFill/>
          </a:ln>
        </p:spPr>
      </p:pic>
      <p:pic>
        <p:nvPicPr>
          <p:cNvPr id="287" name="Google Shape;287;p47"/>
          <p:cNvPicPr preferRelativeResize="0"/>
          <p:nvPr/>
        </p:nvPicPr>
        <p:blipFill>
          <a:blip r:embed="rId4">
            <a:alphaModFix/>
          </a:blip>
          <a:stretch>
            <a:fillRect/>
          </a:stretch>
        </p:blipFill>
        <p:spPr>
          <a:xfrm>
            <a:off x="5622375" y="2988800"/>
            <a:ext cx="3209925" cy="2154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software library used</a:t>
            </a:r>
            <a:endParaRPr/>
          </a:p>
        </p:txBody>
      </p:sp>
      <p:sp>
        <p:nvSpPr>
          <p:cNvPr id="293" name="Google Shape;29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4" name="Google Shape;294;p48"/>
          <p:cNvPicPr preferRelativeResize="0"/>
          <p:nvPr/>
        </p:nvPicPr>
        <p:blipFill>
          <a:blip r:embed="rId3">
            <a:alphaModFix/>
          </a:blip>
          <a:stretch>
            <a:fillRect/>
          </a:stretch>
        </p:blipFill>
        <p:spPr>
          <a:xfrm>
            <a:off x="311700" y="1214450"/>
            <a:ext cx="8520599" cy="3354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Mixture Models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38100" y="-2014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u="sng"/>
              <a:t>Overview</a:t>
            </a:r>
            <a:endParaRPr b="1" sz="2500" u="sng"/>
          </a:p>
        </p:txBody>
      </p:sp>
      <p:sp>
        <p:nvSpPr>
          <p:cNvPr id="78" name="Google Shape;78;p17"/>
          <p:cNvSpPr txBox="1"/>
          <p:nvPr>
            <p:ph idx="1" type="body"/>
          </p:nvPr>
        </p:nvSpPr>
        <p:spPr>
          <a:xfrm>
            <a:off x="0" y="554225"/>
            <a:ext cx="3733200" cy="4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latin typeface="Georgia"/>
                <a:ea typeface="Georgia"/>
                <a:cs typeface="Georgia"/>
                <a:sym typeface="Georgia"/>
              </a:rPr>
              <a:t>We often make simplifying modeling assumptions when analyzing a data set such as assuming each observation comes from one specific distribution (say, a Gaussian distribution). Then we proceed to estimate parameters of this distribution, like the mean and variance, using maximum likelihood estimation.However, in many cases, assuming each sample comes from the same unimodal distribution is too restrictive and may not make intuitive sense. Often the data we are trying to model are more complex. For example, they might be multimodal – containing multiple regions with high probability mass. In this note, we describe mixture models which provide a principled approach to modeling such complex data.</a:t>
            </a:r>
            <a:endParaRPr sz="1400">
              <a:solidFill>
                <a:srgbClr val="000000"/>
              </a:solidFill>
              <a:highlight>
                <a:srgbClr val="FFFFFF"/>
              </a:highlight>
              <a:latin typeface="Georgia"/>
              <a:ea typeface="Georgia"/>
              <a:cs typeface="Georgia"/>
              <a:sym typeface="Georgia"/>
            </a:endParaRPr>
          </a:p>
          <a:p>
            <a:pPr indent="0" lvl="0" marL="0" rtl="0" algn="ctr">
              <a:spcBef>
                <a:spcPts val="800"/>
              </a:spcBef>
              <a:spcAft>
                <a:spcPts val="0"/>
              </a:spcAft>
              <a:buClr>
                <a:schemeClr val="dk1"/>
              </a:buClr>
              <a:buSzPts val="1100"/>
              <a:buFont typeface="Arial"/>
              <a:buNone/>
            </a:pPr>
            <a:r>
              <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pic>
        <p:nvPicPr>
          <p:cNvPr id="79" name="Google Shape;79;p17"/>
          <p:cNvPicPr preferRelativeResize="0"/>
          <p:nvPr/>
        </p:nvPicPr>
        <p:blipFill>
          <a:blip r:embed="rId3">
            <a:alphaModFix/>
          </a:blip>
          <a:stretch>
            <a:fillRect/>
          </a:stretch>
        </p:blipFill>
        <p:spPr>
          <a:xfrm>
            <a:off x="4572000" y="0"/>
            <a:ext cx="4571999"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2050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u="sng"/>
              <a:t>Overview</a:t>
            </a:r>
            <a:endParaRPr/>
          </a:p>
        </p:txBody>
      </p:sp>
      <p:sp>
        <p:nvSpPr>
          <p:cNvPr id="85" name="Google Shape;85;p18"/>
          <p:cNvSpPr txBox="1"/>
          <p:nvPr>
            <p:ph idx="1" type="body"/>
          </p:nvPr>
        </p:nvSpPr>
        <p:spPr>
          <a:xfrm>
            <a:off x="0" y="509600"/>
            <a:ext cx="9144000" cy="46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The mixture distribution is formulated as:</a:t>
            </a:r>
            <a:endParaRPr>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1600"/>
              </a:spcBef>
              <a:spcAft>
                <a:spcPts val="0"/>
              </a:spcAft>
              <a:buNone/>
            </a:pPr>
            <a:r>
              <a:rPr lang="en">
                <a:solidFill>
                  <a:schemeClr val="dk1"/>
                </a:solidFill>
                <a:highlight>
                  <a:srgbClr val="FFFFFF"/>
                </a:highlight>
              </a:rPr>
              <a:t>The Gaussian mixture component </a:t>
            </a:r>
            <a:endParaRPr>
              <a:solidFill>
                <a:schemeClr val="dk1"/>
              </a:solidFill>
              <a:highlight>
                <a:srgbClr val="FFFFFF"/>
              </a:highlight>
            </a:endParaRPr>
          </a:p>
          <a:p>
            <a:pPr indent="0" lvl="0" marL="0" rtl="0" algn="l">
              <a:spcBef>
                <a:spcPts val="1600"/>
              </a:spcBef>
              <a:spcAft>
                <a:spcPts val="0"/>
              </a:spcAft>
              <a:buNone/>
            </a:pPr>
            <a:r>
              <a:rPr lang="en">
                <a:solidFill>
                  <a:schemeClr val="dk1"/>
                </a:solidFill>
                <a:highlight>
                  <a:srgbClr val="FFFFFF"/>
                </a:highlight>
              </a:rPr>
              <a:t>Formulated as:</a:t>
            </a:r>
            <a:endParaRPr>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a:solidFill>
                  <a:schemeClr val="dk1"/>
                </a:solidFill>
                <a:highlight>
                  <a:srgbClr val="FFFFFF"/>
                </a:highlight>
              </a:rPr>
              <a:t> as:</a:t>
            </a:r>
            <a:endParaRPr>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1600"/>
              </a:spcBef>
              <a:spcAft>
                <a:spcPts val="1600"/>
              </a:spcAft>
              <a:buClr>
                <a:schemeClr val="dk1"/>
              </a:buClr>
              <a:buSzPts val="1100"/>
              <a:buFont typeface="Arial"/>
              <a:buNone/>
            </a:pPr>
            <a:r>
              <a:t/>
            </a:r>
            <a:endParaRPr>
              <a:solidFill>
                <a:schemeClr val="dk1"/>
              </a:solidFill>
              <a:highlight>
                <a:srgbClr val="FFFFFF"/>
              </a:highlight>
            </a:endParaRPr>
          </a:p>
        </p:txBody>
      </p:sp>
      <p:pic>
        <p:nvPicPr>
          <p:cNvPr id="86" name="Google Shape;86;p18"/>
          <p:cNvPicPr preferRelativeResize="0"/>
          <p:nvPr/>
        </p:nvPicPr>
        <p:blipFill>
          <a:blip r:embed="rId3">
            <a:alphaModFix/>
          </a:blip>
          <a:stretch>
            <a:fillRect/>
          </a:stretch>
        </p:blipFill>
        <p:spPr>
          <a:xfrm>
            <a:off x="4657600" y="572700"/>
            <a:ext cx="4391574" cy="4570699"/>
          </a:xfrm>
          <a:prstGeom prst="rect">
            <a:avLst/>
          </a:prstGeom>
          <a:noFill/>
          <a:ln>
            <a:noFill/>
          </a:ln>
        </p:spPr>
      </p:pic>
      <p:pic>
        <p:nvPicPr>
          <p:cNvPr id="87" name="Google Shape;87;p18"/>
          <p:cNvPicPr preferRelativeResize="0"/>
          <p:nvPr/>
        </p:nvPicPr>
        <p:blipFill>
          <a:blip r:embed="rId4">
            <a:alphaModFix/>
          </a:blip>
          <a:stretch>
            <a:fillRect/>
          </a:stretch>
        </p:blipFill>
        <p:spPr>
          <a:xfrm>
            <a:off x="0" y="1031375"/>
            <a:ext cx="4748850" cy="745900"/>
          </a:xfrm>
          <a:prstGeom prst="rect">
            <a:avLst/>
          </a:prstGeom>
          <a:noFill/>
          <a:ln>
            <a:noFill/>
          </a:ln>
        </p:spPr>
      </p:pic>
      <p:pic>
        <p:nvPicPr>
          <p:cNvPr id="88" name="Google Shape;88;p18"/>
          <p:cNvPicPr preferRelativeResize="0"/>
          <p:nvPr/>
        </p:nvPicPr>
        <p:blipFill>
          <a:blip r:embed="rId5">
            <a:alphaModFix/>
          </a:blip>
          <a:stretch>
            <a:fillRect/>
          </a:stretch>
        </p:blipFill>
        <p:spPr>
          <a:xfrm>
            <a:off x="-12" y="3570688"/>
            <a:ext cx="3495675" cy="638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179775"/>
            <a:ext cx="590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t>Mixture Models: Usage / Application	</a:t>
            </a:r>
            <a:r>
              <a:rPr lang="en" sz="2000" u="sng"/>
              <a:t>		</a:t>
            </a:r>
            <a:endParaRPr u="sng"/>
          </a:p>
        </p:txBody>
      </p:sp>
      <p:sp>
        <p:nvSpPr>
          <p:cNvPr id="94" name="Google Shape;94;p19"/>
          <p:cNvSpPr txBox="1"/>
          <p:nvPr>
            <p:ph idx="1" type="body"/>
          </p:nvPr>
        </p:nvSpPr>
        <p:spPr>
          <a:xfrm>
            <a:off x="29700" y="845400"/>
            <a:ext cx="9084600" cy="429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61616"/>
              </a:buClr>
              <a:buSzPts val="1800"/>
              <a:buFont typeface="Georgia"/>
              <a:buChar char="●"/>
            </a:pPr>
            <a:r>
              <a:rPr lang="en">
                <a:solidFill>
                  <a:srgbClr val="161616"/>
                </a:solidFill>
                <a:latin typeface="Georgia"/>
                <a:ea typeface="Georgia"/>
                <a:cs typeface="Georgia"/>
                <a:sym typeface="Georgia"/>
              </a:rPr>
              <a:t>Cluestirng (Unsupervised)</a:t>
            </a:r>
            <a:endParaRPr>
              <a:solidFill>
                <a:srgbClr val="161616"/>
              </a:solidFill>
              <a:latin typeface="Georgia"/>
              <a:ea typeface="Georgia"/>
              <a:cs typeface="Georgia"/>
              <a:sym typeface="Georgia"/>
            </a:endParaRPr>
          </a:p>
          <a:p>
            <a:pPr indent="-342900" lvl="0" marL="457200" rtl="0" algn="l">
              <a:spcBef>
                <a:spcPts val="0"/>
              </a:spcBef>
              <a:spcAft>
                <a:spcPts val="0"/>
              </a:spcAft>
              <a:buClr>
                <a:srgbClr val="161616"/>
              </a:buClr>
              <a:buSzPts val="1800"/>
              <a:buFont typeface="Georgia"/>
              <a:buChar char="●"/>
            </a:pPr>
            <a:r>
              <a:rPr lang="en">
                <a:solidFill>
                  <a:srgbClr val="161616"/>
                </a:solidFill>
                <a:latin typeface="Georgia"/>
                <a:ea typeface="Georgia"/>
                <a:cs typeface="Georgia"/>
                <a:sym typeface="Georgia"/>
              </a:rPr>
              <a:t>Density Estimation</a:t>
            </a:r>
            <a:endParaRPr>
              <a:solidFill>
                <a:srgbClr val="161616"/>
              </a:solidFill>
              <a:latin typeface="Georgia"/>
              <a:ea typeface="Georgia"/>
              <a:cs typeface="Georgia"/>
              <a:sym typeface="Georgia"/>
            </a:endParaRPr>
          </a:p>
          <a:p>
            <a:pPr indent="-342900" lvl="0" marL="457200" rtl="0" algn="l">
              <a:spcBef>
                <a:spcPts val="0"/>
              </a:spcBef>
              <a:spcAft>
                <a:spcPts val="0"/>
              </a:spcAft>
              <a:buClr>
                <a:srgbClr val="161616"/>
              </a:buClr>
              <a:buSzPts val="1800"/>
              <a:buFont typeface="Georgia"/>
              <a:buChar char="●"/>
            </a:pPr>
            <a:r>
              <a:rPr lang="en">
                <a:solidFill>
                  <a:srgbClr val="161616"/>
                </a:solidFill>
                <a:latin typeface="Georgia"/>
                <a:ea typeface="Georgia"/>
                <a:cs typeface="Georgia"/>
                <a:sym typeface="Georgia"/>
              </a:rPr>
              <a:t>Features extractions from speech data</a:t>
            </a:r>
            <a:endParaRPr>
              <a:solidFill>
                <a:srgbClr val="161616"/>
              </a:solidFill>
              <a:latin typeface="Georgia"/>
              <a:ea typeface="Georgia"/>
              <a:cs typeface="Georgia"/>
              <a:sym typeface="Georgia"/>
            </a:endParaRPr>
          </a:p>
          <a:p>
            <a:pPr indent="-342900" lvl="1" marL="914400" rtl="0" algn="l">
              <a:spcBef>
                <a:spcPts val="0"/>
              </a:spcBef>
              <a:spcAft>
                <a:spcPts val="0"/>
              </a:spcAft>
              <a:buClr>
                <a:srgbClr val="161616"/>
              </a:buClr>
              <a:buSzPts val="1800"/>
              <a:buFont typeface="Georgia"/>
              <a:buChar char="○"/>
            </a:pPr>
            <a:r>
              <a:rPr lang="en" sz="1800">
                <a:solidFill>
                  <a:srgbClr val="161616"/>
                </a:solidFill>
                <a:highlight>
                  <a:srgbClr val="FFFFFF"/>
                </a:highlight>
                <a:latin typeface="Georgia"/>
                <a:ea typeface="Georgia"/>
                <a:cs typeface="Georgia"/>
                <a:sym typeface="Georgia"/>
              </a:rPr>
              <a:t> </a:t>
            </a:r>
            <a:r>
              <a:rPr lang="en">
                <a:solidFill>
                  <a:srgbClr val="161616"/>
                </a:solidFill>
                <a:highlight>
                  <a:srgbClr val="FFFFFF"/>
                </a:highlight>
                <a:latin typeface="Georgia"/>
                <a:ea typeface="Georgia"/>
                <a:cs typeface="Georgia"/>
                <a:sym typeface="Georgia"/>
              </a:rPr>
              <a:t>use in speech recognition systems </a:t>
            </a:r>
            <a:endParaRPr>
              <a:solidFill>
                <a:srgbClr val="161616"/>
              </a:solidFill>
              <a:highlight>
                <a:srgbClr val="FFFFFF"/>
              </a:highlight>
              <a:latin typeface="Georgia"/>
              <a:ea typeface="Georgia"/>
              <a:cs typeface="Georgia"/>
              <a:sym typeface="Georgia"/>
            </a:endParaRPr>
          </a:p>
          <a:p>
            <a:pPr indent="-342900" lvl="0" marL="914400" rtl="0" algn="l">
              <a:spcBef>
                <a:spcPts val="0"/>
              </a:spcBef>
              <a:spcAft>
                <a:spcPts val="0"/>
              </a:spcAft>
              <a:buClr>
                <a:srgbClr val="161616"/>
              </a:buClr>
              <a:buSzPts val="1800"/>
              <a:buFont typeface="Georgia"/>
              <a:buChar char="●"/>
            </a:pPr>
            <a:r>
              <a:rPr lang="en">
                <a:solidFill>
                  <a:srgbClr val="161616"/>
                </a:solidFill>
                <a:highlight>
                  <a:schemeClr val="lt1"/>
                </a:highlight>
                <a:latin typeface="Georgia"/>
                <a:ea typeface="Georgia"/>
                <a:cs typeface="Georgia"/>
                <a:sym typeface="Georgia"/>
              </a:rPr>
              <a:t>Classification(supervised) naive Bayes classifier</a:t>
            </a:r>
            <a:endParaRPr>
              <a:solidFill>
                <a:srgbClr val="161616"/>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800">
              <a:solidFill>
                <a:srgbClr val="161616"/>
              </a:solidFill>
              <a:highlight>
                <a:srgbClr val="FFFFFF"/>
              </a:highlight>
              <a:latin typeface="Georgia"/>
              <a:ea typeface="Georgia"/>
              <a:cs typeface="Georgia"/>
              <a:sym typeface="Georgia"/>
            </a:endParaRPr>
          </a:p>
        </p:txBody>
      </p:sp>
      <p:pic>
        <p:nvPicPr>
          <p:cNvPr id="95" name="Google Shape;95;p19"/>
          <p:cNvPicPr preferRelativeResize="0"/>
          <p:nvPr/>
        </p:nvPicPr>
        <p:blipFill>
          <a:blip r:embed="rId3">
            <a:alphaModFix/>
          </a:blip>
          <a:stretch>
            <a:fillRect/>
          </a:stretch>
        </p:blipFill>
        <p:spPr>
          <a:xfrm>
            <a:off x="6530525" y="752463"/>
            <a:ext cx="2613475" cy="225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Mixture Models</a:t>
            </a:r>
            <a:r>
              <a:rPr lang="en" u="sng"/>
              <a:t>: Input Variables / Features</a:t>
            </a:r>
            <a:endParaRPr u="sng"/>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Numerical values (Using pdf)</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Categorical values (Using pmf)</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Needed to encoded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 probability distributions for categorical (discret) variables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 Bernoulli ,Binomial, ...ie.</a:t>
            </a:r>
            <a:endParaRPr>
              <a:solidFill>
                <a:srgbClr val="000000"/>
              </a:solidFill>
            </a:endParaRPr>
          </a:p>
          <a:p>
            <a:pPr indent="-342900" lvl="0" marL="457200" rtl="0" algn="l">
              <a:spcBef>
                <a:spcPts val="0"/>
              </a:spcBef>
              <a:spcAft>
                <a:spcPts val="0"/>
              </a:spcAft>
              <a:buClr>
                <a:schemeClr val="dk1"/>
              </a:buClr>
              <a:buSzPts val="1800"/>
              <a:buChar char="●"/>
            </a:pPr>
            <a:r>
              <a:rPr lang="en">
                <a:solidFill>
                  <a:schemeClr val="dk1"/>
                </a:solidFill>
              </a:rPr>
              <a:t> probability distributions for numerical (continuous) variables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 Gaussian,</a:t>
            </a:r>
            <a:r>
              <a:rPr lang="en">
                <a:solidFill>
                  <a:schemeClr val="dk1"/>
                </a:solidFill>
                <a:highlight>
                  <a:srgbClr val="FFFFFF"/>
                </a:highlight>
              </a:rPr>
              <a:t>Exponential </a:t>
            </a:r>
            <a:r>
              <a:rPr lang="en">
                <a:solidFill>
                  <a:schemeClr val="dk1"/>
                </a:solidFill>
              </a:rPr>
              <a:t>, ...ie.</a:t>
            </a:r>
            <a:endParaRPr sz="1000">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Mixture Models</a:t>
            </a:r>
            <a:r>
              <a:rPr lang="en" u="sng"/>
              <a:t>: Technical Foundation</a:t>
            </a:r>
            <a:endParaRPr u="sng"/>
          </a:p>
        </p:txBody>
      </p:sp>
      <p:sp>
        <p:nvSpPr>
          <p:cNvPr id="107" name="Google Shape;107;p21"/>
          <p:cNvSpPr txBox="1"/>
          <p:nvPr>
            <p:ph idx="1" type="body"/>
          </p:nvPr>
        </p:nvSpPr>
        <p:spPr>
          <a:xfrm>
            <a:off x="0" y="572575"/>
            <a:ext cx="4298100" cy="457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33333"/>
              </a:buClr>
              <a:buSzPts val="1600"/>
              <a:buFont typeface="Georgia"/>
              <a:buChar char="●"/>
            </a:pPr>
            <a:r>
              <a:rPr lang="en" sz="1600">
                <a:solidFill>
                  <a:srgbClr val="333333"/>
                </a:solidFill>
                <a:highlight>
                  <a:srgbClr val="FFFFFF"/>
                </a:highlight>
                <a:latin typeface="Georgia"/>
                <a:ea typeface="Georgia"/>
                <a:cs typeface="Georgia"/>
                <a:sym typeface="Georgia"/>
              </a:rPr>
              <a:t>K is mixture components.</a:t>
            </a:r>
            <a:endParaRPr sz="1600">
              <a:solidFill>
                <a:srgbClr val="333333"/>
              </a:solidFill>
              <a:highlight>
                <a:srgbClr val="FFFFFF"/>
              </a:highlight>
              <a:latin typeface="Georgia"/>
              <a:ea typeface="Georgia"/>
              <a:cs typeface="Georgia"/>
              <a:sym typeface="Georgia"/>
            </a:endParaRPr>
          </a:p>
          <a:p>
            <a:pPr indent="-330200" lvl="0" marL="457200" rtl="0" algn="l">
              <a:spcBef>
                <a:spcPts val="0"/>
              </a:spcBef>
              <a:spcAft>
                <a:spcPts val="0"/>
              </a:spcAft>
              <a:buClr>
                <a:srgbClr val="333333"/>
              </a:buClr>
              <a:buSzPts val="1600"/>
              <a:buFont typeface="Georgia"/>
              <a:buChar char="●"/>
            </a:pPr>
            <a:r>
              <a:rPr lang="en" sz="1600">
                <a:solidFill>
                  <a:srgbClr val="333333"/>
                </a:solidFill>
                <a:highlight>
                  <a:srgbClr val="FFFFFF"/>
                </a:highlight>
                <a:latin typeface="Georgia"/>
                <a:ea typeface="Georgia"/>
                <a:cs typeface="Georgia"/>
                <a:sym typeface="Georgia"/>
              </a:rPr>
              <a:t>Zi∈{1,…,K} which indicates which component Xi came from ,Zi’s are sometimes called latent variables.</a:t>
            </a:r>
            <a:endParaRPr sz="1600">
              <a:solidFill>
                <a:srgbClr val="333333"/>
              </a:solidFill>
              <a:highlight>
                <a:srgbClr val="FFFFFF"/>
              </a:highlight>
              <a:latin typeface="Georgia"/>
              <a:ea typeface="Georgia"/>
              <a:cs typeface="Georgia"/>
              <a:sym typeface="Georgia"/>
            </a:endParaRPr>
          </a:p>
          <a:p>
            <a:pPr indent="-330200" lvl="0" marL="457200" rtl="0" algn="l">
              <a:spcBef>
                <a:spcPts val="0"/>
              </a:spcBef>
              <a:spcAft>
                <a:spcPts val="0"/>
              </a:spcAft>
              <a:buClr>
                <a:srgbClr val="333333"/>
              </a:buClr>
              <a:buSzPts val="1600"/>
              <a:buFont typeface="Georgia"/>
              <a:buChar char="●"/>
            </a:pPr>
            <a:r>
              <a:rPr lang="en" sz="1600">
                <a:solidFill>
                  <a:srgbClr val="333333"/>
                </a:solidFill>
                <a:highlight>
                  <a:srgbClr val="FFFFFF"/>
                </a:highlight>
                <a:latin typeface="Georgia"/>
                <a:ea typeface="Georgia"/>
                <a:cs typeface="Georgia"/>
                <a:sym typeface="Georgia"/>
              </a:rPr>
              <a:t>Xi are observations sampled from one of K component.</a:t>
            </a:r>
            <a:endParaRPr sz="1600">
              <a:solidFill>
                <a:srgbClr val="333333"/>
              </a:solidFill>
              <a:highlight>
                <a:srgbClr val="FFFFFF"/>
              </a:highlight>
              <a:latin typeface="Georgia"/>
              <a:ea typeface="Georgia"/>
              <a:cs typeface="Georgia"/>
              <a:sym typeface="Georgia"/>
            </a:endParaRPr>
          </a:p>
          <a:p>
            <a:pPr indent="-330200" lvl="0" marL="457200" rtl="0" algn="l">
              <a:spcBef>
                <a:spcPts val="0"/>
              </a:spcBef>
              <a:spcAft>
                <a:spcPts val="0"/>
              </a:spcAft>
              <a:buClr>
                <a:srgbClr val="333333"/>
              </a:buClr>
              <a:buSzPts val="1600"/>
              <a:buFont typeface="Georgia"/>
              <a:buChar char="●"/>
            </a:pPr>
            <a:r>
              <a:rPr lang="en" sz="1600">
                <a:solidFill>
                  <a:srgbClr val="333333"/>
                </a:solidFill>
                <a:highlight>
                  <a:srgbClr val="FFFFFF"/>
                </a:highlight>
                <a:latin typeface="Georgia"/>
                <a:ea typeface="Georgia"/>
                <a:cs typeface="Georgia"/>
                <a:sym typeface="Georgia"/>
              </a:rPr>
              <a:t>πk are called mixture proportions or mixture weights and they represent the probability that Xi belongs to the k-th mixture component</a:t>
            </a:r>
            <a:endParaRPr sz="1600">
              <a:solidFill>
                <a:srgbClr val="333333"/>
              </a:solidFill>
              <a:highlight>
                <a:srgbClr val="FFFFFF"/>
              </a:highlight>
              <a:latin typeface="Georgia"/>
              <a:ea typeface="Georgia"/>
              <a:cs typeface="Georgia"/>
              <a:sym typeface="Georgia"/>
            </a:endParaRPr>
          </a:p>
          <a:p>
            <a:pPr indent="-330200" lvl="0" marL="457200" rtl="0" algn="l">
              <a:spcBef>
                <a:spcPts val="0"/>
              </a:spcBef>
              <a:spcAft>
                <a:spcPts val="0"/>
              </a:spcAft>
              <a:buClr>
                <a:srgbClr val="333333"/>
              </a:buClr>
              <a:buSzPts val="1600"/>
              <a:buFont typeface="Georgia"/>
              <a:buChar char="●"/>
            </a:pPr>
            <a:r>
              <a:rPr lang="en" sz="1600">
                <a:solidFill>
                  <a:srgbClr val="333333"/>
                </a:solidFill>
                <a:highlight>
                  <a:srgbClr val="FFFFFF"/>
                </a:highlight>
                <a:latin typeface="Georgia"/>
                <a:ea typeface="Georgia"/>
                <a:cs typeface="Georgia"/>
                <a:sym typeface="Georgia"/>
              </a:rPr>
              <a:t>P(Xi|Zi=k) the mixture component, and it represents the distribution of Xi.</a:t>
            </a:r>
            <a:endParaRPr sz="1600">
              <a:solidFill>
                <a:srgbClr val="333333"/>
              </a:solidFill>
              <a:highlight>
                <a:srgbClr val="FFFFFF"/>
              </a:highlight>
              <a:latin typeface="Georgia"/>
              <a:ea typeface="Georgia"/>
              <a:cs typeface="Georgia"/>
              <a:sym typeface="Georgia"/>
            </a:endParaRPr>
          </a:p>
          <a:p>
            <a:pPr indent="0" lvl="0" marL="457200" rtl="0" algn="l">
              <a:spcBef>
                <a:spcPts val="0"/>
              </a:spcBef>
              <a:spcAft>
                <a:spcPts val="0"/>
              </a:spcAft>
              <a:buNone/>
            </a:pPr>
            <a:r>
              <a:rPr lang="en">
                <a:solidFill>
                  <a:srgbClr val="333333"/>
                </a:solidFill>
                <a:highlight>
                  <a:srgbClr val="FFFFFF"/>
                </a:highlight>
                <a:latin typeface="Georgia"/>
                <a:ea typeface="Georgia"/>
                <a:cs typeface="Georgia"/>
                <a:sym typeface="Georgia"/>
              </a:rPr>
              <a:t>              </a:t>
            </a:r>
            <a:endParaRPr>
              <a:solidFill>
                <a:srgbClr val="333333"/>
              </a:solidFill>
              <a:highlight>
                <a:srgbClr val="FFFFFF"/>
              </a:highlight>
              <a:latin typeface="Georgia"/>
              <a:ea typeface="Georgia"/>
              <a:cs typeface="Georgia"/>
              <a:sym typeface="Georgia"/>
            </a:endParaRPr>
          </a:p>
          <a:p>
            <a:pPr indent="0" lvl="0" marL="457200" rtl="0" algn="l">
              <a:spcBef>
                <a:spcPts val="0"/>
              </a:spcBef>
              <a:spcAft>
                <a:spcPts val="0"/>
              </a:spcAft>
              <a:buNone/>
            </a:pPr>
            <a:r>
              <a:rPr lang="en">
                <a:solidFill>
                  <a:srgbClr val="333333"/>
                </a:solidFill>
                <a:highlight>
                  <a:srgbClr val="FFFFFF"/>
                </a:highlight>
                <a:latin typeface="Georgia"/>
                <a:ea typeface="Georgia"/>
                <a:cs typeface="Georgia"/>
                <a:sym typeface="Georgia"/>
              </a:rPr>
              <a:t>    </a:t>
            </a:r>
            <a:endParaRPr sz="1400">
              <a:solidFill>
                <a:srgbClr val="333333"/>
              </a:solidFill>
              <a:highlight>
                <a:srgbClr val="FFFFFF"/>
              </a:highlight>
              <a:latin typeface="Georgia"/>
              <a:ea typeface="Georgia"/>
              <a:cs typeface="Georgia"/>
              <a:sym typeface="Georgia"/>
            </a:endParaRPr>
          </a:p>
        </p:txBody>
      </p:sp>
      <p:sp>
        <p:nvSpPr>
          <p:cNvPr id="108" name="Google Shape;108;p21"/>
          <p:cNvSpPr txBox="1"/>
          <p:nvPr>
            <p:ph idx="2" type="body"/>
          </p:nvPr>
        </p:nvSpPr>
        <p:spPr>
          <a:xfrm>
            <a:off x="4298100" y="572700"/>
            <a:ext cx="48459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highlight>
                  <a:srgbClr val="FFFFFF"/>
                </a:highlight>
                <a:latin typeface="Georgia"/>
                <a:ea typeface="Georgia"/>
                <a:cs typeface="Georgia"/>
                <a:sym typeface="Georgia"/>
              </a:rPr>
              <a:t>The marginal probability of Xi is:</a:t>
            </a:r>
            <a:endParaRPr>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a:solidFill>
                  <a:srgbClr val="161616"/>
                </a:solidFill>
                <a:highlight>
                  <a:srgbClr val="FFFFFF"/>
                </a:highlight>
                <a:latin typeface="Georgia"/>
                <a:ea typeface="Georgia"/>
                <a:cs typeface="Georgia"/>
                <a:sym typeface="Georgia"/>
              </a:rPr>
              <a:t>Mixture component pmf for discrete variables:</a:t>
            </a:r>
            <a:endParaRPr>
              <a:solidFill>
                <a:srgbClr val="16161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solidFill>
                <a:srgbClr val="16161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solidFill>
                <a:srgbClr val="16161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solidFill>
                <a:srgbClr val="161616"/>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solidFill>
                <a:srgbClr val="161616"/>
              </a:solidFill>
              <a:highlight>
                <a:srgbClr val="FFFFFF"/>
              </a:highlight>
              <a:latin typeface="Georgia"/>
              <a:ea typeface="Georgia"/>
              <a:cs typeface="Georgia"/>
              <a:sym typeface="Georgia"/>
            </a:endParaRPr>
          </a:p>
          <a:p>
            <a:pPr indent="0" lvl="0" marL="0" rtl="0" algn="l">
              <a:spcBef>
                <a:spcPts val="0"/>
              </a:spcBef>
              <a:spcAft>
                <a:spcPts val="0"/>
              </a:spcAft>
              <a:buNone/>
            </a:pPr>
            <a:r>
              <a:rPr lang="en">
                <a:solidFill>
                  <a:srgbClr val="333333"/>
                </a:solidFill>
                <a:highlight>
                  <a:srgbClr val="FFFFFF"/>
                </a:highlight>
                <a:latin typeface="Georgia"/>
                <a:ea typeface="Georgia"/>
                <a:cs typeface="Georgia"/>
                <a:sym typeface="Georgia"/>
              </a:rPr>
              <a:t>Mixture component pdf for continuous variables:</a:t>
            </a:r>
            <a:endParaRPr>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rgbClr val="333333"/>
              </a:solidFill>
              <a:highlight>
                <a:srgbClr val="FFFFFF"/>
              </a:highlight>
              <a:latin typeface="Georgia"/>
              <a:ea typeface="Georgia"/>
              <a:cs typeface="Georgia"/>
              <a:sym typeface="Georgia"/>
            </a:endParaRPr>
          </a:p>
        </p:txBody>
      </p:sp>
      <p:pic>
        <p:nvPicPr>
          <p:cNvPr id="109" name="Google Shape;109;p21"/>
          <p:cNvPicPr preferRelativeResize="0"/>
          <p:nvPr/>
        </p:nvPicPr>
        <p:blipFill>
          <a:blip r:embed="rId3">
            <a:alphaModFix/>
          </a:blip>
          <a:stretch>
            <a:fillRect/>
          </a:stretch>
        </p:blipFill>
        <p:spPr>
          <a:xfrm>
            <a:off x="4387425" y="900075"/>
            <a:ext cx="4756576" cy="909675"/>
          </a:xfrm>
          <a:prstGeom prst="rect">
            <a:avLst/>
          </a:prstGeom>
          <a:noFill/>
          <a:ln>
            <a:noFill/>
          </a:ln>
        </p:spPr>
      </p:pic>
      <p:pic>
        <p:nvPicPr>
          <p:cNvPr id="110" name="Google Shape;110;p21"/>
          <p:cNvPicPr preferRelativeResize="0"/>
          <p:nvPr/>
        </p:nvPicPr>
        <p:blipFill>
          <a:blip r:embed="rId4">
            <a:alphaModFix/>
          </a:blip>
          <a:stretch>
            <a:fillRect/>
          </a:stretch>
        </p:blipFill>
        <p:spPr>
          <a:xfrm>
            <a:off x="4387425" y="2137125"/>
            <a:ext cx="3053975" cy="676275"/>
          </a:xfrm>
          <a:prstGeom prst="rect">
            <a:avLst/>
          </a:prstGeom>
          <a:noFill/>
          <a:ln>
            <a:noFill/>
          </a:ln>
        </p:spPr>
      </p:pic>
      <p:pic>
        <p:nvPicPr>
          <p:cNvPr id="111" name="Google Shape;111;p21"/>
          <p:cNvPicPr preferRelativeResize="0"/>
          <p:nvPr/>
        </p:nvPicPr>
        <p:blipFill>
          <a:blip r:embed="rId5">
            <a:alphaModFix/>
          </a:blip>
          <a:stretch>
            <a:fillRect/>
          </a:stretch>
        </p:blipFill>
        <p:spPr>
          <a:xfrm>
            <a:off x="4387426" y="3407550"/>
            <a:ext cx="3053975" cy="68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