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38" r:id="rId4"/>
    <p:sldId id="281" r:id="rId5"/>
    <p:sldId id="3343" r:id="rId6"/>
    <p:sldId id="283" r:id="rId7"/>
    <p:sldId id="3342" r:id="rId8"/>
    <p:sldId id="3359" r:id="rId9"/>
    <p:sldId id="3373" r:id="rId10"/>
    <p:sldId id="3341" r:id="rId11"/>
    <p:sldId id="3357" r:id="rId12"/>
    <p:sldId id="3372" r:id="rId13"/>
    <p:sldId id="3375" r:id="rId14"/>
    <p:sldId id="3368" r:id="rId15"/>
    <p:sldId id="3358" r:id="rId16"/>
    <p:sldId id="3364" r:id="rId17"/>
    <p:sldId id="3371" r:id="rId18"/>
    <p:sldId id="3380" r:id="rId19"/>
    <p:sldId id="3376" r:id="rId20"/>
    <p:sldId id="3388" r:id="rId21"/>
    <p:sldId id="3385" r:id="rId22"/>
    <p:sldId id="3378" r:id="rId23"/>
    <p:sldId id="3379" r:id="rId24"/>
    <p:sldId id="3377" r:id="rId25"/>
    <p:sldId id="261" r:id="rId26"/>
    <p:sldId id="3381" r:id="rId27"/>
    <p:sldId id="264" r:id="rId28"/>
    <p:sldId id="3383" r:id="rId29"/>
    <p:sldId id="265" r:id="rId30"/>
    <p:sldId id="3384" r:id="rId31"/>
    <p:sldId id="263" r:id="rId32"/>
    <p:sldId id="3386" r:id="rId33"/>
    <p:sldId id="3387" r:id="rId34"/>
    <p:sldId id="3362" r:id="rId35"/>
    <p:sldId id="3365" r:id="rId36"/>
    <p:sldId id="3366" r:id="rId37"/>
    <p:sldId id="3369" r:id="rId38"/>
    <p:sldId id="3370" r:id="rId39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2F66EED-74C3-4F36-A1D4-8AFCBB0099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accent1">
                  <a:lumMod val="40000"/>
                  <a:lumOff val="60000"/>
                </a:schemeClr>
              </a:solidFill>
            </a:rPr>
            <a:t>The world population is estimated to grow to reach 8.6 billion by 2030 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Significant annual increase in world population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An annual increase of about 83 million people every year till 2030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Huge increase is needed for agriculture production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agriculture production should increase by 50 to 60% between 2030  </a:t>
          </a:r>
          <a:r>
            <a:rPr lang="en-US" sz="2000" kern="120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and 2050.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  <a:latin typeface="Arial Nova"/>
            <a:ea typeface="+mn-ea"/>
            <a:cs typeface="+mn-cs"/>
          </a:endParaRP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F74BC01B-5E1E-4ADD-9515-00356B79D17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endParaRPr lang="en-US" sz="105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dirty="0"/>
            <a:t>A growing Expectations of the world population </a:t>
          </a:r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>
        <a:xfrm>
          <a:off x="3632774" y="1974668"/>
          <a:ext cx="3088125" cy="1515164"/>
        </a:xfrm>
        <a:prstGeom prst="rect">
          <a:avLst/>
        </a:prstGeom>
      </dgm:spPr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>
        <a:xfrm>
          <a:off x="7261321" y="1974668"/>
          <a:ext cx="3088125" cy="1515164"/>
        </a:xfrm>
        <a:prstGeom prst="rect">
          <a:avLst/>
        </a:prstGeom>
      </dgm:spPr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2F66EED-74C3-4F36-A1D4-8AFCBB00993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Global farming productivity is 21% lower because of climate change, which has wiped out about 7 years of improvements in agricultural productivity over the past 60 years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Significant annual increase in world population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Global agricultural productivity is expected to decline by about 15% globally by 2050 as a result of rising temperatures and unstable weather.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global action is required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To limit global warming to 1.5°C above pre- industrial levels, emissions must be cut by almost half by 2030.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F74BC01B-5E1E-4ADD-9515-00356B79D17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endParaRPr lang="en-US" sz="1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Dramatic impact of climate change on agriculture sector</a:t>
          </a:r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86C97623-9DEB-438F-B0EC-1EFCD53069F6}">
      <dgm:prSet custT="1"/>
      <dgm:spPr/>
      <dgm:t>
        <a:bodyPr/>
        <a:lstStyle/>
        <a:p>
          <a:pPr>
            <a:lnSpc>
              <a:spcPct val="100000"/>
            </a:lnSpc>
          </a:pPr>
          <a:endParaRPr lang="ar-EG" sz="1800" kern="1200" dirty="0">
            <a:solidFill>
              <a:schemeClr val="accent1">
                <a:lumMod val="40000"/>
                <a:lumOff val="60000"/>
              </a:schemeClr>
            </a:solidFill>
            <a:latin typeface="Arial Nova"/>
            <a:ea typeface="+mn-ea"/>
            <a:cs typeface="+mn-cs"/>
          </a:endParaRPr>
        </a:p>
      </dgm:t>
    </dgm:pt>
    <dgm:pt modelId="{30AC1DEB-3721-45B0-9FB6-CAA03BA4104E}" type="parTrans" cxnId="{D523A824-0A36-4632-A970-39D85CB30B88}">
      <dgm:prSet/>
      <dgm:spPr/>
      <dgm:t>
        <a:bodyPr/>
        <a:lstStyle/>
        <a:p>
          <a:pPr rtl="1"/>
          <a:endParaRPr lang="ar-EG"/>
        </a:p>
      </dgm:t>
    </dgm:pt>
    <dgm:pt modelId="{0A998C7D-AFFD-4DA7-891E-58616C104551}" type="sibTrans" cxnId="{D523A824-0A36-4632-A970-39D85CB30B88}">
      <dgm:prSet/>
      <dgm:spPr/>
      <dgm:t>
        <a:bodyPr/>
        <a:lstStyle/>
        <a:p>
          <a:pPr rtl="1"/>
          <a:endParaRPr lang="ar-EG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ScaleX="101724" custLinFactNeighborY="12323">
        <dgm:presLayoutVars/>
      </dgm:prSet>
      <dgm:spPr>
        <a:xfrm>
          <a:off x="11165" y="1921988"/>
          <a:ext cx="3430765" cy="1792761"/>
        </a:xfrm>
        <a:prstGeom prst="rect">
          <a:avLst/>
        </a:prstGeom>
      </dgm:spPr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-7277" custLinFactNeighborY="-792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ScaleX="99000" custLinFactNeighborX="-3160" custLinFactNeighborY="12858">
        <dgm:presLayoutVars/>
      </dgm:prSet>
      <dgm:spPr>
        <a:xfrm>
          <a:off x="3943238" y="1921988"/>
          <a:ext cx="3308737" cy="1792761"/>
        </a:xfrm>
        <a:prstGeom prst="rect">
          <a:avLst/>
        </a:prstGeom>
      </dgm:spPr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>
        <a:xfrm>
          <a:off x="7261321" y="1974668"/>
          <a:ext cx="3088125" cy="1515164"/>
        </a:xfrm>
        <a:prstGeom prst="rect">
          <a:avLst/>
        </a:prstGeom>
      </dgm:spPr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D523A824-0A36-4632-A970-39D85CB30B88}" srcId="{1C1B28B7-2609-4BAA-AAAB-5801EDFD334C}" destId="{86C97623-9DEB-438F-B0EC-1EFCD53069F6}" srcOrd="1" destOrd="0" parTransId="{30AC1DEB-3721-45B0-9FB6-CAA03BA4104E}" sibTransId="{0A998C7D-AFFD-4DA7-891E-58616C104551}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27897865-FD2A-4FB3-9CCA-36B11AEADDD8}" type="presOf" srcId="{86C97623-9DEB-438F-B0EC-1EFCD53069F6}" destId="{6418EBED-F111-425B-8EE2-06B8B2297A68}" srcOrd="0" destOrd="1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2F66EED-74C3-4F36-A1D4-8AFCBB00993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Hosting COB27 and COB28 by Egypt in 2022 and the UAE in 2023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Increasing regional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food gap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Food Gap in the Arab region increased from USD 29 billion in 2010 to USD 44 billion in 2020 (with the group of cereals and flour constitutes around 48%) 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dramatic expected impact of climate change on Egypt agriculture sector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Agricultural production is estimated to decrease by 8 to 47% by 2060, with reductions in agriculture-related employment of up to 39%.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F74BC01B-5E1E-4ADD-9515-00356B79D17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3494BA">
                <a:lumMod val="40000"/>
                <a:lumOff val="60000"/>
              </a:srgbClr>
            </a:solidFill>
            <a:latin typeface="Arial Nova"/>
            <a:ea typeface="+mn-ea"/>
            <a:cs typeface="+mn-cs"/>
          </a:endParaRP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regional special focus on fostering global climate change action </a:t>
          </a:r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Y="-5294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LinFactNeighborX="-507" custLinFactNeighborY="-44548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 custLinFactNeighborX="-510" custLinFactNeighborY="12785">
        <dgm:presLayoutVars/>
      </dgm:prSet>
      <dgm:spPr>
        <a:xfrm>
          <a:off x="12917" y="2099665"/>
          <a:ext cx="2549851" cy="1240797"/>
        </a:xfrm>
        <a:prstGeom prst="rect">
          <a:avLst/>
        </a:prstGeom>
      </dgm:spPr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200000" custLinFactNeighborX="224627" custLinFactNeighborY="-3968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-370" custLinFactNeighborY="-36478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 custScaleX="138071" custLinFactNeighborX="1526" custLinFactNeighborY="21609">
        <dgm:presLayoutVars/>
      </dgm:prSet>
      <dgm:spPr>
        <a:xfrm>
          <a:off x="3632774" y="1974668"/>
          <a:ext cx="3088125" cy="1515164"/>
        </a:xfrm>
        <a:prstGeom prst="rect">
          <a:avLst/>
        </a:prstGeom>
      </dgm:spPr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200000" custLinFactNeighborX="-220824" custLinFactNeighborY="-396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Y="-42314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 custScaleX="131966" custLinFactNeighborX="507" custLinFactNeighborY="26411">
        <dgm:presLayoutVars/>
      </dgm:prSet>
      <dgm:spPr>
        <a:xfrm>
          <a:off x="6975821" y="2004145"/>
          <a:ext cx="3364936" cy="1215451"/>
        </a:xfrm>
        <a:prstGeom prst="rect">
          <a:avLst/>
        </a:prstGeom>
      </dgm:spPr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FE91E-34F5-4021-A2CD-22FB77F0673C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rtl="1"/>
          <a:endParaRPr lang="ar-EG"/>
        </a:p>
      </dgm:t>
    </dgm:pt>
    <dgm:pt modelId="{E05E8C40-AC67-4BF6-8C7E-5B2E0B7FC308}">
      <dgm:prSet phldrT="[Text]"/>
      <dgm:spPr/>
      <dgm:t>
        <a:bodyPr/>
        <a:lstStyle/>
        <a:p>
          <a:pPr algn="l" rtl="1"/>
          <a:r>
            <a:rPr lang="en-US" dirty="0"/>
            <a:t>Prediction</a:t>
          </a:r>
          <a:endParaRPr lang="ar-EG" dirty="0"/>
        </a:p>
      </dgm:t>
    </dgm:pt>
    <dgm:pt modelId="{9CDD0DC7-3557-489A-AAF8-430FEECBA08C}" type="parTrans" cxnId="{DEDCE7DF-0C34-4626-B1B9-26CA546EB52A}">
      <dgm:prSet/>
      <dgm:spPr/>
      <dgm:t>
        <a:bodyPr/>
        <a:lstStyle/>
        <a:p>
          <a:pPr rtl="1"/>
          <a:endParaRPr lang="ar-EG"/>
        </a:p>
      </dgm:t>
    </dgm:pt>
    <dgm:pt modelId="{6F5E183F-64D6-4654-A683-03B09AC5C589}" type="sibTrans" cxnId="{DEDCE7DF-0C34-4626-B1B9-26CA546EB52A}">
      <dgm:prSet/>
      <dgm:spPr/>
      <dgm:t>
        <a:bodyPr/>
        <a:lstStyle/>
        <a:p>
          <a:pPr rtl="1"/>
          <a:endParaRPr lang="ar-EG"/>
        </a:p>
      </dgm:t>
    </dgm:pt>
    <dgm:pt modelId="{7B206B89-EAF5-4C3D-B547-4ACFE178A478}">
      <dgm:prSet phldrT="[Text]"/>
      <dgm:spPr/>
      <dgm:t>
        <a:bodyPr/>
        <a:lstStyle/>
        <a:p>
          <a:pPr algn="l" rtl="0"/>
          <a:r>
            <a:rPr lang="en-US" dirty="0" err="1"/>
            <a:t>Powerpoint</a:t>
          </a:r>
          <a:r>
            <a:rPr lang="en-US" dirty="0"/>
            <a:t> Presentation</a:t>
          </a:r>
          <a:endParaRPr lang="ar-EG" dirty="0"/>
        </a:p>
      </dgm:t>
    </dgm:pt>
    <dgm:pt modelId="{04A25926-9217-4424-8193-180D071206F1}" type="parTrans" cxnId="{202AA76F-D40A-4C31-8D16-31397A56A2E4}">
      <dgm:prSet/>
      <dgm:spPr/>
      <dgm:t>
        <a:bodyPr/>
        <a:lstStyle/>
        <a:p>
          <a:pPr rtl="1"/>
          <a:endParaRPr lang="ar-EG"/>
        </a:p>
      </dgm:t>
    </dgm:pt>
    <dgm:pt modelId="{9842CF0D-74CA-4070-9D46-7A049B31C00B}" type="sibTrans" cxnId="{202AA76F-D40A-4C31-8D16-31397A56A2E4}">
      <dgm:prSet/>
      <dgm:spPr/>
      <dgm:t>
        <a:bodyPr/>
        <a:lstStyle/>
        <a:p>
          <a:pPr rtl="1"/>
          <a:endParaRPr lang="ar-EG"/>
        </a:p>
      </dgm:t>
    </dgm:pt>
    <dgm:pt modelId="{39AAB531-EAC9-47B8-BE2F-22926606BA03}">
      <dgm:prSet phldrT="[Text]"/>
      <dgm:spPr/>
      <dgm:t>
        <a:bodyPr/>
        <a:lstStyle/>
        <a:p>
          <a:pPr algn="l" rtl="1"/>
          <a:r>
            <a:rPr lang="en-US" dirty="0"/>
            <a:t> Voice-over</a:t>
          </a:r>
          <a:endParaRPr lang="ar-EG" dirty="0"/>
        </a:p>
      </dgm:t>
    </dgm:pt>
    <dgm:pt modelId="{91C6956F-1C13-4014-8CDC-E906D6253350}" type="parTrans" cxnId="{30BA92A1-8273-4E30-B2F9-EA82670D8365}">
      <dgm:prSet/>
      <dgm:spPr/>
      <dgm:t>
        <a:bodyPr/>
        <a:lstStyle/>
        <a:p>
          <a:pPr rtl="1"/>
          <a:endParaRPr lang="ar-EG"/>
        </a:p>
      </dgm:t>
    </dgm:pt>
    <dgm:pt modelId="{B2F99661-E2CB-42C2-986E-77B2ABB529EE}" type="sibTrans" cxnId="{30BA92A1-8273-4E30-B2F9-EA82670D8365}">
      <dgm:prSet/>
      <dgm:spPr/>
      <dgm:t>
        <a:bodyPr/>
        <a:lstStyle/>
        <a:p>
          <a:pPr rtl="1"/>
          <a:endParaRPr lang="ar-EG"/>
        </a:p>
      </dgm:t>
    </dgm:pt>
    <dgm:pt modelId="{2FD56D7F-457A-461F-9B7C-BA65B9B11128}">
      <dgm:prSet phldrT="[Text]"/>
      <dgm:spPr/>
      <dgm:t>
        <a:bodyPr/>
        <a:lstStyle/>
        <a:p>
          <a:pPr algn="l" rtl="0"/>
          <a:r>
            <a:rPr lang="en-US" dirty="0"/>
            <a:t>Forecasting:  </a:t>
          </a:r>
          <a:endParaRPr lang="ar-EG" dirty="0"/>
        </a:p>
      </dgm:t>
    </dgm:pt>
    <dgm:pt modelId="{A1278DD9-4588-4CA9-85B9-C83924145848}" type="parTrans" cxnId="{627CFA13-A102-45EC-8781-A1836E4B6F52}">
      <dgm:prSet/>
      <dgm:spPr/>
      <dgm:t>
        <a:bodyPr/>
        <a:lstStyle/>
        <a:p>
          <a:pPr rtl="1"/>
          <a:endParaRPr lang="ar-EG"/>
        </a:p>
      </dgm:t>
    </dgm:pt>
    <dgm:pt modelId="{92B40324-26DB-4B11-8900-F02B9F68CAD6}" type="sibTrans" cxnId="{627CFA13-A102-45EC-8781-A1836E4B6F52}">
      <dgm:prSet/>
      <dgm:spPr/>
      <dgm:t>
        <a:bodyPr/>
        <a:lstStyle/>
        <a:p>
          <a:pPr rtl="1"/>
          <a:endParaRPr lang="ar-EG"/>
        </a:p>
      </dgm:t>
    </dgm:pt>
    <dgm:pt modelId="{3F53272D-C04B-4309-9296-88DCB80D9E87}">
      <dgm:prSet phldrT="[Text]"/>
      <dgm:spPr/>
      <dgm:t>
        <a:bodyPr/>
        <a:lstStyle/>
        <a:p>
          <a:pPr algn="l" rtl="1"/>
          <a:r>
            <a:rPr lang="en-US" dirty="0"/>
            <a:t>Geospatial illustration through maps and visualizations</a:t>
          </a:r>
          <a:endParaRPr lang="ar-EG" dirty="0"/>
        </a:p>
      </dgm:t>
    </dgm:pt>
    <dgm:pt modelId="{9D21DBAE-D64A-4C59-A1D9-F91748D43FF3}" type="parTrans" cxnId="{C804AF7C-83D5-45D1-A4E3-FFB09ED5DF52}">
      <dgm:prSet/>
      <dgm:spPr/>
      <dgm:t>
        <a:bodyPr/>
        <a:lstStyle/>
        <a:p>
          <a:pPr rtl="1"/>
          <a:endParaRPr lang="ar-EG"/>
        </a:p>
      </dgm:t>
    </dgm:pt>
    <dgm:pt modelId="{BC2B62E8-3785-4C1C-9DE9-57D4E19BD175}" type="sibTrans" cxnId="{C804AF7C-83D5-45D1-A4E3-FFB09ED5DF52}">
      <dgm:prSet/>
      <dgm:spPr/>
      <dgm:t>
        <a:bodyPr/>
        <a:lstStyle/>
        <a:p>
          <a:pPr rtl="1"/>
          <a:endParaRPr lang="ar-EG"/>
        </a:p>
      </dgm:t>
    </dgm:pt>
    <dgm:pt modelId="{BF61B114-0045-49B3-991E-DECF1ABBB04E}">
      <dgm:prSet phldrT="[Text]"/>
      <dgm:spPr/>
      <dgm:t>
        <a:bodyPr/>
        <a:lstStyle/>
        <a:p>
          <a:pPr algn="l" rtl="0"/>
          <a:r>
            <a:rPr lang="en-US" dirty="0"/>
            <a:t>Git Hub to place the code and the models to be licensed by MIT</a:t>
          </a:r>
          <a:endParaRPr lang="ar-EG" dirty="0"/>
        </a:p>
      </dgm:t>
    </dgm:pt>
    <dgm:pt modelId="{0786BE98-EA0B-40FA-B824-CD1E8703A9AD}" type="parTrans" cxnId="{6B601BC5-3E6B-488A-AF09-36A222CDB41C}">
      <dgm:prSet/>
      <dgm:spPr/>
      <dgm:t>
        <a:bodyPr/>
        <a:lstStyle/>
        <a:p>
          <a:pPr rtl="1"/>
          <a:endParaRPr lang="ar-EG"/>
        </a:p>
      </dgm:t>
    </dgm:pt>
    <dgm:pt modelId="{5B3F3FF7-D44F-4977-9BCE-CBD3CCC9EF1B}" type="sibTrans" cxnId="{6B601BC5-3E6B-488A-AF09-36A222CDB41C}">
      <dgm:prSet/>
      <dgm:spPr/>
      <dgm:t>
        <a:bodyPr/>
        <a:lstStyle/>
        <a:p>
          <a:pPr rtl="1"/>
          <a:endParaRPr lang="ar-EG"/>
        </a:p>
      </dgm:t>
    </dgm:pt>
    <dgm:pt modelId="{773A927C-29A0-4E60-A2D2-22FE68CDB407}" type="pres">
      <dgm:prSet presAssocID="{D09FE91E-34F5-4021-A2CD-22FB77F0673C}" presName="linear" presStyleCnt="0">
        <dgm:presLayoutVars>
          <dgm:dir/>
          <dgm:resizeHandles val="exact"/>
        </dgm:presLayoutVars>
      </dgm:prSet>
      <dgm:spPr/>
    </dgm:pt>
    <dgm:pt modelId="{606E94A6-CD5C-4AFB-BBFC-F8BBACBC8087}" type="pres">
      <dgm:prSet presAssocID="{E05E8C40-AC67-4BF6-8C7E-5B2E0B7FC308}" presName="comp" presStyleCnt="0"/>
      <dgm:spPr/>
    </dgm:pt>
    <dgm:pt modelId="{F86869B6-E4E8-44FC-8BF8-8B7A9D726489}" type="pres">
      <dgm:prSet presAssocID="{E05E8C40-AC67-4BF6-8C7E-5B2E0B7FC308}" presName="box" presStyleLbl="node1" presStyleIdx="0" presStyleCnt="6"/>
      <dgm:spPr/>
    </dgm:pt>
    <dgm:pt modelId="{E3A02F29-F320-4D04-99D6-29DD42E5E627}" type="pres">
      <dgm:prSet presAssocID="{E05E8C40-AC67-4BF6-8C7E-5B2E0B7FC308}" presName="img" presStyleLbl="fgImgPlace1" presStyleIdx="0" presStyleCnt="6"/>
      <dgm:spPr/>
    </dgm:pt>
    <dgm:pt modelId="{E522BC9D-401D-4BCE-9095-491935283F7C}" type="pres">
      <dgm:prSet presAssocID="{E05E8C40-AC67-4BF6-8C7E-5B2E0B7FC308}" presName="text" presStyleLbl="node1" presStyleIdx="0" presStyleCnt="6">
        <dgm:presLayoutVars>
          <dgm:bulletEnabled val="1"/>
        </dgm:presLayoutVars>
      </dgm:prSet>
      <dgm:spPr/>
    </dgm:pt>
    <dgm:pt modelId="{34AEB419-2BB8-4E9D-B66A-29EA1F1269A3}" type="pres">
      <dgm:prSet presAssocID="{6F5E183F-64D6-4654-A683-03B09AC5C589}" presName="spacer" presStyleCnt="0"/>
      <dgm:spPr/>
    </dgm:pt>
    <dgm:pt modelId="{A2B87D4C-07C6-4B85-B9A2-4B8547BB2818}" type="pres">
      <dgm:prSet presAssocID="{2FD56D7F-457A-461F-9B7C-BA65B9B11128}" presName="comp" presStyleCnt="0"/>
      <dgm:spPr/>
    </dgm:pt>
    <dgm:pt modelId="{08FE2DA4-44C2-43C9-A893-24CD073F679A}" type="pres">
      <dgm:prSet presAssocID="{2FD56D7F-457A-461F-9B7C-BA65B9B11128}" presName="box" presStyleLbl="node1" presStyleIdx="1" presStyleCnt="6"/>
      <dgm:spPr/>
    </dgm:pt>
    <dgm:pt modelId="{77ED03C9-5008-4D37-B5A9-F90FE9A0C4A7}" type="pres">
      <dgm:prSet presAssocID="{2FD56D7F-457A-461F-9B7C-BA65B9B11128}" presName="img" presStyleLbl="fgImgPlace1" presStyleIdx="1" presStyleCnt="6"/>
      <dgm:spPr/>
    </dgm:pt>
    <dgm:pt modelId="{614A8602-0643-4043-A301-F0993E5E6534}" type="pres">
      <dgm:prSet presAssocID="{2FD56D7F-457A-461F-9B7C-BA65B9B11128}" presName="text" presStyleLbl="node1" presStyleIdx="1" presStyleCnt="6">
        <dgm:presLayoutVars>
          <dgm:bulletEnabled val="1"/>
        </dgm:presLayoutVars>
      </dgm:prSet>
      <dgm:spPr/>
    </dgm:pt>
    <dgm:pt modelId="{26BDD6A9-A439-4C6C-A4D1-E5702C4ACEAC}" type="pres">
      <dgm:prSet presAssocID="{92B40324-26DB-4B11-8900-F02B9F68CAD6}" presName="spacer" presStyleCnt="0"/>
      <dgm:spPr/>
    </dgm:pt>
    <dgm:pt modelId="{278D3424-3C0C-4F65-A8BB-F08D61DB4C58}" type="pres">
      <dgm:prSet presAssocID="{3F53272D-C04B-4309-9296-88DCB80D9E87}" presName="comp" presStyleCnt="0"/>
      <dgm:spPr/>
    </dgm:pt>
    <dgm:pt modelId="{35B5C3A7-DE4D-4A50-BA5E-1FB5F8C9316C}" type="pres">
      <dgm:prSet presAssocID="{3F53272D-C04B-4309-9296-88DCB80D9E87}" presName="box" presStyleLbl="node1" presStyleIdx="2" presStyleCnt="6"/>
      <dgm:spPr/>
    </dgm:pt>
    <dgm:pt modelId="{00D520E1-7E13-4375-981D-5D20DDDAC0ED}" type="pres">
      <dgm:prSet presAssocID="{3F53272D-C04B-4309-9296-88DCB80D9E87}" presName="img" presStyleLbl="fgImgPlace1" presStyleIdx="2" presStyleCnt="6"/>
      <dgm:spPr/>
    </dgm:pt>
    <dgm:pt modelId="{2C1E758F-CEF1-4110-B149-98DA114FFEC8}" type="pres">
      <dgm:prSet presAssocID="{3F53272D-C04B-4309-9296-88DCB80D9E87}" presName="text" presStyleLbl="node1" presStyleIdx="2" presStyleCnt="6">
        <dgm:presLayoutVars>
          <dgm:bulletEnabled val="1"/>
        </dgm:presLayoutVars>
      </dgm:prSet>
      <dgm:spPr/>
    </dgm:pt>
    <dgm:pt modelId="{AC5E57D0-E851-4832-B301-BDFE9FECE789}" type="pres">
      <dgm:prSet presAssocID="{BC2B62E8-3785-4C1C-9DE9-57D4E19BD175}" presName="spacer" presStyleCnt="0"/>
      <dgm:spPr/>
    </dgm:pt>
    <dgm:pt modelId="{C539D157-F300-4939-B909-68B0453C154A}" type="pres">
      <dgm:prSet presAssocID="{7B206B89-EAF5-4C3D-B547-4ACFE178A478}" presName="comp" presStyleCnt="0"/>
      <dgm:spPr/>
    </dgm:pt>
    <dgm:pt modelId="{235FB5A5-3FDD-470A-98F9-D4ED30E89EB0}" type="pres">
      <dgm:prSet presAssocID="{7B206B89-EAF5-4C3D-B547-4ACFE178A478}" presName="box" presStyleLbl="node1" presStyleIdx="3" presStyleCnt="6"/>
      <dgm:spPr/>
    </dgm:pt>
    <dgm:pt modelId="{09EA53C2-3833-498E-A875-26AA27D1C08C}" type="pres">
      <dgm:prSet presAssocID="{7B206B89-EAF5-4C3D-B547-4ACFE178A478}" presName="img" presStyleLbl="fgImgPlace1" presStyleIdx="3" presStyleCnt="6"/>
      <dgm:spPr/>
    </dgm:pt>
    <dgm:pt modelId="{AF1E6897-F349-4A4C-B46F-4ACD08F95409}" type="pres">
      <dgm:prSet presAssocID="{7B206B89-EAF5-4C3D-B547-4ACFE178A478}" presName="text" presStyleLbl="node1" presStyleIdx="3" presStyleCnt="6">
        <dgm:presLayoutVars>
          <dgm:bulletEnabled val="1"/>
        </dgm:presLayoutVars>
      </dgm:prSet>
      <dgm:spPr/>
    </dgm:pt>
    <dgm:pt modelId="{DC792AB8-99A9-489A-A0B8-450747E8E8B1}" type="pres">
      <dgm:prSet presAssocID="{9842CF0D-74CA-4070-9D46-7A049B31C00B}" presName="spacer" presStyleCnt="0"/>
      <dgm:spPr/>
    </dgm:pt>
    <dgm:pt modelId="{3CA00977-718B-4172-8152-324FDE5FFDA5}" type="pres">
      <dgm:prSet presAssocID="{39AAB531-EAC9-47B8-BE2F-22926606BA03}" presName="comp" presStyleCnt="0"/>
      <dgm:spPr/>
    </dgm:pt>
    <dgm:pt modelId="{C2169BA5-7191-47B2-98E4-0F4959A1FAC7}" type="pres">
      <dgm:prSet presAssocID="{39AAB531-EAC9-47B8-BE2F-22926606BA03}" presName="box" presStyleLbl="node1" presStyleIdx="4" presStyleCnt="6"/>
      <dgm:spPr/>
    </dgm:pt>
    <dgm:pt modelId="{6ACBBEAD-2392-44A8-BC1A-1166B6445BD9}" type="pres">
      <dgm:prSet presAssocID="{39AAB531-EAC9-47B8-BE2F-22926606BA03}" presName="img" presStyleLbl="fgImgPlace1" presStyleIdx="4" presStyleCnt="6"/>
      <dgm:spPr/>
    </dgm:pt>
    <dgm:pt modelId="{13A1874E-4045-4377-9C29-70579D4522B0}" type="pres">
      <dgm:prSet presAssocID="{39AAB531-EAC9-47B8-BE2F-22926606BA03}" presName="text" presStyleLbl="node1" presStyleIdx="4" presStyleCnt="6">
        <dgm:presLayoutVars>
          <dgm:bulletEnabled val="1"/>
        </dgm:presLayoutVars>
      </dgm:prSet>
      <dgm:spPr/>
    </dgm:pt>
    <dgm:pt modelId="{B35F0321-EF56-4ABB-95A5-8410EB57D936}" type="pres">
      <dgm:prSet presAssocID="{B2F99661-E2CB-42C2-986E-77B2ABB529EE}" presName="spacer" presStyleCnt="0"/>
      <dgm:spPr/>
    </dgm:pt>
    <dgm:pt modelId="{3C8D5B5A-AA1A-4970-9E66-83482CA274E9}" type="pres">
      <dgm:prSet presAssocID="{BF61B114-0045-49B3-991E-DECF1ABBB04E}" presName="comp" presStyleCnt="0"/>
      <dgm:spPr/>
    </dgm:pt>
    <dgm:pt modelId="{1547F752-8791-4A5D-B5FD-3C11E8C00500}" type="pres">
      <dgm:prSet presAssocID="{BF61B114-0045-49B3-991E-DECF1ABBB04E}" presName="box" presStyleLbl="node1" presStyleIdx="5" presStyleCnt="6"/>
      <dgm:spPr/>
    </dgm:pt>
    <dgm:pt modelId="{F4EAF66C-52BB-4F83-BB22-992470A82F72}" type="pres">
      <dgm:prSet presAssocID="{BF61B114-0045-49B3-991E-DECF1ABBB04E}" presName="img" presStyleLbl="fgImgPlace1" presStyleIdx="5" presStyleCnt="6"/>
      <dgm:spPr/>
    </dgm:pt>
    <dgm:pt modelId="{C3261AE8-DBF7-4CFE-ADDD-B6A6FF35550D}" type="pres">
      <dgm:prSet presAssocID="{BF61B114-0045-49B3-991E-DECF1ABBB04E}" presName="text" presStyleLbl="node1" presStyleIdx="5" presStyleCnt="6">
        <dgm:presLayoutVars>
          <dgm:bulletEnabled val="1"/>
        </dgm:presLayoutVars>
      </dgm:prSet>
      <dgm:spPr/>
    </dgm:pt>
  </dgm:ptLst>
  <dgm:cxnLst>
    <dgm:cxn modelId="{36872109-9708-4D2E-A7A6-C8BE710DCAA4}" type="presOf" srcId="{2FD56D7F-457A-461F-9B7C-BA65B9B11128}" destId="{08FE2DA4-44C2-43C9-A893-24CD073F679A}" srcOrd="0" destOrd="0" presId="urn:microsoft.com/office/officeart/2005/8/layout/vList4"/>
    <dgm:cxn modelId="{627CFA13-A102-45EC-8781-A1836E4B6F52}" srcId="{D09FE91E-34F5-4021-A2CD-22FB77F0673C}" destId="{2FD56D7F-457A-461F-9B7C-BA65B9B11128}" srcOrd="1" destOrd="0" parTransId="{A1278DD9-4588-4CA9-85B9-C83924145848}" sibTransId="{92B40324-26DB-4B11-8900-F02B9F68CAD6}"/>
    <dgm:cxn modelId="{BF486522-4CAB-466A-A161-D5ED34C434D8}" type="presOf" srcId="{BF61B114-0045-49B3-991E-DECF1ABBB04E}" destId="{1547F752-8791-4A5D-B5FD-3C11E8C00500}" srcOrd="0" destOrd="0" presId="urn:microsoft.com/office/officeart/2005/8/layout/vList4"/>
    <dgm:cxn modelId="{A981FA33-D6CC-4C3E-BBC3-AF3FFFBAE1E8}" type="presOf" srcId="{E05E8C40-AC67-4BF6-8C7E-5B2E0B7FC308}" destId="{E522BC9D-401D-4BCE-9095-491935283F7C}" srcOrd="1" destOrd="0" presId="urn:microsoft.com/office/officeart/2005/8/layout/vList4"/>
    <dgm:cxn modelId="{4A65A735-76E8-43C4-B467-E46A20C535A3}" type="presOf" srcId="{E05E8C40-AC67-4BF6-8C7E-5B2E0B7FC308}" destId="{F86869B6-E4E8-44FC-8BF8-8B7A9D726489}" srcOrd="0" destOrd="0" presId="urn:microsoft.com/office/officeart/2005/8/layout/vList4"/>
    <dgm:cxn modelId="{9FFB3B5C-5492-4A07-B48A-690E0063AEF1}" type="presOf" srcId="{BF61B114-0045-49B3-991E-DECF1ABBB04E}" destId="{C3261AE8-DBF7-4CFE-ADDD-B6A6FF35550D}" srcOrd="1" destOrd="0" presId="urn:microsoft.com/office/officeart/2005/8/layout/vList4"/>
    <dgm:cxn modelId="{BA13505F-831B-4D79-8F19-B11A54F6F41C}" type="presOf" srcId="{D09FE91E-34F5-4021-A2CD-22FB77F0673C}" destId="{773A927C-29A0-4E60-A2D2-22FE68CDB407}" srcOrd="0" destOrd="0" presId="urn:microsoft.com/office/officeart/2005/8/layout/vList4"/>
    <dgm:cxn modelId="{B34FEA43-4E8C-4783-A13D-A900F9295E24}" type="presOf" srcId="{3F53272D-C04B-4309-9296-88DCB80D9E87}" destId="{35B5C3A7-DE4D-4A50-BA5E-1FB5F8C9316C}" srcOrd="0" destOrd="0" presId="urn:microsoft.com/office/officeart/2005/8/layout/vList4"/>
    <dgm:cxn modelId="{202AA76F-D40A-4C31-8D16-31397A56A2E4}" srcId="{D09FE91E-34F5-4021-A2CD-22FB77F0673C}" destId="{7B206B89-EAF5-4C3D-B547-4ACFE178A478}" srcOrd="3" destOrd="0" parTransId="{04A25926-9217-4424-8193-180D071206F1}" sibTransId="{9842CF0D-74CA-4070-9D46-7A049B31C00B}"/>
    <dgm:cxn modelId="{C804AF7C-83D5-45D1-A4E3-FFB09ED5DF52}" srcId="{D09FE91E-34F5-4021-A2CD-22FB77F0673C}" destId="{3F53272D-C04B-4309-9296-88DCB80D9E87}" srcOrd="2" destOrd="0" parTransId="{9D21DBAE-D64A-4C59-A1D9-F91748D43FF3}" sibTransId="{BC2B62E8-3785-4C1C-9DE9-57D4E19BD175}"/>
    <dgm:cxn modelId="{70D7EE8D-DCC7-43BA-BADD-FDC161578980}" type="presOf" srcId="{7B206B89-EAF5-4C3D-B547-4ACFE178A478}" destId="{235FB5A5-3FDD-470A-98F9-D4ED30E89EB0}" srcOrd="0" destOrd="0" presId="urn:microsoft.com/office/officeart/2005/8/layout/vList4"/>
    <dgm:cxn modelId="{30BA92A1-8273-4E30-B2F9-EA82670D8365}" srcId="{D09FE91E-34F5-4021-A2CD-22FB77F0673C}" destId="{39AAB531-EAC9-47B8-BE2F-22926606BA03}" srcOrd="4" destOrd="0" parTransId="{91C6956F-1C13-4014-8CDC-E906D6253350}" sibTransId="{B2F99661-E2CB-42C2-986E-77B2ABB529EE}"/>
    <dgm:cxn modelId="{843CF2B6-460B-4C8B-BAE0-8337C3129B63}" type="presOf" srcId="{39AAB531-EAC9-47B8-BE2F-22926606BA03}" destId="{13A1874E-4045-4377-9C29-70579D4522B0}" srcOrd="1" destOrd="0" presId="urn:microsoft.com/office/officeart/2005/8/layout/vList4"/>
    <dgm:cxn modelId="{60B303BF-5C9B-4EB1-A68F-32EA770FDD8D}" type="presOf" srcId="{2FD56D7F-457A-461F-9B7C-BA65B9B11128}" destId="{614A8602-0643-4043-A301-F0993E5E6534}" srcOrd="1" destOrd="0" presId="urn:microsoft.com/office/officeart/2005/8/layout/vList4"/>
    <dgm:cxn modelId="{B91D1EC1-F4E4-4848-8C2E-C54C35799AD5}" type="presOf" srcId="{7B206B89-EAF5-4C3D-B547-4ACFE178A478}" destId="{AF1E6897-F349-4A4C-B46F-4ACD08F95409}" srcOrd="1" destOrd="0" presId="urn:microsoft.com/office/officeart/2005/8/layout/vList4"/>
    <dgm:cxn modelId="{6B601BC5-3E6B-488A-AF09-36A222CDB41C}" srcId="{D09FE91E-34F5-4021-A2CD-22FB77F0673C}" destId="{BF61B114-0045-49B3-991E-DECF1ABBB04E}" srcOrd="5" destOrd="0" parTransId="{0786BE98-EA0B-40FA-B824-CD1E8703A9AD}" sibTransId="{5B3F3FF7-D44F-4977-9BCE-CBD3CCC9EF1B}"/>
    <dgm:cxn modelId="{96E96AD2-E00A-4DCA-A402-C1B39F5C31FE}" type="presOf" srcId="{39AAB531-EAC9-47B8-BE2F-22926606BA03}" destId="{C2169BA5-7191-47B2-98E4-0F4959A1FAC7}" srcOrd="0" destOrd="0" presId="urn:microsoft.com/office/officeart/2005/8/layout/vList4"/>
    <dgm:cxn modelId="{596E02DD-6045-4455-B40C-7E74F7E33C79}" type="presOf" srcId="{3F53272D-C04B-4309-9296-88DCB80D9E87}" destId="{2C1E758F-CEF1-4110-B149-98DA114FFEC8}" srcOrd="1" destOrd="0" presId="urn:microsoft.com/office/officeart/2005/8/layout/vList4"/>
    <dgm:cxn modelId="{DEDCE7DF-0C34-4626-B1B9-26CA546EB52A}" srcId="{D09FE91E-34F5-4021-A2CD-22FB77F0673C}" destId="{E05E8C40-AC67-4BF6-8C7E-5B2E0B7FC308}" srcOrd="0" destOrd="0" parTransId="{9CDD0DC7-3557-489A-AAF8-430FEECBA08C}" sibTransId="{6F5E183F-64D6-4654-A683-03B09AC5C589}"/>
    <dgm:cxn modelId="{9F86E188-1D5E-42E4-9BCF-46F50D21DDE6}" type="presParOf" srcId="{773A927C-29A0-4E60-A2D2-22FE68CDB407}" destId="{606E94A6-CD5C-4AFB-BBFC-F8BBACBC8087}" srcOrd="0" destOrd="0" presId="urn:microsoft.com/office/officeart/2005/8/layout/vList4"/>
    <dgm:cxn modelId="{D74F97F4-DAA9-4090-8008-0A08932EDA21}" type="presParOf" srcId="{606E94A6-CD5C-4AFB-BBFC-F8BBACBC8087}" destId="{F86869B6-E4E8-44FC-8BF8-8B7A9D726489}" srcOrd="0" destOrd="0" presId="urn:microsoft.com/office/officeart/2005/8/layout/vList4"/>
    <dgm:cxn modelId="{DFDD0B5E-AF12-4726-9EFE-1ADA5CBF4CC5}" type="presParOf" srcId="{606E94A6-CD5C-4AFB-BBFC-F8BBACBC8087}" destId="{E3A02F29-F320-4D04-99D6-29DD42E5E627}" srcOrd="1" destOrd="0" presId="urn:microsoft.com/office/officeart/2005/8/layout/vList4"/>
    <dgm:cxn modelId="{D33C3DBA-E7B1-4503-A328-04A551E04966}" type="presParOf" srcId="{606E94A6-CD5C-4AFB-BBFC-F8BBACBC8087}" destId="{E522BC9D-401D-4BCE-9095-491935283F7C}" srcOrd="2" destOrd="0" presId="urn:microsoft.com/office/officeart/2005/8/layout/vList4"/>
    <dgm:cxn modelId="{EB7E482F-7472-4C57-A3F3-5F048EB144AD}" type="presParOf" srcId="{773A927C-29A0-4E60-A2D2-22FE68CDB407}" destId="{34AEB419-2BB8-4E9D-B66A-29EA1F1269A3}" srcOrd="1" destOrd="0" presId="urn:microsoft.com/office/officeart/2005/8/layout/vList4"/>
    <dgm:cxn modelId="{B4B200B5-491C-4546-AC31-531DC2A22CE9}" type="presParOf" srcId="{773A927C-29A0-4E60-A2D2-22FE68CDB407}" destId="{A2B87D4C-07C6-4B85-B9A2-4B8547BB2818}" srcOrd="2" destOrd="0" presId="urn:microsoft.com/office/officeart/2005/8/layout/vList4"/>
    <dgm:cxn modelId="{DE1F1B2B-54B6-4DEF-8240-5935FA82EB8D}" type="presParOf" srcId="{A2B87D4C-07C6-4B85-B9A2-4B8547BB2818}" destId="{08FE2DA4-44C2-43C9-A893-24CD073F679A}" srcOrd="0" destOrd="0" presId="urn:microsoft.com/office/officeart/2005/8/layout/vList4"/>
    <dgm:cxn modelId="{64A2F900-9529-4518-821D-AA2133FB9A8F}" type="presParOf" srcId="{A2B87D4C-07C6-4B85-B9A2-4B8547BB2818}" destId="{77ED03C9-5008-4D37-B5A9-F90FE9A0C4A7}" srcOrd="1" destOrd="0" presId="urn:microsoft.com/office/officeart/2005/8/layout/vList4"/>
    <dgm:cxn modelId="{D154F4BE-F3BB-48A9-851F-29B1E72490FC}" type="presParOf" srcId="{A2B87D4C-07C6-4B85-B9A2-4B8547BB2818}" destId="{614A8602-0643-4043-A301-F0993E5E6534}" srcOrd="2" destOrd="0" presId="urn:microsoft.com/office/officeart/2005/8/layout/vList4"/>
    <dgm:cxn modelId="{B51B89D2-5398-4E36-BB56-362A37E37E20}" type="presParOf" srcId="{773A927C-29A0-4E60-A2D2-22FE68CDB407}" destId="{26BDD6A9-A439-4C6C-A4D1-E5702C4ACEAC}" srcOrd="3" destOrd="0" presId="urn:microsoft.com/office/officeart/2005/8/layout/vList4"/>
    <dgm:cxn modelId="{0ACA2F5D-3735-4F90-A8FA-B32C77CAF2FE}" type="presParOf" srcId="{773A927C-29A0-4E60-A2D2-22FE68CDB407}" destId="{278D3424-3C0C-4F65-A8BB-F08D61DB4C58}" srcOrd="4" destOrd="0" presId="urn:microsoft.com/office/officeart/2005/8/layout/vList4"/>
    <dgm:cxn modelId="{18872CC1-6729-49F0-B635-57A7BC379BB3}" type="presParOf" srcId="{278D3424-3C0C-4F65-A8BB-F08D61DB4C58}" destId="{35B5C3A7-DE4D-4A50-BA5E-1FB5F8C9316C}" srcOrd="0" destOrd="0" presId="urn:microsoft.com/office/officeart/2005/8/layout/vList4"/>
    <dgm:cxn modelId="{696F7B2B-1230-42D5-BC00-3BD1BBD8876F}" type="presParOf" srcId="{278D3424-3C0C-4F65-A8BB-F08D61DB4C58}" destId="{00D520E1-7E13-4375-981D-5D20DDDAC0ED}" srcOrd="1" destOrd="0" presId="urn:microsoft.com/office/officeart/2005/8/layout/vList4"/>
    <dgm:cxn modelId="{35F68021-FDD3-4478-866B-A7EB57A26184}" type="presParOf" srcId="{278D3424-3C0C-4F65-A8BB-F08D61DB4C58}" destId="{2C1E758F-CEF1-4110-B149-98DA114FFEC8}" srcOrd="2" destOrd="0" presId="urn:microsoft.com/office/officeart/2005/8/layout/vList4"/>
    <dgm:cxn modelId="{CD4D710C-C2A4-4D63-8566-89527CE676CF}" type="presParOf" srcId="{773A927C-29A0-4E60-A2D2-22FE68CDB407}" destId="{AC5E57D0-E851-4832-B301-BDFE9FECE789}" srcOrd="5" destOrd="0" presId="urn:microsoft.com/office/officeart/2005/8/layout/vList4"/>
    <dgm:cxn modelId="{CBAACBC1-0F57-459E-A250-808603F015F9}" type="presParOf" srcId="{773A927C-29A0-4E60-A2D2-22FE68CDB407}" destId="{C539D157-F300-4939-B909-68B0453C154A}" srcOrd="6" destOrd="0" presId="urn:microsoft.com/office/officeart/2005/8/layout/vList4"/>
    <dgm:cxn modelId="{BAC83447-A1B7-416E-822F-6859C0911200}" type="presParOf" srcId="{C539D157-F300-4939-B909-68B0453C154A}" destId="{235FB5A5-3FDD-470A-98F9-D4ED30E89EB0}" srcOrd="0" destOrd="0" presId="urn:microsoft.com/office/officeart/2005/8/layout/vList4"/>
    <dgm:cxn modelId="{A273E126-30FE-43D5-8FD6-96BFC1FB7FED}" type="presParOf" srcId="{C539D157-F300-4939-B909-68B0453C154A}" destId="{09EA53C2-3833-498E-A875-26AA27D1C08C}" srcOrd="1" destOrd="0" presId="urn:microsoft.com/office/officeart/2005/8/layout/vList4"/>
    <dgm:cxn modelId="{73710D7B-3295-4C37-A322-D9F3CF453F1C}" type="presParOf" srcId="{C539D157-F300-4939-B909-68B0453C154A}" destId="{AF1E6897-F349-4A4C-B46F-4ACD08F95409}" srcOrd="2" destOrd="0" presId="urn:microsoft.com/office/officeart/2005/8/layout/vList4"/>
    <dgm:cxn modelId="{6128FAF2-3B6D-4058-AE04-C6ABA924EEA1}" type="presParOf" srcId="{773A927C-29A0-4E60-A2D2-22FE68CDB407}" destId="{DC792AB8-99A9-489A-A0B8-450747E8E8B1}" srcOrd="7" destOrd="0" presId="urn:microsoft.com/office/officeart/2005/8/layout/vList4"/>
    <dgm:cxn modelId="{71938D5B-4CE6-4571-970F-CF73EE990698}" type="presParOf" srcId="{773A927C-29A0-4E60-A2D2-22FE68CDB407}" destId="{3CA00977-718B-4172-8152-324FDE5FFDA5}" srcOrd="8" destOrd="0" presId="urn:microsoft.com/office/officeart/2005/8/layout/vList4"/>
    <dgm:cxn modelId="{4151675C-CB64-45F7-A067-65FF03804208}" type="presParOf" srcId="{3CA00977-718B-4172-8152-324FDE5FFDA5}" destId="{C2169BA5-7191-47B2-98E4-0F4959A1FAC7}" srcOrd="0" destOrd="0" presId="urn:microsoft.com/office/officeart/2005/8/layout/vList4"/>
    <dgm:cxn modelId="{B350AB0B-FF3A-4138-83EC-33DE2C315EE1}" type="presParOf" srcId="{3CA00977-718B-4172-8152-324FDE5FFDA5}" destId="{6ACBBEAD-2392-44A8-BC1A-1166B6445BD9}" srcOrd="1" destOrd="0" presId="urn:microsoft.com/office/officeart/2005/8/layout/vList4"/>
    <dgm:cxn modelId="{621F9B96-BE53-4D67-BB26-255E2C1C7EA1}" type="presParOf" srcId="{3CA00977-718B-4172-8152-324FDE5FFDA5}" destId="{13A1874E-4045-4377-9C29-70579D4522B0}" srcOrd="2" destOrd="0" presId="urn:microsoft.com/office/officeart/2005/8/layout/vList4"/>
    <dgm:cxn modelId="{CF535C25-A38F-4D73-8517-8CBECDED740A}" type="presParOf" srcId="{773A927C-29A0-4E60-A2D2-22FE68CDB407}" destId="{B35F0321-EF56-4ABB-95A5-8410EB57D936}" srcOrd="9" destOrd="0" presId="urn:microsoft.com/office/officeart/2005/8/layout/vList4"/>
    <dgm:cxn modelId="{3F6E076B-68A7-490B-89DA-884E4F319BC0}" type="presParOf" srcId="{773A927C-29A0-4E60-A2D2-22FE68CDB407}" destId="{3C8D5B5A-AA1A-4970-9E66-83482CA274E9}" srcOrd="10" destOrd="0" presId="urn:microsoft.com/office/officeart/2005/8/layout/vList4"/>
    <dgm:cxn modelId="{6B23A02A-FB9D-4A3F-9DE6-777C033D9C44}" type="presParOf" srcId="{3C8D5B5A-AA1A-4970-9E66-83482CA274E9}" destId="{1547F752-8791-4A5D-B5FD-3C11E8C00500}" srcOrd="0" destOrd="0" presId="urn:microsoft.com/office/officeart/2005/8/layout/vList4"/>
    <dgm:cxn modelId="{41156681-044B-4A5D-B431-DBB60E8283EB}" type="presParOf" srcId="{3C8D5B5A-AA1A-4970-9E66-83482CA274E9}" destId="{F4EAF66C-52BB-4F83-BB22-992470A82F72}" srcOrd="1" destOrd="0" presId="urn:microsoft.com/office/officeart/2005/8/layout/vList4"/>
    <dgm:cxn modelId="{51302607-F6E9-47B1-BFEC-76A0E09D76B1}" type="presParOf" srcId="{3C8D5B5A-AA1A-4970-9E66-83482CA274E9}" destId="{C3261AE8-DBF7-4CFE-ADDD-B6A6FF35550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224518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44578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A growing Expectations of the world population </a:t>
          </a:r>
        </a:p>
      </dsp:txBody>
      <dsp:txXfrm>
        <a:off x="4228" y="1445787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1974320"/>
          <a:ext cx="3088125" cy="15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The world population is estimated to grow to reach 8.6 billion by 2030 </a:t>
          </a:r>
        </a:p>
      </dsp:txBody>
      <dsp:txXfrm>
        <a:off x="4228" y="1974320"/>
        <a:ext cx="3088125" cy="1515911"/>
      </dsp:txXfrm>
    </dsp:sp>
    <dsp:sp modelId="{210823F6-AC1A-46E3-9D99-A319DF497539}">
      <dsp:nvSpPr>
        <dsp:cNvPr id="0" name=""/>
        <dsp:cNvSpPr/>
      </dsp:nvSpPr>
      <dsp:spPr>
        <a:xfrm>
          <a:off x="4636415" y="224518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44578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Significant annual increase in world population</a:t>
          </a:r>
        </a:p>
      </dsp:txBody>
      <dsp:txXfrm>
        <a:off x="3632774" y="1445787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1974320"/>
          <a:ext cx="3088125" cy="15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An annual increase of about 83 million people every year till 2030</a:t>
          </a:r>
        </a:p>
      </dsp:txBody>
      <dsp:txXfrm>
        <a:off x="3632774" y="1974320"/>
        <a:ext cx="3088125" cy="1515911"/>
      </dsp:txXfrm>
    </dsp:sp>
    <dsp:sp modelId="{B0A3ABD2-C471-4A21-8AEF-3843C86919E1}">
      <dsp:nvSpPr>
        <dsp:cNvPr id="0" name=""/>
        <dsp:cNvSpPr/>
      </dsp:nvSpPr>
      <dsp:spPr>
        <a:xfrm>
          <a:off x="8264962" y="224518"/>
          <a:ext cx="1080843" cy="108084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44578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Huge increase is needed for agriculture production</a:t>
          </a:r>
        </a:p>
      </dsp:txBody>
      <dsp:txXfrm>
        <a:off x="7261321" y="1445787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1974320"/>
          <a:ext cx="3088125" cy="151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agriculture production should increase by 50 to 60% between 2030  </a:t>
          </a:r>
          <a:r>
            <a:rPr lang="en-US" sz="2000" kern="120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and 2050.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  <a:latin typeface="Arial Nova"/>
            <a:ea typeface="+mn-ea"/>
            <a:cs typeface="+mn-cs"/>
          </a:endParaRPr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261321" y="1974320"/>
        <a:ext cx="3088125" cy="1515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127433" y="123116"/>
          <a:ext cx="1182726" cy="1182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29187" y="1462176"/>
          <a:ext cx="3379218" cy="50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Dramatic impact of climate change on agriculture sector</a:t>
          </a:r>
        </a:p>
      </dsp:txBody>
      <dsp:txXfrm>
        <a:off x="29187" y="1462176"/>
        <a:ext cx="3379218" cy="506882"/>
      </dsp:txXfrm>
    </dsp:sp>
    <dsp:sp modelId="{DD091D0A-5A25-4241-91F3-18D32B0BDD4F}">
      <dsp:nvSpPr>
        <dsp:cNvPr id="0" name=""/>
        <dsp:cNvSpPr/>
      </dsp:nvSpPr>
      <dsp:spPr>
        <a:xfrm>
          <a:off x="58" y="2164888"/>
          <a:ext cx="3437476" cy="171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Global farming productivity is 21% lower because of climate change, which has wiped out about 7 years of improvements in agricultural productivity over the past 60 years</a:t>
          </a:r>
        </a:p>
      </dsp:txBody>
      <dsp:txXfrm>
        <a:off x="58" y="2164888"/>
        <a:ext cx="3437476" cy="1716990"/>
      </dsp:txXfrm>
    </dsp:sp>
    <dsp:sp modelId="{210823F6-AC1A-46E3-9D99-A319DF497539}">
      <dsp:nvSpPr>
        <dsp:cNvPr id="0" name=""/>
        <dsp:cNvSpPr/>
      </dsp:nvSpPr>
      <dsp:spPr>
        <a:xfrm>
          <a:off x="5127144" y="123116"/>
          <a:ext cx="1182726" cy="1182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782992" y="1422000"/>
          <a:ext cx="3379218" cy="50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Significant annual increase in world population</a:t>
          </a:r>
        </a:p>
      </dsp:txBody>
      <dsp:txXfrm>
        <a:off x="3782992" y="1422000"/>
        <a:ext cx="3379218" cy="506882"/>
      </dsp:txXfrm>
    </dsp:sp>
    <dsp:sp modelId="{7CD40649-A74C-4AD8-B9D0-2573A1955C91}">
      <dsp:nvSpPr>
        <dsp:cNvPr id="0" name=""/>
        <dsp:cNvSpPr/>
      </dsp:nvSpPr>
      <dsp:spPr>
        <a:xfrm>
          <a:off x="3939910" y="2164888"/>
          <a:ext cx="3311972" cy="171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Global agricultural productivity is expected to decline by about 15% globally by 2050 as a result of rising temperatures and unstable weather.</a:t>
          </a:r>
        </a:p>
      </dsp:txBody>
      <dsp:txXfrm>
        <a:off x="3939910" y="2164888"/>
        <a:ext cx="3311972" cy="1716990"/>
      </dsp:txXfrm>
    </dsp:sp>
    <dsp:sp modelId="{B0A3ABD2-C471-4A21-8AEF-3843C86919E1}">
      <dsp:nvSpPr>
        <dsp:cNvPr id="0" name=""/>
        <dsp:cNvSpPr/>
      </dsp:nvSpPr>
      <dsp:spPr>
        <a:xfrm>
          <a:off x="9097726" y="123116"/>
          <a:ext cx="1182726" cy="11827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999480" y="1462176"/>
          <a:ext cx="3379218" cy="506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A global action is required</a:t>
          </a:r>
        </a:p>
      </dsp:txBody>
      <dsp:txXfrm>
        <a:off x="7999480" y="1462176"/>
        <a:ext cx="3379218" cy="506882"/>
      </dsp:txXfrm>
    </dsp:sp>
    <dsp:sp modelId="{6418EBED-F111-425B-8EE2-06B8B2297A68}">
      <dsp:nvSpPr>
        <dsp:cNvPr id="0" name=""/>
        <dsp:cNvSpPr/>
      </dsp:nvSpPr>
      <dsp:spPr>
        <a:xfrm>
          <a:off x="7999480" y="2041771"/>
          <a:ext cx="3379218" cy="171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To limit global warming to 1.5°C above pre- industrial levels, emissions must be cut by almost half by 2030.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1800" kern="1200" dirty="0">
            <a:solidFill>
              <a:schemeClr val="accent1">
                <a:lumMod val="40000"/>
                <a:lumOff val="60000"/>
              </a:schemeClr>
            </a:solidFill>
            <a:latin typeface="Arial Nova"/>
            <a:ea typeface="+mn-ea"/>
            <a:cs typeface="+mn-cs"/>
          </a:endParaRP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999480" y="2041771"/>
        <a:ext cx="3379218" cy="1716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841618" y="167870"/>
          <a:ext cx="892447" cy="89244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0" y="1349679"/>
          <a:ext cx="2549851" cy="64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 regional special focus on fostering global climate change action </a:t>
          </a:r>
        </a:p>
      </dsp:txBody>
      <dsp:txXfrm>
        <a:off x="0" y="1349679"/>
        <a:ext cx="2549851" cy="646062"/>
      </dsp:txXfrm>
    </dsp:sp>
    <dsp:sp modelId="{DD091D0A-5A25-4241-91F3-18D32B0BDD4F}">
      <dsp:nvSpPr>
        <dsp:cNvPr id="0" name=""/>
        <dsp:cNvSpPr/>
      </dsp:nvSpPr>
      <dsp:spPr>
        <a:xfrm>
          <a:off x="0" y="2427111"/>
          <a:ext cx="2549851" cy="742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Hosting COB27 and COB28 by Egypt in 2022 and the UAE in 2023</a:t>
          </a:r>
        </a:p>
      </dsp:txBody>
      <dsp:txXfrm>
        <a:off x="0" y="2427111"/>
        <a:ext cx="2549851" cy="742143"/>
      </dsp:txXfrm>
    </dsp:sp>
    <dsp:sp modelId="{210823F6-AC1A-46E3-9D99-A319DF497539}">
      <dsp:nvSpPr>
        <dsp:cNvPr id="0" name=""/>
        <dsp:cNvSpPr/>
      </dsp:nvSpPr>
      <dsp:spPr>
        <a:xfrm>
          <a:off x="8112645" y="167873"/>
          <a:ext cx="892447" cy="8924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484934" y="1283489"/>
          <a:ext cx="2549851" cy="64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Increasing regional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food gap</a:t>
          </a:r>
        </a:p>
      </dsp:txBody>
      <dsp:txXfrm>
        <a:off x="3484934" y="1283489"/>
        <a:ext cx="2549851" cy="646062"/>
      </dsp:txXfrm>
    </dsp:sp>
    <dsp:sp modelId="{7CD40649-A74C-4AD8-B9D0-2573A1955C91}">
      <dsp:nvSpPr>
        <dsp:cNvPr id="0" name=""/>
        <dsp:cNvSpPr/>
      </dsp:nvSpPr>
      <dsp:spPr>
        <a:xfrm>
          <a:off x="3047902" y="2239894"/>
          <a:ext cx="3520605" cy="121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40000"/>
                  <a:lumOff val="60000"/>
                </a:schemeClr>
              </a:solidFill>
              <a:latin typeface="Arial Nova"/>
              <a:ea typeface="+mn-ea"/>
              <a:cs typeface="+mn-cs"/>
            </a:rPr>
            <a:t>Food Gap in the Arab region increased from USD 29 billion in 2010 to USD 44 billion in 2020 (with the group of cereals and flour constitutes around 48%) </a:t>
          </a:r>
        </a:p>
      </dsp:txBody>
      <dsp:txXfrm>
        <a:off x="3047902" y="2239894"/>
        <a:ext cx="3520605" cy="1215451"/>
      </dsp:txXfrm>
    </dsp:sp>
    <dsp:sp modelId="{B0A3ABD2-C471-4A21-8AEF-3843C86919E1}">
      <dsp:nvSpPr>
        <dsp:cNvPr id="0" name=""/>
        <dsp:cNvSpPr/>
      </dsp:nvSpPr>
      <dsp:spPr>
        <a:xfrm>
          <a:off x="4456430" y="167873"/>
          <a:ext cx="892447" cy="892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83364" y="1245785"/>
          <a:ext cx="2549851" cy="64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 dramatic expected impact of climate change on Egypt agriculture sector</a:t>
          </a:r>
        </a:p>
      </dsp:txBody>
      <dsp:txXfrm>
        <a:off x="7383364" y="1245785"/>
        <a:ext cx="2549851" cy="646062"/>
      </dsp:txXfrm>
    </dsp:sp>
    <dsp:sp modelId="{6418EBED-F111-425B-8EE2-06B8B2297A68}">
      <dsp:nvSpPr>
        <dsp:cNvPr id="0" name=""/>
        <dsp:cNvSpPr/>
      </dsp:nvSpPr>
      <dsp:spPr>
        <a:xfrm>
          <a:off x="6988738" y="2298260"/>
          <a:ext cx="3364936" cy="121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3494BA">
                  <a:lumMod val="40000"/>
                  <a:lumOff val="60000"/>
                </a:srgbClr>
              </a:solidFill>
              <a:latin typeface="Arial Nova"/>
              <a:ea typeface="+mn-ea"/>
              <a:cs typeface="+mn-cs"/>
            </a:rPr>
            <a:t>Agricultural production is estimated to decrease by 8 to 47% by 2060, with reductions in agriculture-related employment of up to 39%.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3494BA">
                <a:lumMod val="40000"/>
                <a:lumOff val="60000"/>
              </a:srgbClr>
            </a:solidFill>
            <a:latin typeface="Arial Nova"/>
            <a:ea typeface="+mn-ea"/>
            <a:cs typeface="+mn-cs"/>
          </a:endParaRPr>
        </a:p>
      </dsp:txBody>
      <dsp:txXfrm>
        <a:off x="6988738" y="2298260"/>
        <a:ext cx="3364936" cy="1215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869B6-E4E8-44FC-8BF8-8B7A9D726489}">
      <dsp:nvSpPr>
        <dsp:cNvPr id="0" name=""/>
        <dsp:cNvSpPr/>
      </dsp:nvSpPr>
      <dsp:spPr>
        <a:xfrm>
          <a:off x="0" y="0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</a:t>
          </a:r>
          <a:endParaRPr lang="ar-EG" sz="2000" kern="1200" dirty="0"/>
        </a:p>
      </dsp:txBody>
      <dsp:txXfrm>
        <a:off x="1900378" y="0"/>
        <a:ext cx="7235430" cy="732168"/>
      </dsp:txXfrm>
    </dsp:sp>
    <dsp:sp modelId="{E3A02F29-F320-4D04-99D6-29DD42E5E627}">
      <dsp:nvSpPr>
        <dsp:cNvPr id="0" name=""/>
        <dsp:cNvSpPr/>
      </dsp:nvSpPr>
      <dsp:spPr>
        <a:xfrm>
          <a:off x="73216" y="73216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E2DA4-44C2-43C9-A893-24CD073F679A}">
      <dsp:nvSpPr>
        <dsp:cNvPr id="0" name=""/>
        <dsp:cNvSpPr/>
      </dsp:nvSpPr>
      <dsp:spPr>
        <a:xfrm>
          <a:off x="0" y="805385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Forecasting:  </a:t>
          </a:r>
          <a:endParaRPr lang="ar-EG" sz="2000" kern="1200" dirty="0"/>
        </a:p>
      </dsp:txBody>
      <dsp:txXfrm>
        <a:off x="1900378" y="805385"/>
        <a:ext cx="7235430" cy="732168"/>
      </dsp:txXfrm>
    </dsp:sp>
    <dsp:sp modelId="{77ED03C9-5008-4D37-B5A9-F90FE9A0C4A7}">
      <dsp:nvSpPr>
        <dsp:cNvPr id="0" name=""/>
        <dsp:cNvSpPr/>
      </dsp:nvSpPr>
      <dsp:spPr>
        <a:xfrm>
          <a:off x="73216" y="878602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5C3A7-DE4D-4A50-BA5E-1FB5F8C9316C}">
      <dsp:nvSpPr>
        <dsp:cNvPr id="0" name=""/>
        <dsp:cNvSpPr/>
      </dsp:nvSpPr>
      <dsp:spPr>
        <a:xfrm>
          <a:off x="0" y="1610770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Geospatial illustration through maps and visualizations</a:t>
          </a:r>
          <a:endParaRPr lang="ar-EG" sz="2000" kern="1200" dirty="0"/>
        </a:p>
      </dsp:txBody>
      <dsp:txXfrm>
        <a:off x="1900378" y="1610770"/>
        <a:ext cx="7235430" cy="732168"/>
      </dsp:txXfrm>
    </dsp:sp>
    <dsp:sp modelId="{00D520E1-7E13-4375-981D-5D20DDDAC0ED}">
      <dsp:nvSpPr>
        <dsp:cNvPr id="0" name=""/>
        <dsp:cNvSpPr/>
      </dsp:nvSpPr>
      <dsp:spPr>
        <a:xfrm>
          <a:off x="73216" y="1683987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FB5A5-3FDD-470A-98F9-D4ED30E89EB0}">
      <dsp:nvSpPr>
        <dsp:cNvPr id="0" name=""/>
        <dsp:cNvSpPr/>
      </dsp:nvSpPr>
      <dsp:spPr>
        <a:xfrm>
          <a:off x="0" y="2416156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Powerpoint</a:t>
          </a:r>
          <a:r>
            <a:rPr lang="en-US" sz="2000" kern="1200" dirty="0"/>
            <a:t> Presentation</a:t>
          </a:r>
          <a:endParaRPr lang="ar-EG" sz="2000" kern="1200" dirty="0"/>
        </a:p>
      </dsp:txBody>
      <dsp:txXfrm>
        <a:off x="1900378" y="2416156"/>
        <a:ext cx="7235430" cy="732168"/>
      </dsp:txXfrm>
    </dsp:sp>
    <dsp:sp modelId="{09EA53C2-3833-498E-A875-26AA27D1C08C}">
      <dsp:nvSpPr>
        <dsp:cNvPr id="0" name=""/>
        <dsp:cNvSpPr/>
      </dsp:nvSpPr>
      <dsp:spPr>
        <a:xfrm>
          <a:off x="73216" y="2489373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69BA5-7191-47B2-98E4-0F4959A1FAC7}">
      <dsp:nvSpPr>
        <dsp:cNvPr id="0" name=""/>
        <dsp:cNvSpPr/>
      </dsp:nvSpPr>
      <dsp:spPr>
        <a:xfrm>
          <a:off x="0" y="3221541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Voice-over</a:t>
          </a:r>
          <a:endParaRPr lang="ar-EG" sz="2000" kern="1200" dirty="0"/>
        </a:p>
      </dsp:txBody>
      <dsp:txXfrm>
        <a:off x="1900378" y="3221541"/>
        <a:ext cx="7235430" cy="732168"/>
      </dsp:txXfrm>
    </dsp:sp>
    <dsp:sp modelId="{6ACBBEAD-2392-44A8-BC1A-1166B6445BD9}">
      <dsp:nvSpPr>
        <dsp:cNvPr id="0" name=""/>
        <dsp:cNvSpPr/>
      </dsp:nvSpPr>
      <dsp:spPr>
        <a:xfrm>
          <a:off x="73216" y="3294758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7F752-8791-4A5D-B5FD-3C11E8C00500}">
      <dsp:nvSpPr>
        <dsp:cNvPr id="0" name=""/>
        <dsp:cNvSpPr/>
      </dsp:nvSpPr>
      <dsp:spPr>
        <a:xfrm>
          <a:off x="0" y="4026927"/>
          <a:ext cx="9135809" cy="732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 Hub to place the code and the models to be licensed by MIT</a:t>
          </a:r>
          <a:endParaRPr lang="ar-EG" sz="2000" kern="1200" dirty="0"/>
        </a:p>
      </dsp:txBody>
      <dsp:txXfrm>
        <a:off x="1900378" y="4026927"/>
        <a:ext cx="7235430" cy="732168"/>
      </dsp:txXfrm>
    </dsp:sp>
    <dsp:sp modelId="{F4EAF66C-52BB-4F83-BB22-992470A82F72}">
      <dsp:nvSpPr>
        <dsp:cNvPr id="0" name=""/>
        <dsp:cNvSpPr/>
      </dsp:nvSpPr>
      <dsp:spPr>
        <a:xfrm>
          <a:off x="73216" y="4100144"/>
          <a:ext cx="1827161" cy="58573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DEA4-4A93-4A9D-8DDF-C05C71F5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73A92-61BF-4D93-BA20-48E7446C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C274-7517-426F-BD58-EAB332EB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83C3-7D89-4603-9740-7CB83C75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70D-C5EF-4E20-88F8-BDFE3E88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77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147-A4BF-497A-A89E-65A8F77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BA1A-A071-4728-B6FF-5AD26E557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6473-33BB-448D-9C63-D9BD211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4841-7CB2-432D-B04A-364C255D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8C7C-7A05-4B36-AC1A-D7D47205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68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FBABB-2AB6-4670-A834-C4CECF908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E6F87-09B9-40D3-8834-59380C7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5A65-40D8-4F77-9C45-272FDF81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7228-4FE4-438B-8F8F-9E9FEE92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C70D-FD36-4883-AD9C-F34D65A5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403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3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59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2F6-CD2E-4437-9B11-7A6BE253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76A2-7805-4F81-803C-C4F207F2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C539-582E-455D-9FBD-C20CDFD8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D98E-7F53-41B8-950A-B11FBB4F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67CD-D31E-4119-9209-DC67EDC6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5506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5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85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074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6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3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5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0A57-A602-49EA-B9D4-512D83C4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2F776-00EA-4DA6-AC43-201E35EB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0F34-6CFE-478F-BC66-F3AA12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2F3C-3630-4809-B16B-898E011F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77B6-5068-4CA2-91BC-3259045F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045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4E57-84CF-4E06-9FCF-E45F472D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8423-5B2F-4DB6-816D-1BF17B59F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D0469-FCD6-457D-B665-BA0535D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C04E9-8EB4-44C6-B669-D177A5D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185C8-EBF0-4126-98A7-2EF17B01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FDC0-A4AC-476B-828B-217EAE36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3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B7EE-59A9-4DDA-B7C1-6AE06EB7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602D-3D22-4872-B4FF-891D9B90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14216-50D3-4546-90D7-C1E632F7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126B8-4057-4811-89AB-D42F3858D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CDC5E-332D-4241-A993-753F8D164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CF6F9-BDD9-4DF8-8C7A-26DCAB1B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4B47-5A75-42C8-B8E5-1429E560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F56E8-309E-4CAA-983A-4B4E1843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74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5630-ADA8-41AF-8532-7C13D612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8D6CB-599D-452A-B6B5-8210EB9E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AD40-5A90-4A9D-8CE6-4C6E00C1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D2295-25B6-44A6-9A53-89CABC56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547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AB621-CD95-40C8-B1F4-39ED9829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8498E-F7BD-4F9C-B30D-F7F24C94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572D-0918-4AC1-91AA-3981749A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035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99D7-C696-4792-A90C-B5CEB51D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E987-5DC0-45BF-B94F-19082C15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0F70-B925-4C84-9B72-1D21A663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6591-08E2-4557-82B7-338A309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3773-C44F-41CA-8E24-570E4769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4B1B-97B6-453D-A8E8-73D1FAD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74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2ECD-C0C4-4E30-9E95-AB7CACA3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11407-F543-47F7-BCD8-9094766B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19C73-A791-43BA-A8B8-92D3F83F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238F-2169-4589-97B0-4B4F94F1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56E7F-6ADE-4979-8A3E-D55F6A68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7BF15-8B5A-4D5B-AF05-5957C3E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7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9AE9-2F0F-4EF6-A933-C80CE73D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58F0-E11A-4ACF-B1C2-C355152C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A032-C9CD-43F3-ABC6-F8C77047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E345-0F20-49CB-AB9A-03DE5B6DD11E}" type="datetimeFigureOut">
              <a:rPr lang="ar-EG" smtClean="0"/>
              <a:t>23/04/1445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C20D-9873-4988-87EF-CB31C7ACB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F0B6-3FCB-4796-86DF-2F5F23FEC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0868-F03B-4F0F-BB23-9A6D1260103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570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fao.org/faostat/en/#definition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en/#data/QCL" TargetMode="External"/><Relationship Id="rId2" Type="http://schemas.openxmlformats.org/officeDocument/2006/relationships/hyperlink" Target="https://www.fao.org/faostat/en/#data/G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o.org/faostat/en/#data/RL" TargetMode="External"/><Relationship Id="rId5" Type="http://schemas.openxmlformats.org/officeDocument/2006/relationships/hyperlink" Target="https://www.fao.org/faostat/en/#data/ET" TargetMode="External"/><Relationship Id="rId4" Type="http://schemas.openxmlformats.org/officeDocument/2006/relationships/hyperlink" Target="https://data.humdata.org/dataset/wfp-food-pri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11" Type="http://schemas.openxmlformats.org/officeDocument/2006/relationships/image" Target="../media/image23.jpe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0555BB-470A-4732-BA89-1EFAE26A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3134"/>
            <a:ext cx="12192000" cy="31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0DE08-6702-41C8-A615-3E110994D186}"/>
              </a:ext>
            </a:extLst>
          </p:cNvPr>
          <p:cNvSpPr txBox="1"/>
          <p:nvPr/>
        </p:nvSpPr>
        <p:spPr>
          <a:xfrm>
            <a:off x="1021230" y="2012456"/>
            <a:ext cx="10461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29LT Bukra Bold" panose="000B0903020204020204" pitchFamily="34" charset="-78"/>
                <a:cs typeface="29LT Bukra Bold" panose="000B0903020204020204" pitchFamily="34" charset="-78"/>
              </a:rPr>
              <a:t>The Impact of environmental factors on Food Prices and Production </a:t>
            </a:r>
            <a:endParaRPr lang="ar-EG" sz="2400" dirty="0"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pic>
        <p:nvPicPr>
          <p:cNvPr id="1028" name="Picture 4" descr="UN Committee of Experts on Big Data and Data Science for Official Statistics">
            <a:extLst>
              <a:ext uri="{FF2B5EF4-FFF2-40B4-BE49-F238E27FC236}">
                <a16:creationId xmlns:a16="http://schemas.microsoft.com/office/drawing/2014/main" id="{C00493C7-A6BD-4DCC-8BB8-8F7BB3EB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4" y="278466"/>
            <a:ext cx="41814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SC publishes 1st issue of 'COVID-19: Re-operating Economy'-SIS">
            <a:extLst>
              <a:ext uri="{FF2B5EF4-FFF2-40B4-BE49-F238E27FC236}">
                <a16:creationId xmlns:a16="http://schemas.microsoft.com/office/drawing/2014/main" id="{730E1358-A815-44B1-98BB-D521A6AF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469" y="107576"/>
            <a:ext cx="2366123" cy="13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103E2-1CCB-4C35-B7CF-CD5FA70B5012}"/>
              </a:ext>
            </a:extLst>
          </p:cNvPr>
          <p:cNvSpPr txBox="1"/>
          <p:nvPr/>
        </p:nvSpPr>
        <p:spPr>
          <a:xfrm>
            <a:off x="4061011" y="3068110"/>
            <a:ext cx="32721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29LT Bukra Bold" panose="000B0903020204020204" pitchFamily="34" charset="-78"/>
                <a:cs typeface="29LT Bukra Bold" panose="000B0903020204020204" pitchFamily="34" charset="-78"/>
              </a:rPr>
              <a:t>IDSC Team</a:t>
            </a:r>
            <a:endParaRPr lang="ar-EG" sz="2400" dirty="0"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056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F875A-3D05-4137-A977-F42E07973A7C}"/>
              </a:ext>
            </a:extLst>
          </p:cNvPr>
          <p:cNvSpPr txBox="1"/>
          <p:nvPr/>
        </p:nvSpPr>
        <p:spPr>
          <a:xfrm>
            <a:off x="545769" y="2628271"/>
            <a:ext cx="107217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Datasets are extracted from FAO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https://www.fao.org/faostat/en/#definitions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DAFCB-BDE3-43BE-A1D0-4F3D211FF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9" t="12549" r="14559" b="9542"/>
          <a:stretch/>
        </p:blipFill>
        <p:spPr>
          <a:xfrm>
            <a:off x="5342964" y="1992413"/>
            <a:ext cx="6642847" cy="3967071"/>
          </a:xfrm>
          <a:prstGeom prst="rect">
            <a:avLst/>
          </a:prstGeom>
        </p:spPr>
      </p:pic>
      <p:pic>
        <p:nvPicPr>
          <p:cNvPr id="15" name="Picture 8" descr="FAO Special Agriculture Competition | Enactus Egypt">
            <a:extLst>
              <a:ext uri="{FF2B5EF4-FFF2-40B4-BE49-F238E27FC236}">
                <a16:creationId xmlns:a16="http://schemas.microsoft.com/office/drawing/2014/main" id="{7E9CED07-10EE-4C6C-94E2-363BF16E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0" y="3998917"/>
            <a:ext cx="445938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F48D59-E138-4083-8CE2-4C8373A5B38E}"/>
              </a:ext>
            </a:extLst>
          </p:cNvPr>
          <p:cNvSpPr/>
          <p:nvPr/>
        </p:nvSpPr>
        <p:spPr>
          <a:xfrm>
            <a:off x="3679739" y="76671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7736F-E0D0-4741-95BB-A8BC378C2BBA}"/>
              </a:ext>
            </a:extLst>
          </p:cNvPr>
          <p:cNvSpPr txBox="1"/>
          <p:nvPr/>
        </p:nvSpPr>
        <p:spPr>
          <a:xfrm>
            <a:off x="3765015" y="922202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560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F875A-3D05-4137-A977-F42E07973A7C}"/>
              </a:ext>
            </a:extLst>
          </p:cNvPr>
          <p:cNvSpPr txBox="1"/>
          <p:nvPr/>
        </p:nvSpPr>
        <p:spPr>
          <a:xfrm>
            <a:off x="545769" y="2628271"/>
            <a:ext cx="10721788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Datasets are extracted from FAO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+mj-lt"/>
                <a:cs typeface="Calibri" panose="020F0502020204030204" pitchFamily="34" charset="0"/>
              </a:rPr>
              <a:t>Air Emissions Data: </a:t>
            </a:r>
            <a:r>
              <a:rPr lang="en-US" dirty="0">
                <a:latin typeface="+mj-lt"/>
                <a:cs typeface="Calibri" panose="020F0502020204030204" pitchFamily="34" charset="0"/>
                <a:hlinkClick r:id="rId2"/>
              </a:rPr>
              <a:t>https://www.fao.org/faostat/en/#data/GT</a:t>
            </a:r>
            <a:r>
              <a:rPr lang="ar-EG" dirty="0">
                <a:latin typeface="+mj-lt"/>
                <a:cs typeface="Calibri" panose="020F0502020204030204" pitchFamily="34" charset="0"/>
              </a:rPr>
              <a:t> 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Crop Production Data:</a:t>
            </a:r>
            <a:r>
              <a:rPr lang="ar-EG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https://www.fao.org/faostat/en/#data/QCL</a:t>
            </a:r>
            <a:r>
              <a:rPr lang="ar-EG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Food Price Data: </a:t>
            </a:r>
            <a:r>
              <a:rPr lang="en-US" dirty="0">
                <a:hlinkClick r:id="rId4"/>
              </a:rPr>
              <a:t>Global Food Prices Database (WFP) - Humanitarian Data Exchange (humdata.org)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+mj-lt"/>
                <a:cs typeface="Calibri" panose="020F0502020204030204" pitchFamily="34" charset="0"/>
              </a:rPr>
              <a:t>Temperature change on land: </a:t>
            </a:r>
            <a:r>
              <a:rPr lang="en-US" dirty="0">
                <a:latin typeface="+mj-lt"/>
                <a:cs typeface="Calibri" panose="020F0502020204030204" pitchFamily="34" charset="0"/>
                <a:hlinkClick r:id="rId5"/>
              </a:rPr>
              <a:t>FAOSTAT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+mj-lt"/>
                <a:cs typeface="Calibri" panose="020F0502020204030204" pitchFamily="34" charset="0"/>
              </a:rPr>
              <a:t>Land Use: </a:t>
            </a:r>
            <a:r>
              <a:rPr lang="en-US" dirty="0">
                <a:latin typeface="+mj-lt"/>
                <a:cs typeface="Calibri" panose="020F0502020204030204" pitchFamily="34" charset="0"/>
                <a:hlinkClick r:id="rId6"/>
              </a:rPr>
              <a:t>FAOSTAT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48D59-E138-4083-8CE2-4C8373A5B38E}"/>
              </a:ext>
            </a:extLst>
          </p:cNvPr>
          <p:cNvSpPr/>
          <p:nvPr/>
        </p:nvSpPr>
        <p:spPr>
          <a:xfrm>
            <a:off x="3679739" y="76671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7736F-E0D0-4741-95BB-A8BC378C2BBA}"/>
              </a:ext>
            </a:extLst>
          </p:cNvPr>
          <p:cNvSpPr txBox="1"/>
          <p:nvPr/>
        </p:nvSpPr>
        <p:spPr>
          <a:xfrm>
            <a:off x="3765015" y="922202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</a:t>
            </a: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2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F875A-3D05-4137-A977-F42E07973A7C}"/>
              </a:ext>
            </a:extLst>
          </p:cNvPr>
          <p:cNvSpPr txBox="1"/>
          <p:nvPr/>
        </p:nvSpPr>
        <p:spPr>
          <a:xfrm>
            <a:off x="545769" y="2628271"/>
            <a:ext cx="10721788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Integration of datasets for models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Integrated Emission data with Production data</a:t>
            </a:r>
          </a:p>
          <a:p>
            <a:pPr marL="342900" indent="-342900">
              <a:buFontTx/>
              <a:buAutoNum type="arabicPeriod"/>
            </a:pP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1800" kern="1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+mj-lt"/>
                <a:cs typeface="Calibri" panose="020F0502020204030204" pitchFamily="34" charset="0"/>
              </a:rPr>
              <a:t>Integrated Emission data, Temperature change on land, Land use and 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Production data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+mj-lt"/>
                <a:cs typeface="Calibri" panose="020F0502020204030204" pitchFamily="34" charset="0"/>
              </a:rPr>
              <a:t>Integrated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Food Price Data with Production data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48D59-E138-4083-8CE2-4C8373A5B38E}"/>
              </a:ext>
            </a:extLst>
          </p:cNvPr>
          <p:cNvSpPr/>
          <p:nvPr/>
        </p:nvSpPr>
        <p:spPr>
          <a:xfrm>
            <a:off x="3679739" y="76671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7736F-E0D0-4741-95BB-A8BC378C2BBA}"/>
              </a:ext>
            </a:extLst>
          </p:cNvPr>
          <p:cNvSpPr txBox="1"/>
          <p:nvPr/>
        </p:nvSpPr>
        <p:spPr>
          <a:xfrm>
            <a:off x="3765015" y="922202"/>
            <a:ext cx="69442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</a:t>
            </a: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21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FC0FA2-1EA6-44FB-BCF5-E18972B29239}"/>
              </a:ext>
            </a:extLst>
          </p:cNvPr>
          <p:cNvSpPr/>
          <p:nvPr/>
        </p:nvSpPr>
        <p:spPr>
          <a:xfrm>
            <a:off x="1654867" y="771959"/>
            <a:ext cx="864973" cy="864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18C2D-4640-4120-8DCE-2CE5A2FD8B12}"/>
              </a:ext>
            </a:extLst>
          </p:cNvPr>
          <p:cNvSpPr txBox="1"/>
          <p:nvPr/>
        </p:nvSpPr>
        <p:spPr>
          <a:xfrm>
            <a:off x="1744951" y="927447"/>
            <a:ext cx="68480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</a:t>
            </a: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48DAD-89A3-4AEC-8583-BC899074E5AD}"/>
              </a:ext>
            </a:extLst>
          </p:cNvPr>
          <p:cNvSpPr txBox="1"/>
          <p:nvPr/>
        </p:nvSpPr>
        <p:spPr>
          <a:xfrm>
            <a:off x="913795" y="2148084"/>
            <a:ext cx="10483497" cy="4336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solution hinged on two key machine learning models:</a:t>
            </a:r>
          </a:p>
          <a:p>
            <a:pPr marL="457200" indent="-457200" algn="justLow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Low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XGBoost: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XGBoost model played a pivotal role in predicting production values based on air emission features</a:t>
            </a:r>
          </a:p>
          <a:p>
            <a:pPr marL="457200" indent="-457200" algn="justLow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Short-Term Memory (LSTM) :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harnessed the power of Long Short-Term Memory (LSTM) for predicting production values affected by air emissions and forecast values for the next 5 years.</a:t>
            </a:r>
          </a:p>
          <a:p>
            <a:pPr marL="457200" indent="-457200" algn="justLow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 model: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Simultaneously, we employed a linear regression model</a:t>
            </a:r>
            <a:r>
              <a:rPr lang="en-US" sz="2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predict food prices from the production values.</a:t>
            </a:r>
          </a:p>
        </p:txBody>
      </p:sp>
    </p:spTree>
    <p:extLst>
      <p:ext uri="{BB962C8B-B14F-4D97-AF65-F5344CB8AC3E}">
        <p14:creationId xmlns:p14="http://schemas.microsoft.com/office/powerpoint/2010/main" val="264947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64" y="502600"/>
            <a:ext cx="10353762" cy="125730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                  Results and Deliverables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C2DEB9-0212-4AD8-B278-1E2E16860B78}"/>
              </a:ext>
            </a:extLst>
          </p:cNvPr>
          <p:cNvGrpSpPr/>
          <p:nvPr/>
        </p:nvGrpSpPr>
        <p:grpSpPr>
          <a:xfrm>
            <a:off x="1368608" y="1790700"/>
            <a:ext cx="9166042" cy="4760258"/>
            <a:chOff x="1216208" y="1325220"/>
            <a:chExt cx="8154898" cy="5418667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E354E45B-CD2B-4074-A124-1C2E02BC2A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0567801"/>
                </p:ext>
              </p:extLst>
            </p:nvPr>
          </p:nvGraphicFramePr>
          <p:xfrm>
            <a:off x="1243106" y="1325220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5" name="Picture 2" descr="The Journal of Prediction Markets">
              <a:extLst>
                <a:ext uri="{FF2B5EF4-FFF2-40B4-BE49-F238E27FC236}">
                  <a16:creationId xmlns:a16="http://schemas.microsoft.com/office/drawing/2014/main" id="{BB43D941-9DA3-4CEE-A03F-7E7A5AE21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002" y="1439677"/>
              <a:ext cx="1665418" cy="78357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Satellite forecasting of crop harvest can trigger a cross-hemispheric  production response and improve global food security | Harvest">
              <a:extLst>
                <a:ext uri="{FF2B5EF4-FFF2-40B4-BE49-F238E27FC236}">
                  <a16:creationId xmlns:a16="http://schemas.microsoft.com/office/drawing/2014/main" id="{2CD3DF92-3175-442E-AC7C-E7981ACD1C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6" t="2212" r="44703"/>
            <a:stretch/>
          </p:blipFill>
          <p:spPr bwMode="auto">
            <a:xfrm>
              <a:off x="1341336" y="3213543"/>
              <a:ext cx="1589223" cy="709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nvesting in agriculture could help Kenya fight food insecurity">
              <a:extLst>
                <a:ext uri="{FF2B5EF4-FFF2-40B4-BE49-F238E27FC236}">
                  <a16:creationId xmlns:a16="http://schemas.microsoft.com/office/drawing/2014/main" id="{E81617F0-B243-4C23-ACD4-2B54018824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80" r="11919" b="9427"/>
            <a:stretch/>
          </p:blipFill>
          <p:spPr bwMode="auto">
            <a:xfrm>
              <a:off x="1243106" y="2237301"/>
              <a:ext cx="1723314" cy="7978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Can PowerPoint speak aloud &amp; read the text in my slideshows? | PCWorld">
              <a:extLst>
                <a:ext uri="{FF2B5EF4-FFF2-40B4-BE49-F238E27FC236}">
                  <a16:creationId xmlns:a16="http://schemas.microsoft.com/office/drawing/2014/main" id="{8EAB58B4-9BB0-4EE1-8B07-0FA7200AF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300" y="4129634"/>
              <a:ext cx="1589223" cy="7248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Picture 14" descr="Now Watch Videos Without Internet As YouTube Introduces 5 New Features For  'Premium Subscribers'; Details">
              <a:extLst>
                <a:ext uri="{FF2B5EF4-FFF2-40B4-BE49-F238E27FC236}">
                  <a16:creationId xmlns:a16="http://schemas.microsoft.com/office/drawing/2014/main" id="{AAE4E3F9-F156-43BA-9194-19CF7C0627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7"/>
            <a:stretch/>
          </p:blipFill>
          <p:spPr bwMode="auto">
            <a:xfrm>
              <a:off x="1216208" y="4973733"/>
              <a:ext cx="1858685" cy="90503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6" descr="GitHub Logo and symbol, meaning, history, PNG, brand">
              <a:extLst>
                <a:ext uri="{FF2B5EF4-FFF2-40B4-BE49-F238E27FC236}">
                  <a16:creationId xmlns:a16="http://schemas.microsoft.com/office/drawing/2014/main" id="{00D40B01-41DB-485A-8E1D-EB758498B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336" y="6000881"/>
              <a:ext cx="1589223" cy="66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9559599-D29D-40EA-B301-9DE8A32C3D28}"/>
              </a:ext>
            </a:extLst>
          </p:cNvPr>
          <p:cNvSpPr/>
          <p:nvPr/>
        </p:nvSpPr>
        <p:spPr>
          <a:xfrm>
            <a:off x="3295525" y="698764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D0796-95EB-41D5-8801-D4E21C32ED8B}"/>
              </a:ext>
            </a:extLst>
          </p:cNvPr>
          <p:cNvSpPr txBox="1"/>
          <p:nvPr/>
        </p:nvSpPr>
        <p:spPr>
          <a:xfrm>
            <a:off x="3388015" y="854252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</a:t>
            </a: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603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1084750" y="3286876"/>
            <a:ext cx="10353762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 Accuracy</a:t>
            </a: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8D1AE1E6-933F-1F64-2826-227000465A18}"/>
              </a:ext>
            </a:extLst>
          </p:cNvPr>
          <p:cNvSpPr/>
          <p:nvPr/>
        </p:nvSpPr>
        <p:spPr>
          <a:xfrm>
            <a:off x="6903740" y="2084356"/>
            <a:ext cx="4094328" cy="3347095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99.16%</a:t>
            </a:r>
          </a:p>
        </p:txBody>
      </p:sp>
    </p:spTree>
    <p:extLst>
      <p:ext uri="{BB962C8B-B14F-4D97-AF65-F5344CB8AC3E}">
        <p14:creationId xmlns:p14="http://schemas.microsoft.com/office/powerpoint/2010/main" val="63666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853C-81FA-483E-B78F-7555F591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features</a:t>
            </a:r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EB9D4-545C-482C-95FC-670A60A9D2AB}"/>
              </a:ext>
            </a:extLst>
          </p:cNvPr>
          <p:cNvSpPr txBox="1"/>
          <p:nvPr/>
        </p:nvSpPr>
        <p:spPr>
          <a:xfrm>
            <a:off x="1452282" y="2299447"/>
            <a:ext cx="904987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Value: world wide agriculture production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Direct emissions (N2O)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(CH4)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(CO2)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(CO2eq) (AR5)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(CO2eq) from CH4 (AR5)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(CO2eq) from F-gases (AR5)Emissions (CO2eq) from N2O (AR5)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Emissions (N2O)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Average Indirect emissions (N2O)</a:t>
            </a: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F19409-82AC-47BA-8B00-10359341F8A3}"/>
              </a:ext>
            </a:extLst>
          </p:cNvPr>
          <p:cNvSpPr/>
          <p:nvPr/>
        </p:nvSpPr>
        <p:spPr>
          <a:xfrm>
            <a:off x="3007386" y="805763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2D54-46BE-47D7-9C95-8A38BB89B870}"/>
              </a:ext>
            </a:extLst>
          </p:cNvPr>
          <p:cNvSpPr txBox="1"/>
          <p:nvPr/>
        </p:nvSpPr>
        <p:spPr>
          <a:xfrm>
            <a:off x="3151973" y="961250"/>
            <a:ext cx="5757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4953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95534" y="3286876"/>
            <a:ext cx="3562066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33AF26-647E-DBE7-5662-79E065A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F0E23061-A9E0-D6BA-551A-F766244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09" y="2697520"/>
            <a:ext cx="8962030" cy="34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1084750" y="3286876"/>
            <a:ext cx="10353762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LSTM Accuracy</a:t>
            </a: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8D1AE1E6-933F-1F64-2826-227000465A18}"/>
              </a:ext>
            </a:extLst>
          </p:cNvPr>
          <p:cNvSpPr/>
          <p:nvPr/>
        </p:nvSpPr>
        <p:spPr>
          <a:xfrm>
            <a:off x="6903740" y="2084356"/>
            <a:ext cx="4094328" cy="3347095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9</a:t>
            </a:r>
            <a:r>
              <a:rPr lang="ar-EG" sz="5400" b="1" dirty="0"/>
              <a:t>6</a:t>
            </a:r>
            <a:r>
              <a:rPr lang="en-US" sz="5400" b="1" dirty="0"/>
              <a:t>%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33AF26-647E-DBE7-5662-79E065A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5637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853C-81FA-483E-B78F-7555F591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features</a:t>
            </a:r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EB9D4-545C-482C-95FC-670A60A9D2AB}"/>
              </a:ext>
            </a:extLst>
          </p:cNvPr>
          <p:cNvSpPr txBox="1"/>
          <p:nvPr/>
        </p:nvSpPr>
        <p:spPr>
          <a:xfrm>
            <a:off x="1411339" y="2299447"/>
            <a:ext cx="90498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emissions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land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temperature 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F19409-82AC-47BA-8B00-10359341F8A3}"/>
              </a:ext>
            </a:extLst>
          </p:cNvPr>
          <p:cNvSpPr/>
          <p:nvPr/>
        </p:nvSpPr>
        <p:spPr>
          <a:xfrm>
            <a:off x="3007386" y="805763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2D54-46BE-47D7-9C95-8A38BB89B870}"/>
              </a:ext>
            </a:extLst>
          </p:cNvPr>
          <p:cNvSpPr txBox="1"/>
          <p:nvPr/>
        </p:nvSpPr>
        <p:spPr>
          <a:xfrm>
            <a:off x="3151973" y="961250"/>
            <a:ext cx="57579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59371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C8677-B872-D44E-92C4-7F7043B359F0}"/>
              </a:ext>
            </a:extLst>
          </p:cNvPr>
          <p:cNvSpPr txBox="1"/>
          <p:nvPr/>
        </p:nvSpPr>
        <p:spPr>
          <a:xfrm>
            <a:off x="4633916" y="306186"/>
            <a:ext cx="2924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AGENDA SLIDE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287981" y="1410772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430965" y="1566260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1466778" y="1614959"/>
            <a:ext cx="150073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Introduction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287981" y="2769688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393294" y="2925175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1466778" y="2976497"/>
            <a:ext cx="210346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Adopted Use Case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287981" y="4128603"/>
            <a:ext cx="864973" cy="864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386882" y="4284091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287981" y="5487519"/>
            <a:ext cx="864973" cy="864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373256" y="5643007"/>
            <a:ext cx="6944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6009097" y="1761785"/>
            <a:ext cx="158569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Methodology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CA4673-8594-4296-AA6C-CD7B3069A43D}"/>
              </a:ext>
            </a:extLst>
          </p:cNvPr>
          <p:cNvSpPr/>
          <p:nvPr/>
        </p:nvSpPr>
        <p:spPr>
          <a:xfrm>
            <a:off x="4848662" y="1438617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B493B-40A9-4869-BB9B-02A83AD6388C}"/>
              </a:ext>
            </a:extLst>
          </p:cNvPr>
          <p:cNvSpPr txBox="1"/>
          <p:nvPr/>
        </p:nvSpPr>
        <p:spPr>
          <a:xfrm>
            <a:off x="4938747" y="1594105"/>
            <a:ext cx="68480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D1D393-1CF2-4F35-889B-1E26D31624CC}"/>
              </a:ext>
            </a:extLst>
          </p:cNvPr>
          <p:cNvSpPr txBox="1"/>
          <p:nvPr/>
        </p:nvSpPr>
        <p:spPr>
          <a:xfrm>
            <a:off x="1531957" y="5670852"/>
            <a:ext cx="101983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Dataset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AF9BBF-7727-4AE5-9C26-0B167E342962}"/>
              </a:ext>
            </a:extLst>
          </p:cNvPr>
          <p:cNvSpPr/>
          <p:nvPr/>
        </p:nvSpPr>
        <p:spPr>
          <a:xfrm>
            <a:off x="4848662" y="2797533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B1CEB7-0CCA-49D7-A3AE-9AED16F99C77}"/>
              </a:ext>
            </a:extLst>
          </p:cNvPr>
          <p:cNvSpPr txBox="1"/>
          <p:nvPr/>
        </p:nvSpPr>
        <p:spPr>
          <a:xfrm>
            <a:off x="4941151" y="2953020"/>
            <a:ext cx="67999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385AB-3133-4AC5-8717-43A5FF5BA273}"/>
              </a:ext>
            </a:extLst>
          </p:cNvPr>
          <p:cNvSpPr txBox="1"/>
          <p:nvPr/>
        </p:nvSpPr>
        <p:spPr>
          <a:xfrm>
            <a:off x="4961188" y="4311936"/>
            <a:ext cx="63992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59859-F055-4987-A2A7-F8371A8DD448}"/>
              </a:ext>
            </a:extLst>
          </p:cNvPr>
          <p:cNvSpPr txBox="1"/>
          <p:nvPr/>
        </p:nvSpPr>
        <p:spPr>
          <a:xfrm>
            <a:off x="6049172" y="2896066"/>
            <a:ext cx="150554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Results and </a:t>
            </a:r>
          </a:p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Deliverables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5B76E7-C9D6-4D3C-B8B8-FE37103B5019}"/>
              </a:ext>
            </a:extLst>
          </p:cNvPr>
          <p:cNvSpPr/>
          <p:nvPr/>
        </p:nvSpPr>
        <p:spPr>
          <a:xfrm>
            <a:off x="4848662" y="4096000"/>
            <a:ext cx="864973" cy="864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195C8A-6CB2-4099-A4D4-05A50C3B94D6}"/>
              </a:ext>
            </a:extLst>
          </p:cNvPr>
          <p:cNvSpPr txBox="1"/>
          <p:nvPr/>
        </p:nvSpPr>
        <p:spPr>
          <a:xfrm>
            <a:off x="4961188" y="4251488"/>
            <a:ext cx="63992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DB1F50-857B-4946-8D11-831F7E2277AD}"/>
              </a:ext>
            </a:extLst>
          </p:cNvPr>
          <p:cNvSpPr/>
          <p:nvPr/>
        </p:nvSpPr>
        <p:spPr>
          <a:xfrm>
            <a:off x="4802266" y="5549074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7B7E13-3D1D-4946-88AB-6210114EC39A}"/>
              </a:ext>
            </a:extLst>
          </p:cNvPr>
          <p:cNvSpPr txBox="1"/>
          <p:nvPr/>
        </p:nvSpPr>
        <p:spPr>
          <a:xfrm>
            <a:off x="4892351" y="5704562"/>
            <a:ext cx="68480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635BD8-560F-463C-94EE-9366528CAB2A}"/>
              </a:ext>
            </a:extLst>
          </p:cNvPr>
          <p:cNvSpPr txBox="1"/>
          <p:nvPr/>
        </p:nvSpPr>
        <p:spPr>
          <a:xfrm>
            <a:off x="6096000" y="5833002"/>
            <a:ext cx="2213917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Conclusion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065493-77AE-4180-B877-63667F3C4ED7}"/>
              </a:ext>
            </a:extLst>
          </p:cNvPr>
          <p:cNvSpPr txBox="1"/>
          <p:nvPr/>
        </p:nvSpPr>
        <p:spPr>
          <a:xfrm>
            <a:off x="9556585" y="1550870"/>
            <a:ext cx="220445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Policy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 recommendations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38F7F4E-50CF-4CA2-9DD2-633B276BCEDF}"/>
              </a:ext>
            </a:extLst>
          </p:cNvPr>
          <p:cNvSpPr/>
          <p:nvPr/>
        </p:nvSpPr>
        <p:spPr>
          <a:xfrm>
            <a:off x="8588601" y="1482546"/>
            <a:ext cx="864973" cy="864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BB800C-F010-40B1-B664-BA24CC60CC81}"/>
              </a:ext>
            </a:extLst>
          </p:cNvPr>
          <p:cNvSpPr txBox="1"/>
          <p:nvPr/>
        </p:nvSpPr>
        <p:spPr>
          <a:xfrm>
            <a:off x="8685097" y="1638034"/>
            <a:ext cx="6719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09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31990-05DF-46E8-B4D7-A300E7194639}"/>
              </a:ext>
            </a:extLst>
          </p:cNvPr>
          <p:cNvSpPr txBox="1"/>
          <p:nvPr/>
        </p:nvSpPr>
        <p:spPr>
          <a:xfrm>
            <a:off x="1466778" y="4349175"/>
            <a:ext cx="277511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Relevancy with the SDGs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F74F3-B037-4504-91AF-EB8D202CDD10}"/>
              </a:ext>
            </a:extLst>
          </p:cNvPr>
          <p:cNvSpPr txBox="1"/>
          <p:nvPr/>
        </p:nvSpPr>
        <p:spPr>
          <a:xfrm>
            <a:off x="9650095" y="3074263"/>
            <a:ext cx="135806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Teamwork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E76EBE-CBF1-BCB2-0B7D-F62ACA77BEB7}"/>
              </a:ext>
            </a:extLst>
          </p:cNvPr>
          <p:cNvSpPr/>
          <p:nvPr/>
        </p:nvSpPr>
        <p:spPr>
          <a:xfrm>
            <a:off x="8590874" y="2726770"/>
            <a:ext cx="864973" cy="864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DAB52-8775-0E6D-C8E2-6AD417A56D94}"/>
              </a:ext>
            </a:extLst>
          </p:cNvPr>
          <p:cNvSpPr txBox="1"/>
          <p:nvPr/>
        </p:nvSpPr>
        <p:spPr>
          <a:xfrm>
            <a:off x="8733857" y="2882258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CB89-2EF4-8B56-AD64-AECEC3F18492}"/>
              </a:ext>
            </a:extLst>
          </p:cNvPr>
          <p:cNvSpPr txBox="1"/>
          <p:nvPr/>
        </p:nvSpPr>
        <p:spPr>
          <a:xfrm>
            <a:off x="6096000" y="4391812"/>
            <a:ext cx="262604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EDBE6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Required Modifications</a:t>
            </a:r>
          </a:p>
        </p:txBody>
      </p:sp>
    </p:spTree>
    <p:extLst>
      <p:ext uri="{BB962C8B-B14F-4D97-AF65-F5344CB8AC3E}">
        <p14:creationId xmlns:p14="http://schemas.microsoft.com/office/powerpoint/2010/main" val="407602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1084750" y="3286876"/>
            <a:ext cx="2572850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33AF26-647E-DBE7-5662-79E065A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3" name="Picture 2" descr="Orange and blue lines on a white background&#10;&#10;Description automatically generated">
            <a:extLst>
              <a:ext uri="{FF2B5EF4-FFF2-40B4-BE49-F238E27FC236}">
                <a16:creationId xmlns:a16="http://schemas.microsoft.com/office/drawing/2014/main" id="{76690654-2A0E-3F85-BA78-7C82AA7F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03" y="1483909"/>
            <a:ext cx="9684797" cy="58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5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1084750" y="3286876"/>
            <a:ext cx="5316050" cy="193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R-squared</a:t>
            </a: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8D1AE1E6-933F-1F64-2826-227000465A18}"/>
              </a:ext>
            </a:extLst>
          </p:cNvPr>
          <p:cNvSpPr/>
          <p:nvPr/>
        </p:nvSpPr>
        <p:spPr>
          <a:xfrm>
            <a:off x="6903740" y="2084356"/>
            <a:ext cx="4094328" cy="3347095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0.74</a:t>
            </a:r>
            <a:endParaRPr lang="en-US" sz="5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59F5F7-2BE9-C5EE-000A-8AEA2CA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9674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4A3A-E111-4515-91D7-4C2D37C6AFB8}"/>
              </a:ext>
            </a:extLst>
          </p:cNvPr>
          <p:cNvSpPr txBox="1"/>
          <p:nvPr/>
        </p:nvSpPr>
        <p:spPr>
          <a:xfrm>
            <a:off x="1084750" y="3207992"/>
            <a:ext cx="5316050" cy="282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 Regression Mean Squared Error</a:t>
            </a: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8D1AE1E6-933F-1F64-2826-227000465A18}"/>
              </a:ext>
            </a:extLst>
          </p:cNvPr>
          <p:cNvSpPr/>
          <p:nvPr/>
        </p:nvSpPr>
        <p:spPr>
          <a:xfrm>
            <a:off x="6903740" y="2084356"/>
            <a:ext cx="4094328" cy="3347095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1.12</a:t>
            </a:r>
            <a:endParaRPr lang="en-US" sz="5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C3F632-AC79-26EF-9C62-4042E81D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366DA5-0BEB-7576-F2BA-BEFD4D97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pic>
        <p:nvPicPr>
          <p:cNvPr id="17" name="Picture 1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145B8FCB-0877-B2CF-3190-69589D3D3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20" y="1636452"/>
            <a:ext cx="1007211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219C-30B2-96B9-E564-E9B09ACD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36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Visualizations for world food prices</a:t>
            </a:r>
          </a:p>
        </p:txBody>
      </p:sp>
    </p:spTree>
    <p:extLst>
      <p:ext uri="{BB962C8B-B14F-4D97-AF65-F5344CB8AC3E}">
        <p14:creationId xmlns:p14="http://schemas.microsoft.com/office/powerpoint/2010/main" val="272770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3A282EB-A04E-37F8-D5F2-5433C0F5AB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7444373"/>
                  </p:ext>
                </p:extLst>
              </p:nvPr>
            </p:nvGraphicFramePr>
            <p:xfrm>
              <a:off x="914400" y="218364"/>
              <a:ext cx="10353675" cy="64144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3A282EB-A04E-37F8-D5F2-5433C0F5AB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218364"/>
                <a:ext cx="10353675" cy="64144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92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219C-30B2-96B9-E564-E9B09ACD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36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Visualizations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966678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16AB0C1-3FF3-3922-F3D5-1580BBD564D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5902770"/>
                  </p:ext>
                </p:extLst>
              </p:nvPr>
            </p:nvGraphicFramePr>
            <p:xfrm>
              <a:off x="464024" y="272955"/>
              <a:ext cx="11409528" cy="63598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16AB0C1-3FF3-3922-F3D5-1580BBD56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4" y="272955"/>
                <a:ext cx="11409528" cy="63598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84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219C-30B2-96B9-E564-E9B09ACD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36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Visualizations for air emission</a:t>
            </a:r>
          </a:p>
        </p:txBody>
      </p:sp>
    </p:spTree>
    <p:extLst>
      <p:ext uri="{BB962C8B-B14F-4D97-AF65-F5344CB8AC3E}">
        <p14:creationId xmlns:p14="http://schemas.microsoft.com/office/powerpoint/2010/main" val="2584753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C9ACFC9-4751-711A-15F9-F881FD9F63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6339112"/>
                  </p:ext>
                </p:extLst>
              </p:nvPr>
            </p:nvGraphicFramePr>
            <p:xfrm>
              <a:off x="300251" y="259307"/>
              <a:ext cx="11627891" cy="64280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5C9ACFC9-4751-711A-15F9-F881FD9F63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251" y="259307"/>
                <a:ext cx="11627891" cy="64280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15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 </a:t>
            </a:r>
            <a:br>
              <a:rPr lang="en-US" dirty="0"/>
            </a:br>
            <a:r>
              <a:rPr lang="en-US" dirty="0"/>
              <a:t>Global, Regional and Local Context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882" y="2368682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C7CD8D-6174-4B8F-AB5A-D813441A5C25}"/>
              </a:ext>
            </a:extLst>
          </p:cNvPr>
          <p:cNvSpPr txBox="1"/>
          <p:nvPr/>
        </p:nvSpPr>
        <p:spPr>
          <a:xfrm>
            <a:off x="1099226" y="5894962"/>
            <a:ext cx="6147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Source: United Nations and FAO.</a:t>
            </a:r>
            <a:endParaRPr lang="ar-E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1FD4C-4BB3-4150-AD41-36A6F2837E0D}"/>
              </a:ext>
            </a:extLst>
          </p:cNvPr>
          <p:cNvSpPr/>
          <p:nvPr/>
        </p:nvSpPr>
        <p:spPr>
          <a:xfrm>
            <a:off x="666739" y="820332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2068-0591-462D-8DFE-860FA3889212}"/>
              </a:ext>
            </a:extLst>
          </p:cNvPr>
          <p:cNvSpPr txBox="1"/>
          <p:nvPr/>
        </p:nvSpPr>
        <p:spPr>
          <a:xfrm>
            <a:off x="809723" y="975820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219C-30B2-96B9-E564-E9B09ACD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36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Visualizations for integration of production and air emission</a:t>
            </a:r>
          </a:p>
        </p:txBody>
      </p:sp>
    </p:spTree>
    <p:extLst>
      <p:ext uri="{BB962C8B-B14F-4D97-AF65-F5344CB8AC3E}">
        <p14:creationId xmlns:p14="http://schemas.microsoft.com/office/powerpoint/2010/main" val="3945283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2E052AF-2750-01A9-018B-C07A8FB6F3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327690"/>
                  </p:ext>
                </p:extLst>
              </p:nvPr>
            </p:nvGraphicFramePr>
            <p:xfrm>
              <a:off x="914400" y="300251"/>
              <a:ext cx="10353675" cy="63189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2E052AF-2750-01A9-018B-C07A8FB6F3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300251"/>
                <a:ext cx="10353675" cy="63189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83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D871-5062-0C89-E427-17123460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538F214-B242-12DC-0A75-5BFDEF8E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1" y="178996"/>
            <a:ext cx="11555570" cy="6500008"/>
          </a:xfrm>
        </p:spPr>
      </p:pic>
    </p:spTree>
    <p:extLst>
      <p:ext uri="{BB962C8B-B14F-4D97-AF65-F5344CB8AC3E}">
        <p14:creationId xmlns:p14="http://schemas.microsoft.com/office/powerpoint/2010/main" val="154324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0352B-0B3F-4EB3-9C23-4170F446AF5F}"/>
              </a:ext>
            </a:extLst>
          </p:cNvPr>
          <p:cNvSpPr txBox="1"/>
          <p:nvPr/>
        </p:nvSpPr>
        <p:spPr>
          <a:xfrm>
            <a:off x="1015999" y="2352135"/>
            <a:ext cx="10353761" cy="28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journey illustrates the transformative power of data and advanced machine learning models. By predicting food prices and production values with remarkable accuracy, we are contributing to a more secure, sustainable, and affordable global food supply chain. The impact of these insights ripples through the agriculture sector and beyond, inspiring positive change and a brighter future for all.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B67C3B-3039-42DF-BDD2-16DF8E9D9A4A}"/>
              </a:ext>
            </a:extLst>
          </p:cNvPr>
          <p:cNvSpPr/>
          <p:nvPr/>
        </p:nvSpPr>
        <p:spPr>
          <a:xfrm>
            <a:off x="3609367" y="812058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DEC25-4D74-4A20-B708-2D240ED35395}"/>
              </a:ext>
            </a:extLst>
          </p:cNvPr>
          <p:cNvSpPr txBox="1"/>
          <p:nvPr/>
        </p:nvSpPr>
        <p:spPr>
          <a:xfrm>
            <a:off x="3699451" y="967545"/>
            <a:ext cx="68480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683713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Policy 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0352B-0B3F-4EB3-9C23-4170F446AF5F}"/>
              </a:ext>
            </a:extLst>
          </p:cNvPr>
          <p:cNvSpPr txBox="1"/>
          <p:nvPr/>
        </p:nvSpPr>
        <p:spPr>
          <a:xfrm>
            <a:off x="1015999" y="2352135"/>
            <a:ext cx="10353761" cy="3606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our findings, we offer several policy recommendations: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Economic Stability: Promote economic stability and mitigate currency exchange rate volatility to ensure food price predictability.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Climate-Resilient Farming: Encourage the adoption of climate-resilient farming practices and infrastructure to enhance food production in the face of changing weather patterns.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FEDB97-F1DA-4B67-9DEB-7870D228D3CF}"/>
              </a:ext>
            </a:extLst>
          </p:cNvPr>
          <p:cNvSpPr/>
          <p:nvPr/>
        </p:nvSpPr>
        <p:spPr>
          <a:xfrm>
            <a:off x="1837128" y="899044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DA3FD-B4E6-4157-814B-B73481517C6C}"/>
              </a:ext>
            </a:extLst>
          </p:cNvPr>
          <p:cNvSpPr txBox="1"/>
          <p:nvPr/>
        </p:nvSpPr>
        <p:spPr>
          <a:xfrm>
            <a:off x="1933624" y="1054531"/>
            <a:ext cx="6719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63694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Policy 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0352B-0B3F-4EB3-9C23-4170F446AF5F}"/>
              </a:ext>
            </a:extLst>
          </p:cNvPr>
          <p:cNvSpPr txBox="1"/>
          <p:nvPr/>
        </p:nvSpPr>
        <p:spPr>
          <a:xfrm>
            <a:off x="1015999" y="2352135"/>
            <a:ext cx="10353761" cy="406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implementation of these recommendations can significantly impact key transitions: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Food Security: Enhanced food price predictability fosters food security, ensuring that essential commodities remain affordable.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Sustainable Agriculture: By promoting climate-resilient practices, our solution aids the transition towards sustainable agriculture, safeguarding the future of food production.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913349-05C7-493B-B575-9A2072ED5E16}"/>
              </a:ext>
            </a:extLst>
          </p:cNvPr>
          <p:cNvSpPr/>
          <p:nvPr/>
        </p:nvSpPr>
        <p:spPr>
          <a:xfrm>
            <a:off x="1837128" y="899044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147D-11C4-41FD-8A41-7627FA6A86CD}"/>
              </a:ext>
            </a:extLst>
          </p:cNvPr>
          <p:cNvSpPr txBox="1"/>
          <p:nvPr/>
        </p:nvSpPr>
        <p:spPr>
          <a:xfrm>
            <a:off x="1933624" y="1054531"/>
            <a:ext cx="6719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09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489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Policy 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0352B-0B3F-4EB3-9C23-4170F446AF5F}"/>
              </a:ext>
            </a:extLst>
          </p:cNvPr>
          <p:cNvSpPr txBox="1"/>
          <p:nvPr/>
        </p:nvSpPr>
        <p:spPr>
          <a:xfrm>
            <a:off x="1015999" y="2352135"/>
            <a:ext cx="10353761" cy="406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implementation of these recommendations can significantly impact key transitions: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Food Security: Enhanced food price predictability fosters food security, ensuring that essential commodities remain affordable.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Sustainable Agriculture: By promoting climate-resilient practices, our solution aids the transition towards sustainable agriculture, safeguarding the future of food production.</a:t>
            </a:r>
          </a:p>
          <a:p>
            <a:pPr algn="justLow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F5B0F4-68BB-425C-A94F-ADA7F2D8A048}"/>
              </a:ext>
            </a:extLst>
          </p:cNvPr>
          <p:cNvSpPr/>
          <p:nvPr/>
        </p:nvSpPr>
        <p:spPr>
          <a:xfrm>
            <a:off x="1837128" y="899044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C3A9-B5A1-4015-B879-C91938A7D3D4}"/>
              </a:ext>
            </a:extLst>
          </p:cNvPr>
          <p:cNvSpPr txBox="1"/>
          <p:nvPr/>
        </p:nvSpPr>
        <p:spPr>
          <a:xfrm>
            <a:off x="1933624" y="1054531"/>
            <a:ext cx="67198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09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0466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F5B0F4-68BB-425C-A94F-ADA7F2D8A048}"/>
              </a:ext>
            </a:extLst>
          </p:cNvPr>
          <p:cNvSpPr/>
          <p:nvPr/>
        </p:nvSpPr>
        <p:spPr>
          <a:xfrm>
            <a:off x="1837128" y="899044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C3A9-B5A1-4015-B879-C91938A7D3D4}"/>
              </a:ext>
            </a:extLst>
          </p:cNvPr>
          <p:cNvSpPr txBox="1"/>
          <p:nvPr/>
        </p:nvSpPr>
        <p:spPr>
          <a:xfrm>
            <a:off x="1980111" y="1054531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prstClr val="black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10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D06C1-0E0F-4F8A-8E6C-F2C4B7DF7A4E}"/>
              </a:ext>
            </a:extLst>
          </p:cNvPr>
          <p:cNvSpPr txBox="1"/>
          <p:nvPr/>
        </p:nvSpPr>
        <p:spPr>
          <a:xfrm>
            <a:off x="1837128" y="2156344"/>
            <a:ext cx="8247530" cy="44096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Dr. Ali </a:t>
            </a:r>
            <a:r>
              <a:rPr lang="en-US" sz="2400" b="1" dirty="0" err="1"/>
              <a:t>Wagdy</a:t>
            </a:r>
            <a:endParaRPr lang="en-US" sz="24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Dr. Ali </a:t>
            </a:r>
            <a:r>
              <a:rPr lang="en-US" sz="2400" b="1" dirty="0" err="1"/>
              <a:t>Khater</a:t>
            </a:r>
            <a:endParaRPr lang="en-US" sz="24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Moaaz Youssef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Mohanad</a:t>
            </a:r>
            <a:r>
              <a:rPr lang="en-US" sz="2400" b="1" dirty="0"/>
              <a:t> Atef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Nour Hany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5634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6621" y="2019299"/>
          <a:ext cx="11378758" cy="388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C7CD8D-6174-4B8F-AB5A-D813441A5C25}"/>
              </a:ext>
            </a:extLst>
          </p:cNvPr>
          <p:cNvSpPr txBox="1"/>
          <p:nvPr/>
        </p:nvSpPr>
        <p:spPr>
          <a:xfrm>
            <a:off x="913794" y="6215882"/>
            <a:ext cx="7758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Source: United Nations, FAO, Stanford Wood Institute of Environment.</a:t>
            </a:r>
            <a:endParaRPr lang="ar-EG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6ABEE9-EE16-48DB-B572-50CEB26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 </a:t>
            </a:r>
            <a:br>
              <a:rPr lang="en-US" dirty="0"/>
            </a:br>
            <a:r>
              <a:rPr lang="en-US" dirty="0"/>
              <a:t>Global, Regional and Local Context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45CAA6-4F8E-4287-B7C7-CCB78B4D18AC}"/>
              </a:ext>
            </a:extLst>
          </p:cNvPr>
          <p:cNvSpPr/>
          <p:nvPr/>
        </p:nvSpPr>
        <p:spPr>
          <a:xfrm>
            <a:off x="666739" y="820332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CB0F3-62A2-4A8B-8A12-B8D35B01CC46}"/>
              </a:ext>
            </a:extLst>
          </p:cNvPr>
          <p:cNvSpPr txBox="1"/>
          <p:nvPr/>
        </p:nvSpPr>
        <p:spPr>
          <a:xfrm>
            <a:off x="809723" y="975820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4299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41321"/>
              </p:ext>
            </p:extLst>
          </p:nvPr>
        </p:nvGraphicFramePr>
        <p:xfrm>
          <a:off x="913882" y="2368682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71C659-32A3-4D94-B9AC-80506A866555}"/>
              </a:ext>
            </a:extLst>
          </p:cNvPr>
          <p:cNvSpPr txBox="1"/>
          <p:nvPr/>
        </p:nvSpPr>
        <p:spPr>
          <a:xfrm>
            <a:off x="913795" y="6215882"/>
            <a:ext cx="6147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Source: Arab Monetary Fund and the UNDP.</a:t>
            </a:r>
            <a:endParaRPr lang="ar-EG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449DF3-67E1-4368-BDAA-2DBF784A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 </a:t>
            </a:r>
            <a:br>
              <a:rPr lang="en-US" dirty="0"/>
            </a:br>
            <a:r>
              <a:rPr lang="en-US" dirty="0"/>
              <a:t>Global, Regional and Local Context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73B9B7-B8CC-47D5-88BF-E7EF0800B50F}"/>
              </a:ext>
            </a:extLst>
          </p:cNvPr>
          <p:cNvSpPr/>
          <p:nvPr/>
        </p:nvSpPr>
        <p:spPr>
          <a:xfrm>
            <a:off x="666739" y="820332"/>
            <a:ext cx="864973" cy="8649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EEF59-E920-48B3-B204-9AF81CB91A50}"/>
              </a:ext>
            </a:extLst>
          </p:cNvPr>
          <p:cNvSpPr txBox="1"/>
          <p:nvPr/>
        </p:nvSpPr>
        <p:spPr>
          <a:xfrm>
            <a:off x="809723" y="975820"/>
            <a:ext cx="57900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1532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B62480-7844-4585-ADB4-0990E6B2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Adopted Use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0A667-C045-4F33-A0AB-1127D45580D8}"/>
              </a:ext>
            </a:extLst>
          </p:cNvPr>
          <p:cNvSpPr txBox="1"/>
          <p:nvPr/>
        </p:nvSpPr>
        <p:spPr>
          <a:xfrm>
            <a:off x="4425649" y="2170112"/>
            <a:ext cx="718880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0" tIns="0" rIns="0" bIns="0" numCol="1" spcCol="1270" anchor="t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accent1">
                    <a:lumMod val="40000"/>
                    <a:lumOff val="60000"/>
                  </a:schemeClr>
                </a:solidFill>
                <a:latin typeface="Arial Nova"/>
              </a:defRPr>
            </a:lvl1pPr>
          </a:lstStyle>
          <a:p>
            <a:pPr marL="342900" marR="0" lvl="0" indent="-3429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Our project offers a comprehensive approach to predict global food production and prices by leveraging advanced data models. </a:t>
            </a:r>
          </a:p>
          <a:p>
            <a:pPr marR="0" lvl="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  <a:p>
            <a:pPr marL="342900" marR="0" lvl="0" indent="-3429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We have developed two distinct models for food production prediction. </a:t>
            </a:r>
          </a:p>
          <a:p>
            <a:pPr marL="342900" marR="0" lvl="0" indent="-3429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  <a:p>
            <a:pPr marL="342900" marR="0" lvl="0" indent="-3429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  <a:p>
            <a:pPr marL="342900" marR="0" lvl="0" indent="-3429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Will India Become Agriculture Superpower by Year 2025?">
            <a:extLst>
              <a:ext uri="{FF2B5EF4-FFF2-40B4-BE49-F238E27FC236}">
                <a16:creationId xmlns:a16="http://schemas.microsoft.com/office/drawing/2014/main" id="{6C2EF765-76FA-4723-862D-66EB5E3F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0112"/>
            <a:ext cx="4171950" cy="4155274"/>
          </a:xfrm>
          <a:prstGeom prst="parallelogram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9B3ED7-E1E9-4FDD-A91A-C46D89A20BA6}"/>
              </a:ext>
            </a:extLst>
          </p:cNvPr>
          <p:cNvSpPr/>
          <p:nvPr/>
        </p:nvSpPr>
        <p:spPr>
          <a:xfrm>
            <a:off x="2569268" y="76318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B4039-FF89-46B2-BCDF-95F28BE787ED}"/>
              </a:ext>
            </a:extLst>
          </p:cNvPr>
          <p:cNvSpPr txBox="1"/>
          <p:nvPr/>
        </p:nvSpPr>
        <p:spPr>
          <a:xfrm>
            <a:off x="2674581" y="91867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8067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70A667-C045-4F33-A0AB-1127D45580D8}"/>
              </a:ext>
            </a:extLst>
          </p:cNvPr>
          <p:cNvSpPr txBox="1"/>
          <p:nvPr/>
        </p:nvSpPr>
        <p:spPr>
          <a:xfrm>
            <a:off x="4358974" y="2254389"/>
            <a:ext cx="718880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0" tIns="0" rIns="0" bIns="0" numCol="1" spcCol="1270" anchor="t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accent1">
                    <a:lumMod val="40000"/>
                    <a:lumOff val="60000"/>
                  </a:schemeClr>
                </a:solidFill>
                <a:latin typeface="Arial Nova"/>
              </a:defRPr>
            </a:lvl1pPr>
          </a:lstStyle>
          <a:p>
            <a:pPr marL="457200" marR="0" lvl="0" indent="-4572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The first model focuses on the impact of air emissions, providing insights into production values.</a:t>
            </a:r>
          </a:p>
          <a:p>
            <a:pPr marL="457200" marR="0" lvl="0" indent="-4572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The second model takes a step further by incorporating both air emissions and temperature and land area as factors to enhance production predictions. </a:t>
            </a:r>
          </a:p>
          <a:p>
            <a:pPr marL="457200" marR="0" lvl="0" indent="-4572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This dual-option framework equips us with a powerful tool to improve our understanding of food production dynamics.</a:t>
            </a:r>
          </a:p>
        </p:txBody>
      </p:sp>
      <p:pic>
        <p:nvPicPr>
          <p:cNvPr id="1026" name="Picture 2" descr="Will India Become Agriculture Superpower by Year 2025?">
            <a:extLst>
              <a:ext uri="{FF2B5EF4-FFF2-40B4-BE49-F238E27FC236}">
                <a16:creationId xmlns:a16="http://schemas.microsoft.com/office/drawing/2014/main" id="{6C2EF765-76FA-4723-862D-66EB5E3F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0112"/>
            <a:ext cx="4171950" cy="4078288"/>
          </a:xfrm>
          <a:prstGeom prst="parallelogram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28FDD0-25EC-4639-8EC9-A3D488B6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Adopted Use Case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0C3C0C-1554-4AD0-A727-B1ECFE7D1382}"/>
              </a:ext>
            </a:extLst>
          </p:cNvPr>
          <p:cNvSpPr/>
          <p:nvPr/>
        </p:nvSpPr>
        <p:spPr>
          <a:xfrm>
            <a:off x="2569268" y="76318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E6C90-134B-482D-AA31-B54872CCF6D0}"/>
              </a:ext>
            </a:extLst>
          </p:cNvPr>
          <p:cNvSpPr txBox="1"/>
          <p:nvPr/>
        </p:nvSpPr>
        <p:spPr>
          <a:xfrm>
            <a:off x="2674581" y="91867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6347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70A667-C045-4F33-A0AB-1127D45580D8}"/>
              </a:ext>
            </a:extLst>
          </p:cNvPr>
          <p:cNvSpPr txBox="1"/>
          <p:nvPr/>
        </p:nvSpPr>
        <p:spPr>
          <a:xfrm>
            <a:off x="4358974" y="2254389"/>
            <a:ext cx="718880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0" tIns="0" rIns="0" bIns="0" numCol="1" spcCol="1270" anchor="t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accent1">
                    <a:lumMod val="40000"/>
                    <a:lumOff val="60000"/>
                  </a:schemeClr>
                </a:solidFill>
                <a:latin typeface="Arial Nova"/>
              </a:defRPr>
            </a:lvl1pPr>
          </a:lstStyle>
          <a:p>
            <a:pPr marR="0" lvl="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4. Once we have accurate production value predictions, we utilize this information to predict food prices, which is crucial for ensuring global food security and economic stability. </a:t>
            </a:r>
          </a:p>
          <a:p>
            <a:pPr marR="0" lvl="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  <a:p>
            <a:pPr marR="0" lvl="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94B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5.   Our approach brings together environmental and climatic factors to enable more informed decision-making and policy recommendations in the agricultural and food industry, ultimately benefitting both producers and consumers worldwide.</a:t>
            </a:r>
          </a:p>
          <a:p>
            <a:pPr marL="457200" marR="0" lvl="0" indent="-45720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494BA">
                  <a:lumMod val="40000"/>
                  <a:lumOff val="60000"/>
                </a:srgbClr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1026" name="Picture 2" descr="Will India Become Agriculture Superpower by Year 2025?">
            <a:extLst>
              <a:ext uri="{FF2B5EF4-FFF2-40B4-BE49-F238E27FC236}">
                <a16:creationId xmlns:a16="http://schemas.microsoft.com/office/drawing/2014/main" id="{6C2EF765-76FA-4723-862D-66EB5E3F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0112"/>
            <a:ext cx="4171950" cy="4078288"/>
          </a:xfrm>
          <a:prstGeom prst="parallelogram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28FDD0-25EC-4639-8EC9-A3D488B6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Adopted Use Case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0C3C0C-1554-4AD0-A727-B1ECFE7D1382}"/>
              </a:ext>
            </a:extLst>
          </p:cNvPr>
          <p:cNvSpPr/>
          <p:nvPr/>
        </p:nvSpPr>
        <p:spPr>
          <a:xfrm>
            <a:off x="2569268" y="763185"/>
            <a:ext cx="864973" cy="864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E6C90-134B-482D-AA31-B54872CCF6D0}"/>
              </a:ext>
            </a:extLst>
          </p:cNvPr>
          <p:cNvSpPr txBox="1"/>
          <p:nvPr/>
        </p:nvSpPr>
        <p:spPr>
          <a:xfrm>
            <a:off x="2674581" y="918672"/>
            <a:ext cx="6543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4774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Relevancy with the SDGs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2093CA-28F5-493C-A1AB-2291F506DD5C}"/>
              </a:ext>
            </a:extLst>
          </p:cNvPr>
          <p:cNvSpPr/>
          <p:nvPr/>
        </p:nvSpPr>
        <p:spPr>
          <a:xfrm>
            <a:off x="1466331" y="800941"/>
            <a:ext cx="864973" cy="864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04A2F-93C3-4D59-95D3-355F3F0D11D8}"/>
              </a:ext>
            </a:extLst>
          </p:cNvPr>
          <p:cNvSpPr txBox="1"/>
          <p:nvPr/>
        </p:nvSpPr>
        <p:spPr>
          <a:xfrm>
            <a:off x="1565232" y="956429"/>
            <a:ext cx="6671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pic>
        <p:nvPicPr>
          <p:cNvPr id="14" name="Picture 13" descr="A screenshot of a screen with icons&#10;&#10;Description automatically generated">
            <a:extLst>
              <a:ext uri="{FF2B5EF4-FFF2-40B4-BE49-F238E27FC236}">
                <a16:creationId xmlns:a16="http://schemas.microsoft.com/office/drawing/2014/main" id="{FFAF8AA0-AB37-766E-1755-793F9467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7" b="9234"/>
          <a:stretch/>
        </p:blipFill>
        <p:spPr>
          <a:xfrm>
            <a:off x="1187355" y="2366286"/>
            <a:ext cx="10210830" cy="36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083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6217DE67-0ED1-4EBA-A4B9-6C8DE0EDD37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BB85C7E-ED08-47CD-84BB-25B8DD7A530F&quot;"/>
    <we:property name="reportUrl" value="&quot;/groups/me/reports/1e22761f-2a0f-4663-9802-20fbdb3c6775/ReportSection?experience=power-bi&amp;clientSideAuth=0&quot;"/>
    <we:property name="reportName" value="&quot;map_world_prices57a80aeb-905e-4cfa-aa80-d4eb9d76601b&quot;"/>
    <we:property name="reportState" value="&quot;CONNECTED&quot;"/>
    <we:property name="embedUrl" value="&quot;/reportEmbed?reportId=1e22761f-2a0f-4663-9802-20fbdb3c6775&amp;config=eyJjbHVzdGVyVXJsIjoiaHR0cHM6Ly9XQUJJLU5PUlRILUVVUk9QRS1yZWRpcmVjdC5hbmFseXNpcy53aW5kb3dzLm5ldCIsImVtYmVkRmVhdHVyZXMiOnsidXNhZ2VNZXRyaWNzVk5leHQiOnRydWV9fQ%3D%3D&amp;disableSensitivityBanner=true&quot;"/>
    <we:property name="pageName" value="&quot;ReportSection&quot;"/>
    <we:property name="pageDisplayName" value="&quot;Page 1&quot;"/>
    <we:property name="datasetId" value="&quot;647f072e-f510-41a4-be0d-da1ba0bd3b23&quot;"/>
    <we:property name="backgroundColor" value="&quot;#FFFFFF&quot;"/>
    <we:property name="bookmark" value="&quot;H4sIAAAAAAAAA9WXTW/bMAyG/8qgczBI/pCd3tqsPQ1D0Q7bYQgCSmJSt7ZlyHJXr/B/nyQn6JJuS3dYk54ikTTFV2Ie2Y9EFW1TQv8JKiQn5EzruwrM3TtGJqTetokkjhjES57wRMgkSfI8clG6sYWuW3LySCyYFdovRdtB6RM647f5hEBZXsLKz5ZQtjghDZpW11AWP3AMdi5rOhwmBB+aUhvwKa8tWPRp7124m7tS2PvYrQjSFvd4jdKO1itstLGb+YS04yiUtO3zycKCM11bKGqX2NtiBhxSrijj0TRJ08yJ8/ZlUdp1iOjPHxrj9DxutuUiOGkCMovzlHGKbEqnIKPElWD7xsfMnIKVNoWEkgRtBtt2XchMl10VRudb9mvdGYlXuAyu2ha2d5m+alOqxVJrtWhcPmwXY3GoyOC27dJot6khUuqutqZfhDK970Z/nxl0lShyQofJjgDJc7nMBZU8SrIIcyEEPbSAqtLKPfVSCf7URJ7nWUbTWEyZZJQ9SThV91BL9+Ru/aerlcEVbBrj/HXEbem66Op1Y8b7ZaqUKsmWEYVcKKpiykV2rDKrZozYUcleoDJmPE8kcgBBMUFJ8wP3o2cf2t83IxvmztIW9apco+yJMZ/HkitoPCXFrWOQR8mwAZhb4vYXUq2l9YExrwSH+eD9sYxUPnV9xUUMAhkTSr4QfxI4xpHjXibdsVGZpigPTI8/goM96zWeJskUOM0gcshnWRbH6aHZ9xd4BwFHDua3T6OjVPCsL/bdHPtU/Met7hHMG2qOf7iR97K+KXB2A8buAl8bheZsRPuHwmzeRqPJjpYj+3cM88PeVTu48bdVuLCe9pZU6D45/EB3tm1A4iXUGMpqxkwFhjjXaFArf4xhbPzvx8KtO57iFyg7f4DhA4WEZcJqPwEwkLVNIA0AAA==&quot;"/>
    <we:property name="initialStateBookmark" value="&quot;H4sIAAAAAAAAA9VXS08bMRD+K5XPUWXvO9xCGi6Uh6CihyqKxvYkGHbXK6+XkqL899reRJTQNvRQAqfYM+OZ+TyTb9YPRKq2KWF5ChWSA3Ko9W0F5vYDIwNSr2VnZ8cno4vj2enoZOLEurFK1y05eCAWzALtlWo7KL0HJ/w2HRAoy3NY+N0cyhYHpEHT6hpK9QN7Y6eypsPVgOB9U2oD3uWlBYve7Z0zd3sXm32MXUQQVt3hJQrbSy+w0cZu9gPS9quQ0lOddxYCjnVtQdXOsZfFDDJIM0lZFg2TNM2TJPHyuSrt2oQvJ/eNcXgeNvdwFJQ0AZHHRcoyimxIhyCixKVgl423GTsEC22UgJIEbAbbdp3IWJddFVaTJ/JL3RmBFzgPqtoqu3SevmpTytlcazlrnD9sZ31yKMnKXdu50e5Sg6XQXW3NchbS9Lpr/X1s0GUiyQFdDbYAiKwQ84JTkUVJHmHBOaf7BlBVWrpTL4Xgq8aLoshzmsZ8yASj7BHCSN5BLdzJ7fxHi4XBBWwaY/I64J7gOurqdWPGu2HKlErB5hGFgksqY5rx/K3CrJreYgslewHKmGVFIjAD4BQTFLTYcz96AkT7+2Zkq6mTtKpelGsqe+SYL33KFTSeJfmN4yBPJasNgbkQN78w1RraMnDMK5HDdOX1sYhkMXR9lfEYODLGpXgh/QnIMI4c7+XClY2KNEWxZ/b4I3GwZ72WpUkyhIzmEDnKZ3kex+m+ue8v5B0AvHFifv9s9CYRPOuLXZNjF4r/eNVLBPOOmuMfJvJOrm8Ujq/B2G3C10aiOeyp/ZMym6/RaLCF5Y39O1bT/c6qLbrx0yoMrMe7JRW6J4df6M62DQg8hxpDWk3vSWGwc40GtfRlDGvjfz8rF7ev4hWUnS9geKCQEMQVVvESdxzwzxYS0grZ/QSF8yvVQQ0AAA==&quot;"/>
    <we:property name="isFiltersActionButtonVisible" value="true"/>
    <we:property name="reportEmbeddedTime" value="&quot;2023-11-06T09:55:51.360Z&quot;"/>
    <we:property name="creatorTenantId" value="&quot;2b773d99-f229-4704-b562-5a3198831779&quot;"/>
    <we:property name="creatorUserId" value="&quot;10032000704CFD80&quot;"/>
    <we:property name="creatorSessionId" value="&quot;2246182b-a453-48ae-bf03-2b72f3e2699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1E612FF-F38E-4393-820C-1689D583937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BB85C7E-ED08-47CD-84BB-25B8DD7A530F&quot;"/>
    <we:property name="reportUrl" value="&quot;/groups/me/reports/1e22761f-2a0f-4663-9802-20fbdb3c6775/ReportSection49df571e9b18d897ed92?experience=power-bi&amp;clientSideAuth=0&quot;"/>
    <we:property name="reportName" value="&quot;map_world_prices57a80aeb-905e-4cfa-aa80-d4eb9d76601b&quot;"/>
    <we:property name="reportState" value="&quot;CONNECTED&quot;"/>
    <we:property name="embedUrl" value="&quot;/reportEmbed?reportId=1e22761f-2a0f-4663-9802-20fbdb3c6775&amp;config=eyJjbHVzdGVyVXJsIjoiaHR0cHM6Ly9XQUJJLU5PUlRILUVVUk9QRS1yZWRpcmVjdC5hbmFseXNpcy53aW5kb3dzLm5ldCIsImVtYmVkRmVhdHVyZXMiOnsidXNhZ2VNZXRyaWNzVk5leHQiOnRydWV9fQ%3D%3D&amp;disableSensitivityBanner=true&quot;"/>
    <we:property name="pageName" value="&quot;ReportSection49df571e9b18d897ed92&quot;"/>
    <we:property name="pageDisplayName" value="&quot;Page 4&quot;"/>
    <we:property name="datasetId" value="&quot;647f072e-f510-41a4-be0d-da1ba0bd3b23&quot;"/>
    <we:property name="backgroundColor" value="&quot;#FFFFFF&quot;"/>
    <we:property name="bookmark" value="&quot;H4sIAAAAAAAAA+VXUW/bNhD+KwNf+mIMpERSZN4S1wWGFUOQDCmGIQ8n8uSolSWBotN6gf/7KErJYieuja21C+yNPFK877s7fjw9EFt2bQWr32CB5IxcNM2nBbhPPzEyIfWmrRAZFzmloCXNqUhYwkTY1bS+bOqOnD0QD26O/qbsllD1Bwbjn4Qxg8BTqjClmdWAjHJyOyFQVZcw7/cUUHU4IS26rqmhKv/C4Yiw5N0S1xOCX9qqcdA7uvbgsXd2H7aHeQDIfk4DDjC+vMdrNH6wXmHbOD/OubYBPkOdM2WVztDqJHzTDasR/P79YVNRVj747Yf5avaldYHhw2Og3sVFywurOc+FxtQww5nMMbjyq7bfMw3o540rDVQk8nLYDTQeyLSplos4mm3Yr5ulM3iFRVyqfelX4SRbMLIOsbl0TYhcNN1AtcRovGs+Tx0GX5acifVtsNzHkE6b2kNZjxSsNFwL4CJLREipkiLNDmSJlFuJIg3JlGiNQpTySCzPA7EXJOl6soVQZzyXSYE5V7lSkmrK1D8Iz+091CZ8+c3h/YHgDoBnUqCAheG5NlbKFBLFDoB3Pp87nIMfp7PvVUDvlvV4kcR+LhlwJmRWKCpyDikFS0/PZVbhAmu/xSbdZsNesJFcqUxbIym1SgglMyWOVNq/eFy8XjunjeUTrq8EkkaZ6cp6Xo36HVU6jn4f0C+g7R+M/GMQ2V5d1o+qHVx9fCbFY4xXUXa+lV7crnu74IAoeJ4wZjXmqVS57Q/4Km6I0C6W3gfXGwT6I1994Haq6AkVcm9+uqo06DYYkgWGNz0+FuAhMmgHRyUO642NyxgJPpD3ZSA9nD2oyRl5cwFdad4EROuYhh1Zj9u775BzoyRyVVAulBbhTuda6tMmaMc9/x8laIzAkCDKUBmRJ5RrSFJBVS7zvQk6+gv+37Izx3oI+4sEDSw3RzePzW0SNNc1i/jZ2KP3jDfgT8gAIECckA93oTkbc1Tb0j8FZdGCK7vt2a9lbaOX91j4g6M3TCKWXbG7Kud3fke9JaEVe/tUbese9o7irZchgKUJTb/ze4r46dDJYSWP/jNifdSiH4MzFD2kqJhGKoMuSaOB5gPof1f0P0pf+COrp6mWXf/rYgcE07u+qLb6kcZZdBdD5/G2dI9/k+GCzE4f7/6iHKFheqbNsVJfk7Nm6bsWDF5Cja/c25BxqC3aPbcw/vk/E4K/AU8n8T+PEAAA&quot;"/>
    <we:property name="initialStateBookmark" value="&quot;H4sIAAAAAAAAA+VXUY/TOBD+K6e88FKd7MZ27H3r9oqEOGC1i5BOp9VpbE9KIE0ix1noVfnvOE6WY8suXZ2gReItHjsz3zfj+SbZJbZomxK2L2GDyVlyXtfvN+De/0aTWVJNtlevnr9YXD7/5+XixSqY68YXddUmZ7vEg1ujf1O0HZSDh2D8+3qWQFlewHpY5VC2OEsadG1dQVn8i+PhsOVdh/0swY9NWTsYXF558Di4vQnHwzrEpr+nISIYX9zgFRo/Wi+xqZ2f1kzZnGcUlabSSpWhVfPwTjvuRpiHz4dDeVH6EHd41NvVx8YFLrvbHDyNm5blVjGmucLUUMOo0BhC+W0znFkG9OvaFQbKJPJy2I40dsmyLrtNfFrdsV/VnTN4iXncqnzht8GTzWnSh9xcuDpkLpreQNlhNL6tPywdhlg2OeP9dbDcxJQu68pDUU0UrDBMcWA8m3OiiRQ8zR7JEgmzAnlKCRNojUQU4kgsF4HYVyRJP9tDqDKmxTxHzaSWUhBFqPwP4cLeQGXCm98d3l8I7hHwTAoEMDdMK2OFSGEu6SPgLdZrh2vw03L1oy7Q066aGokf5pIBo1xkuSRcM0gJWHJ6LqsSN1j5PTbpPhv6FRvBpMyUNYIQKzmXIpP8SFf7mcfN/XfntLn8jOsbiSRRZtqiWpeTfkeVjk+vR/QbaIbRoN8FkR3Upb9V7RDq3RdSPOV4G2Xne+nFdT/YOQNEzvScUqtQp0JqOzj4Jm6I0M4770PoOwQGl5QaBJYSiSnJrAIMmviwip5QIQ/Wpy0Lg+4Ow2SDYXrHYQEeIoNmDFTguF/buI2R4C75swikR9+jmpwlT86hLcyTgKiPZXig6vF4+wNqbqRAJnPCuFQ89LRWQp22QA/0+S9UoCkDY4EIRWm4nhOmYJ5yIrXQBwt09Al+uuqg/4BYHbU+Uw7G+kCKkiokIrSQMAqIHkH/v/r8LJ8wP3Ojm7Jrh69sOyJYvgXn90dn7Sy683FI/lG42x+f+WwP7Eny3V8fZbZ/ISPxpt7XeXXn2wYMXkCF93RgqDhUFu2BLow/qUkMEipV6PJQ2w6/rp87tu8/AVU75aRFDwAA&quot;"/>
    <we:property name="isFiltersActionButtonVisible" value="true"/>
    <we:property name="reportEmbeddedTime" value="&quot;2023-11-06T10:00:33.448Z&quot;"/>
    <we:property name="creatorTenantId" value="&quot;2b773d99-f229-4704-b562-5a3198831779&quot;"/>
    <we:property name="creatorUserId" value="&quot;10032000704CFD80&quot;"/>
    <we:property name="creatorSessionId" value="&quot;a1608647-8a3e-4f03-9e88-eefd696b6524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6DCA8A3-381C-474C-B6F7-3F33B1D5E89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BB85C7E-ED08-47CD-84BB-25B8DD7A530F&quot;"/>
    <we:property name="reportUrl" value="&quot;/groups/me/reports/1e22761f-2a0f-4663-9802-20fbdb3c6775/ReportSectioncc6c05a34604a77e7c4e?experience=power-bi&amp;clientSideAuth=0&quot;"/>
    <we:property name="reportName" value="&quot;map_world_prices57a80aeb-905e-4cfa-aa80-d4eb9d76601b&quot;"/>
    <we:property name="reportState" value="&quot;CONNECTED&quot;"/>
    <we:property name="embedUrl" value="&quot;/reportEmbed?reportId=1e22761f-2a0f-4663-9802-20fbdb3c6775&amp;config=eyJjbHVzdGVyVXJsIjoiaHR0cHM6Ly9XQUJJLU5PUlRILUVVUk9QRS1yZWRpcmVjdC5hbmFseXNpcy53aW5kb3dzLm5ldCIsImVtYmVkRmVhdHVyZXMiOnsidXNhZ2VNZXRyaWNzVk5leHQiOnRydWV9fQ%3D%3D&amp;disableSensitivityBanner=true&quot;"/>
    <we:property name="pageName" value="&quot;ReportSectioncc6c05a34604a77e7c4e&quot;"/>
    <we:property name="pageDisplayName" value="&quot;Page 5&quot;"/>
    <we:property name="datasetId" value="&quot;647f072e-f510-41a4-be0d-da1ba0bd3b23&quot;"/>
    <we:property name="backgroundColor" value="&quot;#FFFFFF&quot;"/>
    <we:property name="bookmark" value="&quot;H4sIAAAAAAAAA91Y62/bNhD/Vwp+6QYIgyTrmW+J62LFiiJIhgzDkA9n8qywlUSBotJ6hv/3HinZsVO7MQbntQ8GyOPpHr978OgFE7JtSph/ggrZCTtT6ksF+subgHms3qaFwNM4F7kQvp/mPM14lhKXaoxUdctOFsyALtBcybaD0gok4j+M+AOIszyPMY7CVETcR3btMSjLcygszwzKFj3WoG5VDaX8F3sRdGR0h0uP4bemVBqsoksDBq2yW2KnPRkY/DYiO4AbeYuXyE1PvcBGaTPsOU+4H8MoSvwI0hRTHiF90/anzviH+YlpJktDeu1yOp98azR5uFgB9d4d4mxGSIk8HCUYZ5wjRJxUmXljeU7FLdQcBXNOaWx7HxZsrMqucqvJFv1SdZrjBc7cUW2kmZMYMQvZkoA514pgc6RPXTVF7ag36utYI+Ek2EmwvCbKrQN0rGoDsh4cgCRMydQ08WGaQ+yHfpru93Gwf0xSC6Ulh/L4LpyS0T844C+9xeOj9zfCj9gdpPq0KDQWYIbt5Lh2TUqssDaO/L6rh+QevUBLPxisjmLmY1WC7yqhlXVRDg3GtRG3+rO3qYLGdrTpZ+oCtgCWq7ZC0j9v9IqhCuauMo6V9tdLS0+zAKNolE1DCLMkDqMwgBdZlQ+C2ZaSUxg28WQV0g1hFwVSG7IfkRNNr0tie+fo9upq1etDSi+tKvfZcGXZBNoy32O9AWSix/66oY48hKkWcpX7H+4B0h4eyX7jFO+Jo8euoOzc7UdCP0rTe7roycT49rScQi3hreW2Ybc/+50AAzsgqZRwoKEL+26RZ9BKbgX24vYk7tqwY6dtHExzyto8iacgUojzJAyfN23X/eiYafuqAjQg0Ado5xj2UICe/L591U1lrKoGtGzv7/6QtXBaPuLMHIze/j6zxu5CFjdmT76FfpC9W2fbz7pL3RGAktNgrc0DSbwW6h2W8mi+ItZPmvQDOH3S8yBME4EYIfj0aImDUea/yK707NPbxsx0N7/F/6FAedm19hUkepPGNzar7s1USgvUZ/309E7q1ZONKmTyAly2pfIEU99Wd85Cemim8QwRR7EfJVGYPfPUt/nw+B/16EcZ/O6wOmD2m1Sy1/zml/Hv0a+vewbc8NxpXe4OuupM2wDHc6hxh2/kE9TCZtdP/XP/E21cad8Bm152u70SAAA=&quot;"/>
    <we:property name="initialStateBookmark" value="&quot;H4sIAAAAAAAAA9VX60/bMBD/VyZ/2ZdqStI8Wr6VrkiI8RBMTNOEpqt9LYYkjhwH6Kr+7zs7KbRQHpoK7T5Ess+Xe/zufHeeMiHLIoXJEWTIdtiuUtcZ6OtPPmuxvKEdHx8c9k4Pfh/1DgdEVoWRKi/ZzpQZ0GM057KsILUSiPjrosUgTU9gbHcjSEtssQJ1qXJI5R+smenI6ApnLYZ3Rao0WJFnBgxasTfETnvS7X9pk0bgRt7gGXJTU0+xUNo0e85j7kXQDmMvhCTBhIdI/5T1qTPzdX5iGsnUkF67HE4Gd4UmX6ZzDPbcIY5GAXDRDdoxRh3OEUJOqsyksDw9cQM5R8GcUxrL2ocp66u0ytxqsEQ/U5XmeIojd5QbaSYkRowCNiNgTrQi2BzpqMqGqB31Ut32NRJOgu34swui3DhA+yo3IPPGAYiDhExNYg+GXYi8wEuS531s7O+T1LHSkkO6fhd6ZPQTB7xZa/r+6P1EeIrdm1T3xmONYzDNdrBeuwYpZpgbR96r8ia521to6b7BbC1mvtdN8NxNKGU+TpsC48qIW32vbcqgsLVreEVVwF6A2byskPSrhVrR3IKJuxnrSvuLmaUnHR/DsN0ZBhB04igIAx+28la+CmaZSk5hWMSTZUi9wC7GSGXI/kROFLUuieWDo8ur83mtDyi9tMrcb003sgm0ZH6L1QaQiS3245IqchOmXMh57u8/AqR8eyTrjVP8TBxb7BzSyvU5EvpNmtrTaU0mxs89woGCVX627Dbu9rM/CjCwApNMCYcaurivlrkLpeRWYC3umcy9t2zdeRv5wy6lbTeOhiASiLpxEGw2b+8L0jrz9r8KUINAHaCuED5EnW43wigMEhFy74WRZlMNd3PRQXOLmH9ofBoM6vhwP0higRgieJ6XRH67423lBdr4pLHQ3x9mjegfcomnVWkndlGb1L8EbR73f6UF6t2603+Vev68oEY02AKXbc/4gAllqZB0AnoUJdEIEduRF8Zh0NnwhLI4JG9LOfnwYv8Aghsm7Okqn1RlygI4nkCOK3wjnyAXFrwX/XNPduaUEJxymL4GiH3I36Mxm/0F4CV4DlMQAAA=&quot;"/>
    <we:property name="isFiltersActionButtonVisible" value="true"/>
    <we:property name="reportEmbeddedTime" value="&quot;2023-11-06T10:01:41.950Z&quot;"/>
    <we:property name="creatorTenantId" value="&quot;2b773d99-f229-4704-b562-5a3198831779&quot;"/>
    <we:property name="creatorUserId" value="&quot;10032000704CFD80&quot;"/>
    <we:property name="creatorSessionId" value="&quot;0a6314a2-e845-4c56-b00c-c71cc382a305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81E55B0-312B-4BD8-B056-0C84196B872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BB85C7E-ED08-47CD-84BB-25B8DD7A530F&quot;"/>
    <we:property name="reportUrl" value="&quot;/groups/me/reports/1e22761f-2a0f-4663-9802-20fbdb3c6775/ReportSection640f44bedce154e2a089?experience=power-bi&amp;clientSideAuth=0&quot;"/>
    <we:property name="reportName" value="&quot;map_world_prices57a80aeb-905e-4cfa-aa80-d4eb9d76601b&quot;"/>
    <we:property name="reportState" value="&quot;CONNECTED&quot;"/>
    <we:property name="embedUrl" value="&quot;/reportEmbed?reportId=1e22761f-2a0f-4663-9802-20fbdb3c6775&amp;config=eyJjbHVzdGVyVXJsIjoiaHR0cHM6Ly9XQUJJLU5PUlRILUVVUk9QRS1yZWRpcmVjdC5hbmFseXNpcy53aW5kb3dzLm5ldCIsImVtYmVkRmVhdHVyZXMiOnsidXNhZ2VNZXRyaWNzVk5leHQiOnRydWV9fQ%3D%3D&amp;disableSensitivityBanner=true&quot;"/>
    <we:property name="pageName" value="&quot;ReportSection640f44bedce154e2a089&quot;"/>
    <we:property name="pageDisplayName" value="&quot;Page 3&quot;"/>
    <we:property name="datasetId" value="&quot;647f072e-f510-41a4-be0d-da1ba0bd3b23&quot;"/>
    <we:property name="backgroundColor" value="&quot;#FFFFFF&quot;"/>
    <we:property name="bookmark" value="&quot;H4sIAAAAAAAAA+1Y227cNhD9lUIveVkUpG6U/GY7G6BoEBh24aIoDGNEjtZMdANFOdka/veMSMXxxrvZwE4UF62eyCFFHp45nBnpJlC67ypYv4Eag4PgqG3f1WDe/cKDRdBs2phMWZGprJBRXjDORCIEzWo7q9umDw5uAgtmhfZc9wNU44Jk/PtiEUBVncBq7JVQ9bgIOjR920Cl/0E/mYasGfB2EeCHrmoNjEueWbA4LntN06lPUPivEe0I0uprPENpvfUUu9bYqZ/GrIzjApVEnsQYAstyeqf3ow7m/vnjpg7YcdtY0A0BGG28YLkoyhIEhtSOFVPxaC91ZacpxXr5oTN0bmJj3Y30HdMpVq3REqrAnc9g749zExy31VC71nLDftYORuIplm6osdquaSVVRsEtcXRiWmLQmQ4NgrNdte+PqW1RBQfsdjHP7r9ZrC+XtfZvPoRxQZZeN6tqcvNnXv/w6PpKSzSjiIq35A7HYI0korGhwIIjsvM7avTjrXLD6Hi+CV5r4t6vfQ7VMC774gh6LV8QInouRlxeMgT97T0duOm92+J7OYI2I7vI0lAmPE5zEXOVA1NZuFsn0zV75QYBY8byUMQCZCgxZCBHyc/hzWWFNTZ2t0P5qKsNtLwsY16mPEtUjCrNopjjTGi/rj0+1xXYewEP1TU0kqzffeu/EMzjtj5crQyuwE7d5ZNwhds842yvhmYK0dEsDD1A8maoC3yWHN1D9pml5BERtIZuI3zuinXTJVj/gGiX8AR4FkU5QsyiUIg0FD83K+6NZP+p1LSFDe+4LBcqQ5arLOdpRslKAtvruNnj2dM8tcLGu+CBs/wpN1vnnyrNkO6laWv32lQajyfegL8IPACCuAj+vEKDk78ape0dKXUHRvdf9n7XjXK7vMbSfjN7vuOw7OLuVK+u7A7thYwnL++UdzvC3iHkZiACtaQK3Ng9gr5bdPFt8kf7HrGZ9QJM5HjRxyKKslSIJKOqLMs4hih/brT6v4reSYV3GaSFyEDwVKKIMccUGDz7BDN3ifEAIzXV4Nx06T369GKj03h8NYaELyqO1ig0R762eKnNpw9zCm/LZ3XgMeLNUB3tTLgoQlCsECIUOYSFDCn3Pj7h/lg2HYWX6/2q+bf8a5DV0BPLqDyUZyzkndTPpN/tUZgBE6Cygr70CyZYgknsEufXU5MES6RvIds921NWO9i+A4kn0OCW1EXCgkah2pO+3L/Ge9XOR1oDJ6/rFAAA&quot;"/>
    <we:property name="initialStateBookmark" value="&quot;H4sIAAAAAAAAA+1Y32/bNhD+Vwa99MUYJFkSpbw5rgsMadMgGTIMQxCcyJPDVr9AUWm9IP/7jqSaxo1VF0mrZtj8RB4l3sfvPt6ddeMJ2bUlbI6hQu/AO2ya9xWo978E3syrB9vbt0dvFqdHl8eLNysyN62WTd15BzeeBrVGfS67HkqzAxn/uph5UJYnsDazAsoOZ16LqmtqKOXf6B6mJa16vJ15+LEtGwVmyzMNGs221/Q4zcl38OucPALX8hrPkGtnPcW2UXqYJ5FfRFGOgmMQRxiCn2b0TudWLcz9zxunFtiyqTXImgAYW5D7GcuLAhiGNI6ELyJjL2Sph0fyzepjq+jcxMamNXwt6RTrRkkOpWfPp7Bzx7nxlk3ZV3a02rKfNb3ieIqFXaq11BvaSRRz75Y4OlENMWhNC4VgbVfNhyWNNQrvwL+dTeP9N43V5aqS7s2HMC7I0sl6XQ5h/szr7w5dV0qOyogof0fhsAxWSCIyAwEaLJGt8yjRrTfCLqPl+cZ7LYl7t/c5lL3Z9sUhdJK/IET0uzC4nGQI+rt7OrCPd9bF9woEOSM7S5OQx0GUZCwKRAa+SMNxnQz36pVdBIx8PwtZxICHHEMfuJH8FNFclVhhrccDGhhdbaENiiIKiiRIYxGhSNJ5FOBEaL+uvWCqK7D3Ai7ENdScrN/d9Z8I6nGuF+u1wjXoYbp6Eq5wV2Ss7VVfDyl6PglDD5Ac91WOz5Kje8g+sxQ/IoNW0G6lz7FcN1yCzQ/IdnEQQ5DO5xlC5M9DxpKQ/dyquDeT/adK0w42XODSjIkU/UykWZCkVKw4+HsDN3k+e1qk1li7EDwIljvl9uj8U6cZ0r1UTWVfG3phc+It+DPPASCIM++PK1Q4xKsWUt+RUrWgZPfl7EjWwnp5jYX+ZvbcxGIZ4+5Urq/0iPZCP4hf3inv1sAeEXLdE4GSUweu9B5B3206+zb5o/6AWE96AQZynOgjNp+nCWNxSl1ZmgYYIv+52er/LnqUChcySHKWAgsSjizCDBPw4dkXmKlbjAcYaSh6G6ZLF9GnNxutxOWVSQlfdByNEqgOXW/xUqpPf8wpva2e1YFNxpugOxotuMhCEH7OWMgyCHMeUu19fMH9sWxaCi83+1Xzb/nWwMu+I5ZROCjPWMij1E+k391Z2AefgUhz+qef+8yPMY5s4fx6aeKgifQdZNvf7pLV9LprgeMJ1LijdJGwoBYo9pQv+63RNSYESeblvnpnvkDe647+AaL+JL4MFQAA&quot;"/>
    <we:property name="isFiltersActionButtonVisible" value="true"/>
    <we:property name="reportEmbeddedTime" value="&quot;2023-11-06T10:20:55.319Z&quot;"/>
    <we:property name="creatorTenantId" value="&quot;2b773d99-f229-4704-b562-5a3198831779&quot;"/>
    <we:property name="creatorUserId" value="&quot;10032000704CFD80&quot;"/>
    <we:property name="creatorSessionId" value="&quot;f5181e96-0927-4935-9409-8acc63d318b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1174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29LT Bukra Bold</vt:lpstr>
      <vt:lpstr>Arial</vt:lpstr>
      <vt:lpstr>Arial Nova</vt:lpstr>
      <vt:lpstr>Arial Nova Light</vt:lpstr>
      <vt:lpstr>Calibri</vt:lpstr>
      <vt:lpstr>Calibri Light</vt:lpstr>
      <vt:lpstr>Poppins</vt:lpstr>
      <vt:lpstr>Wingdings</vt:lpstr>
      <vt:lpstr>Wingdings 2</vt:lpstr>
      <vt:lpstr>Office Theme</vt:lpstr>
      <vt:lpstr>SlateVTI</vt:lpstr>
      <vt:lpstr>PowerPoint Presentation</vt:lpstr>
      <vt:lpstr>PowerPoint Presentation</vt:lpstr>
      <vt:lpstr>Introduction:  Global, Regional and Local Context </vt:lpstr>
      <vt:lpstr>Introduction:  Global, Regional and Local Context </vt:lpstr>
      <vt:lpstr>Introduction:  Global, Regional and Local Context </vt:lpstr>
      <vt:lpstr>Adopted Use Case</vt:lpstr>
      <vt:lpstr>Adopted Use Case</vt:lpstr>
      <vt:lpstr>Adopted Use Case</vt:lpstr>
      <vt:lpstr>Relevancy with the SDGs</vt:lpstr>
      <vt:lpstr>Datasets</vt:lpstr>
      <vt:lpstr>Datasets</vt:lpstr>
      <vt:lpstr>Datasets</vt:lpstr>
      <vt:lpstr>Methodology</vt:lpstr>
      <vt:lpstr>                  Results and Deliverables</vt:lpstr>
      <vt:lpstr>Prediction</vt:lpstr>
      <vt:lpstr>Xgboost features</vt:lpstr>
      <vt:lpstr>Prediction</vt:lpstr>
      <vt:lpstr>Prediction</vt:lpstr>
      <vt:lpstr>LSTM features</vt:lpstr>
      <vt:lpstr>Prediction</vt:lpstr>
      <vt:lpstr>Prediction</vt:lpstr>
      <vt:lpstr>Prediction</vt:lpstr>
      <vt:lpstr>Forecasting</vt:lpstr>
      <vt:lpstr>Visualizations for world food prices</vt:lpstr>
      <vt:lpstr>PowerPoint Presentation</vt:lpstr>
      <vt:lpstr>Visualizations for production</vt:lpstr>
      <vt:lpstr>PowerPoint Presentation</vt:lpstr>
      <vt:lpstr>Visualizations for air emission</vt:lpstr>
      <vt:lpstr>PowerPoint Presentation</vt:lpstr>
      <vt:lpstr>Visualizations for integration of production and air emission</vt:lpstr>
      <vt:lpstr>PowerPoint Presentation</vt:lpstr>
      <vt:lpstr>PowerPoint Presentation</vt:lpstr>
      <vt:lpstr>Conclusion</vt:lpstr>
      <vt:lpstr>Policy Recommendation</vt:lpstr>
      <vt:lpstr>Policy Recommendation</vt:lpstr>
      <vt:lpstr>Policy Recommendation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Emad</dc:creator>
  <cp:lastModifiedBy>Nour Hany Mohamed Marzouk</cp:lastModifiedBy>
  <cp:revision>49</cp:revision>
  <cp:lastPrinted>2023-11-05T18:38:29Z</cp:lastPrinted>
  <dcterms:created xsi:type="dcterms:W3CDTF">2023-11-05T16:03:12Z</dcterms:created>
  <dcterms:modified xsi:type="dcterms:W3CDTF">2023-11-06T12:07:49Z</dcterms:modified>
</cp:coreProperties>
</file>