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75" r:id="rId5"/>
    <p:sldId id="268" r:id="rId6"/>
    <p:sldId id="266" r:id="rId7"/>
    <p:sldId id="259" r:id="rId8"/>
    <p:sldId id="272" r:id="rId9"/>
    <p:sldId id="269" r:id="rId10"/>
    <p:sldId id="271" r:id="rId11"/>
    <p:sldId id="270" r:id="rId12"/>
    <p:sldId id="278" r:id="rId13"/>
    <p:sldId id="279" r:id="rId14"/>
    <p:sldId id="280" r:id="rId15"/>
    <p:sldId id="281" r:id="rId16"/>
    <p:sldId id="282" r:id="rId17"/>
    <p:sldId id="276" r:id="rId18"/>
    <p:sldId id="277" r:id="rId19"/>
  </p:sldIdLst>
  <p:sldSz cx="18288000" cy="10287000"/>
  <p:notesSz cx="6858000" cy="9144000"/>
  <p:embeddedFontLst>
    <p:embeddedFont>
      <p:font typeface="Arimo" panose="020B0604020202020204" charset="0"/>
      <p:regular r:id="rId21"/>
    </p:embeddedFont>
    <p:embeddedFont>
      <p:font typeface="Arimo Bold" panose="020B0604020202020204" charset="0"/>
      <p:regular r:id="rId22"/>
    </p:embeddedFont>
    <p:embeddedFont>
      <p:font typeface="Baskerville Display PT" panose="020B0604020202020204" charset="0"/>
      <p:regular r:id="rId23"/>
    </p:embeddedFont>
    <p:embeddedFont>
      <p:font typeface="Inter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D754C-73F4-4F46-9413-2A657396CA2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DEEC-1DEA-4236-80FE-763E6C3E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8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EDEEC-1DEA-4236-80FE-763E6C3E9E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EDEEC-1DEA-4236-80FE-763E6C3E9E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EDEEC-1DEA-4236-80FE-763E6C3E9E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EDEEC-1DEA-4236-80FE-763E6C3E9E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2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EDEEC-1DEA-4236-80FE-763E6C3E9E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EDEEC-1DEA-4236-80FE-763E6C3E9E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1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EDEEC-1DEA-4236-80FE-763E6C3E9E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7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EDEEC-1DEA-4236-80FE-763E6C3E9E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8588" y="2089423"/>
            <a:ext cx="5050824" cy="3641646"/>
            <a:chOff x="0" y="0"/>
            <a:chExt cx="6734432" cy="485552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62" b="6762"/>
            <a:stretch/>
          </p:blipFill>
          <p:spPr>
            <a:xfrm>
              <a:off x="0" y="0"/>
              <a:ext cx="6734432" cy="4855528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4495800" y="6150746"/>
            <a:ext cx="10236810" cy="1187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 dirty="0">
                <a:solidFill>
                  <a:srgbClr val="504C44"/>
                </a:solidFill>
                <a:latin typeface="Baskerville Display PT"/>
              </a:rPr>
              <a:t>RESTO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47343" y="7758378"/>
            <a:ext cx="6593314" cy="38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 dirty="0">
                <a:solidFill>
                  <a:srgbClr val="504C44"/>
                </a:solidFill>
                <a:latin typeface="Inter"/>
              </a:rPr>
              <a:t>SW2-Documentation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ED46F7-895F-4F3E-1DAA-72627A448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r="1658"/>
          <a:stretch/>
        </p:blipFill>
        <p:spPr>
          <a:xfrm>
            <a:off x="23812" y="0"/>
            <a:ext cx="18392212" cy="990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2"/>
          <p:cNvSpPr txBox="1"/>
          <p:nvPr/>
        </p:nvSpPr>
        <p:spPr>
          <a:xfrm>
            <a:off x="6400800" y="195645"/>
            <a:ext cx="6000364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 spc="799" dirty="0">
                <a:solidFill>
                  <a:srgbClr val="504C44"/>
                </a:solidFill>
                <a:latin typeface="Baskerville Display PT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0214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ED46F7-895F-4F3E-1DAA-72627A4483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2882" r="-887" b="3846"/>
          <a:stretch/>
        </p:blipFill>
        <p:spPr>
          <a:xfrm>
            <a:off x="242615" y="1866900"/>
            <a:ext cx="17802770" cy="7600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2"/>
          <p:cNvSpPr txBox="1"/>
          <p:nvPr/>
        </p:nvSpPr>
        <p:spPr>
          <a:xfrm>
            <a:off x="6400800" y="195645"/>
            <a:ext cx="6000364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 spc="799" dirty="0">
                <a:solidFill>
                  <a:srgbClr val="504C44"/>
                </a:solidFill>
                <a:latin typeface="Baskerville Display PT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0969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703129" cy="10287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160112" y="1488141"/>
            <a:ext cx="5425369" cy="4192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799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Activity Diagram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C92AAD0-74B3-A178-4F1F-3DF8BAE42652}"/>
              </a:ext>
            </a:extLst>
          </p:cNvPr>
          <p:cNvSpPr txBox="1"/>
          <p:nvPr/>
        </p:nvSpPr>
        <p:spPr>
          <a:xfrm>
            <a:off x="1494430" y="6181879"/>
            <a:ext cx="4688006" cy="170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700" b="1" kern="1200" spc="799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Reservation</a:t>
            </a:r>
          </a:p>
        </p:txBody>
      </p:sp>
      <p:pic>
        <p:nvPicPr>
          <p:cNvPr id="7" name="Picture 6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17B4ACE0-84D6-53A3-4A29-783F59E9F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5" y="0"/>
            <a:ext cx="9536740" cy="97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0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703129" cy="10287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160112" y="1488141"/>
            <a:ext cx="5425369" cy="4192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799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Activity Diagram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C92AAD0-74B3-A178-4F1F-3DF8BAE42652}"/>
              </a:ext>
            </a:extLst>
          </p:cNvPr>
          <p:cNvSpPr txBox="1"/>
          <p:nvPr/>
        </p:nvSpPr>
        <p:spPr>
          <a:xfrm>
            <a:off x="1494430" y="6181879"/>
            <a:ext cx="4688006" cy="170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700" b="1" kern="1200" spc="799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BE66F-3AC5-62B7-1E14-8BBD255A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095" y="0"/>
            <a:ext cx="9985905" cy="87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6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703129" cy="10287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160112" y="1488141"/>
            <a:ext cx="5425369" cy="4192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799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Activity Diagram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C92AAD0-74B3-A178-4F1F-3DF8BAE42652}"/>
              </a:ext>
            </a:extLst>
          </p:cNvPr>
          <p:cNvSpPr txBox="1"/>
          <p:nvPr/>
        </p:nvSpPr>
        <p:spPr>
          <a:xfrm>
            <a:off x="1494430" y="6181879"/>
            <a:ext cx="4688006" cy="170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700" b="1" kern="1200" spc="79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</a:t>
            </a:r>
          </a:p>
        </p:txBody>
      </p:sp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D1C17984-5A17-6A62-4DF1-7A5218D5E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29" y="1488141"/>
            <a:ext cx="9453066" cy="76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9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703129" cy="10287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160112" y="1488141"/>
            <a:ext cx="5425369" cy="4192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799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Activity Diagram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C92AAD0-74B3-A178-4F1F-3DF8BAE42652}"/>
              </a:ext>
            </a:extLst>
          </p:cNvPr>
          <p:cNvSpPr txBox="1"/>
          <p:nvPr/>
        </p:nvSpPr>
        <p:spPr>
          <a:xfrm>
            <a:off x="1494430" y="6181879"/>
            <a:ext cx="4688006" cy="170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700" b="1" kern="1200" spc="79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</a:t>
            </a:r>
          </a:p>
        </p:txBody>
      </p:sp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D1C17984-5A17-6A62-4DF1-7A5218D5E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29" y="1488141"/>
            <a:ext cx="9453066" cy="76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7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703129" cy="10287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160112" y="1488141"/>
            <a:ext cx="5425369" cy="4192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799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Activity Diagram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C92AAD0-74B3-A178-4F1F-3DF8BAE42652}"/>
              </a:ext>
            </a:extLst>
          </p:cNvPr>
          <p:cNvSpPr txBox="1"/>
          <p:nvPr/>
        </p:nvSpPr>
        <p:spPr>
          <a:xfrm>
            <a:off x="1494430" y="6181879"/>
            <a:ext cx="4688006" cy="170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700" b="1" kern="1200" spc="799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ShoppingCartAnd</a:t>
            </a:r>
            <a:endParaRPr lang="en-US" sz="2700" b="1" kern="1200" spc="79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700" b="1" kern="1200" spc="79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40736-6D3A-9F8F-98E6-0DB3C338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1401" y="1"/>
            <a:ext cx="4620620" cy="100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1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54DB69-D7A3-0D51-F6EE-8FDD152D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00100"/>
            <a:ext cx="15849600" cy="9611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7251B-E223-59C7-50FF-7C9CBFFC6B79}"/>
              </a:ext>
            </a:extLst>
          </p:cNvPr>
          <p:cNvSpPr txBox="1"/>
          <p:nvPr/>
        </p:nvSpPr>
        <p:spPr>
          <a:xfrm>
            <a:off x="238459" y="63639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52677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944177" cy="10287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7251B-E223-59C7-50FF-7C9CBFFC6B79}"/>
              </a:ext>
            </a:extLst>
          </p:cNvPr>
          <p:cNvSpPr txBox="1"/>
          <p:nvPr/>
        </p:nvSpPr>
        <p:spPr>
          <a:xfrm>
            <a:off x="965202" y="965200"/>
            <a:ext cx="6930876" cy="6850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4DB69-D7A3-0D51-F6EE-8FDD152D7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70"/>
          <a:stretch/>
        </p:blipFill>
        <p:spPr>
          <a:xfrm>
            <a:off x="7422512" y="22860"/>
            <a:ext cx="10830436" cy="1026413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266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82366" y="3634861"/>
            <a:ext cx="2351634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400" dirty="0">
                <a:solidFill>
                  <a:srgbClr val="504C44"/>
                </a:solidFill>
                <a:latin typeface="Inter"/>
              </a:rPr>
              <a:t>Functional </a:t>
            </a:r>
            <a:r>
              <a:rPr lang="en-US" sz="2400" dirty="0" err="1">
                <a:solidFill>
                  <a:srgbClr val="504C44"/>
                </a:solidFill>
                <a:latin typeface="Inter"/>
              </a:rPr>
              <a:t>Requerments</a:t>
            </a:r>
            <a:endParaRPr lang="en-US" sz="2400" dirty="0">
              <a:solidFill>
                <a:srgbClr val="504C44"/>
              </a:solidFill>
              <a:latin typeface="Inte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46482" y="3492605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82366" y="4844794"/>
            <a:ext cx="2656434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400" dirty="0">
                <a:solidFill>
                  <a:srgbClr val="504C44"/>
                </a:solidFill>
                <a:latin typeface="Inter"/>
              </a:rPr>
              <a:t>Non-Functional </a:t>
            </a:r>
            <a:r>
              <a:rPr lang="en-US" sz="2400" dirty="0" err="1">
                <a:solidFill>
                  <a:srgbClr val="504C44"/>
                </a:solidFill>
                <a:latin typeface="Inter"/>
              </a:rPr>
              <a:t>Requerments</a:t>
            </a:r>
            <a:endParaRPr lang="en-US" sz="2400" dirty="0">
              <a:solidFill>
                <a:srgbClr val="504C44"/>
              </a:solidFill>
              <a:latin typeface="In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46482" y="4702537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82366" y="6258442"/>
            <a:ext cx="181823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400" dirty="0">
                <a:solidFill>
                  <a:srgbClr val="504C44"/>
                </a:solidFill>
                <a:latin typeface="Inter"/>
              </a:rPr>
              <a:t>Use-Case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46482" y="5915387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82366" y="7436183"/>
            <a:ext cx="582711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400" dirty="0" err="1">
                <a:solidFill>
                  <a:srgbClr val="504C44"/>
                </a:solidFill>
                <a:latin typeface="Inter"/>
              </a:rPr>
              <a:t>Activites</a:t>
            </a:r>
            <a:endParaRPr lang="en-US" sz="2000" dirty="0">
              <a:solidFill>
                <a:srgbClr val="504C44"/>
              </a:solidFill>
              <a:latin typeface="Inte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46482" y="7128237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21981" y="2163050"/>
            <a:ext cx="9244012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TABLE OF CONTENTS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14404" y="3777586"/>
            <a:ext cx="582711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Inter" panose="020B0604020202020204" charset="0"/>
                <a:ea typeface="Inter" panose="020B0604020202020204" charset="0"/>
              </a:rPr>
              <a:t>ERD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78520" y="3492605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52436" y="4942859"/>
            <a:ext cx="5827114" cy="104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>
                <a:solidFill>
                  <a:srgbClr val="504C44"/>
                </a:solidFill>
                <a:latin typeface="Inter" panose="020B0604020202020204" charset="0"/>
                <a:ea typeface="Inter" panose="020B0604020202020204" charset="0"/>
              </a:rPr>
              <a:t>Class &amp; OCL</a:t>
            </a:r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(Object Constraint Language)</a:t>
            </a:r>
            <a:endParaRPr lang="en-US" sz="2400" dirty="0">
              <a:solidFill>
                <a:srgbClr val="504C44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504C44"/>
              </a:solidFill>
              <a:latin typeface="Inte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478520" y="4702537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14404" y="6020832"/>
            <a:ext cx="1834796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400" dirty="0">
                <a:solidFill>
                  <a:srgbClr val="504C44"/>
                </a:solidFill>
                <a:latin typeface="Inter"/>
              </a:rPr>
              <a:t>Sequence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78520" y="5915387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29863" y="2229041"/>
            <a:ext cx="1596264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User registration requires unique username, email, phone number, name, password, and role; system checks for existing username and email; successful sign-up generates JWT token for authentication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49782" y="1875438"/>
            <a:ext cx="1947126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SignUp</a:t>
            </a:r>
            <a:endParaRPr lang="en-US" sz="2800" b="1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29864" y="3751868"/>
            <a:ext cx="15829536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-Users can sign in using their email and password.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-The system should authenticate the user and return a JWT token for accessing protected resources.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29864" y="3434432"/>
            <a:ext cx="2367341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SignIn</a:t>
            </a:r>
            <a:endParaRPr lang="en-US" sz="2800" b="1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12395" y="5348300"/>
            <a:ext cx="1622800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Create an Update Category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04659" y="4999289"/>
            <a:ext cx="3129341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Manage Category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04659" y="7132073"/>
            <a:ext cx="1553673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-Add Checkout: Users can add a new checkout entry by providing a cart ID, username, phone number, address, and total amount.</a:t>
            </a:r>
          </a:p>
          <a:p>
            <a:r>
              <a:rPr lang="en-US" sz="20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-Update Checkout: Users can update the status of a checkout entry to indicate it has been processed.</a:t>
            </a:r>
          </a:p>
          <a:p>
            <a:r>
              <a:rPr lang="en-US" sz="20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-Find Shopping </a:t>
            </a:r>
            <a:r>
              <a:rPr lang="en-US" sz="20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CartById</a:t>
            </a:r>
            <a:r>
              <a:rPr lang="en-US" sz="20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: Users can find a shopping cart by its ID.</a:t>
            </a:r>
          </a:p>
          <a:p>
            <a:r>
              <a:rPr lang="en-US" sz="20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-Find </a:t>
            </a:r>
            <a:r>
              <a:rPr lang="en-US" sz="20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AllCheckouts</a:t>
            </a:r>
            <a:r>
              <a:rPr lang="en-US" sz="20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: Users can retrieve a list of all checkouts.</a:t>
            </a:r>
          </a:p>
          <a:p>
            <a:r>
              <a:rPr lang="en-US" sz="20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FindOrderDetails:Users</a:t>
            </a:r>
            <a:r>
              <a:rPr lang="en-US" sz="20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can retrieve a list of order details including checkout ID, food name, quantity, status, checkout date, and total amount.</a:t>
            </a:r>
          </a:p>
          <a:p>
            <a:r>
              <a:rPr lang="en-US" sz="20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FindCheckoutById:Users</a:t>
            </a:r>
            <a:r>
              <a:rPr lang="en-US" sz="20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can find a checkout entry by its ID.</a:t>
            </a:r>
            <a:endParaRPr lang="en-US" sz="105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49782" y="6541289"/>
            <a:ext cx="3129340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Manage Checkout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558450" y="3469033"/>
            <a:ext cx="95491" cy="752090"/>
            <a:chOff x="0" y="0"/>
            <a:chExt cx="35574" cy="28018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68163" y="4947714"/>
            <a:ext cx="95491" cy="752090"/>
            <a:chOff x="0" y="0"/>
            <a:chExt cx="35574" cy="28018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  <p:sp>
        <p:nvSpPr>
          <p:cNvPr id="42" name="TextBox 3">
            <a:extLst>
              <a:ext uri="{FF2B5EF4-FFF2-40B4-BE49-F238E27FC236}">
                <a16:creationId xmlns:a16="http://schemas.microsoft.com/office/drawing/2014/main" id="{1BDC448E-3EBE-FE40-CEFC-EEA0BA9D2F7D}"/>
              </a:ext>
            </a:extLst>
          </p:cNvPr>
          <p:cNvSpPr txBox="1"/>
          <p:nvPr/>
        </p:nvSpPr>
        <p:spPr>
          <a:xfrm>
            <a:off x="495337" y="158194"/>
            <a:ext cx="6000364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Functional</a:t>
            </a:r>
          </a:p>
          <a:p>
            <a:pPr algn="l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Requirements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FE1B98A7-D2D0-396C-0C04-7172849B73B7}"/>
              </a:ext>
            </a:extLst>
          </p:cNvPr>
          <p:cNvSpPr txBox="1"/>
          <p:nvPr/>
        </p:nvSpPr>
        <p:spPr>
          <a:xfrm>
            <a:off x="855825" y="1748286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01</a:t>
            </a:r>
          </a:p>
        </p:txBody>
      </p:sp>
      <p:sp>
        <p:nvSpPr>
          <p:cNvPr id="47" name="TextBox 5">
            <a:extLst>
              <a:ext uri="{FF2B5EF4-FFF2-40B4-BE49-F238E27FC236}">
                <a16:creationId xmlns:a16="http://schemas.microsoft.com/office/drawing/2014/main" id="{D50BECCD-C7A2-A230-D187-EF70E83A9203}"/>
              </a:ext>
            </a:extLst>
          </p:cNvPr>
          <p:cNvSpPr txBox="1"/>
          <p:nvPr/>
        </p:nvSpPr>
        <p:spPr>
          <a:xfrm>
            <a:off x="855825" y="3384172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02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AE814345-8B75-308C-A601-74088846B12F}"/>
              </a:ext>
            </a:extLst>
          </p:cNvPr>
          <p:cNvSpPr txBox="1"/>
          <p:nvPr/>
        </p:nvSpPr>
        <p:spPr>
          <a:xfrm>
            <a:off x="855825" y="4991845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03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D4C4075C-D487-F6C2-FCE2-4A8171D60764}"/>
              </a:ext>
            </a:extLst>
          </p:cNvPr>
          <p:cNvSpPr txBox="1"/>
          <p:nvPr/>
        </p:nvSpPr>
        <p:spPr>
          <a:xfrm>
            <a:off x="788045" y="6354003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04</a:t>
            </a:r>
          </a:p>
        </p:txBody>
      </p:sp>
      <p:grpSp>
        <p:nvGrpSpPr>
          <p:cNvPr id="52" name="Group 30">
            <a:extLst>
              <a:ext uri="{FF2B5EF4-FFF2-40B4-BE49-F238E27FC236}">
                <a16:creationId xmlns:a16="http://schemas.microsoft.com/office/drawing/2014/main" id="{A6E21B09-326D-58C4-A7F5-E890509B31D7}"/>
              </a:ext>
            </a:extLst>
          </p:cNvPr>
          <p:cNvGrpSpPr/>
          <p:nvPr/>
        </p:nvGrpSpPr>
        <p:grpSpPr>
          <a:xfrm>
            <a:off x="558449" y="6456275"/>
            <a:ext cx="95491" cy="752090"/>
            <a:chOff x="0" y="0"/>
            <a:chExt cx="35574" cy="280180"/>
          </a:xfrm>
        </p:grpSpPr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FE24DE42-17B9-B4BA-B280-443D4656AD0F}"/>
                </a:ext>
              </a:extLst>
            </p:cNvPr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54" name="TextBox 32">
              <a:extLst>
                <a:ext uri="{FF2B5EF4-FFF2-40B4-BE49-F238E27FC236}">
                  <a16:creationId xmlns:a16="http://schemas.microsoft.com/office/drawing/2014/main" id="{3E75F54E-69C3-F566-D089-7F04A2BA6AB8}"/>
                </a:ext>
              </a:extLst>
            </p:cNvPr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  <p:grpSp>
        <p:nvGrpSpPr>
          <p:cNvPr id="64" name="Group 30">
            <a:extLst>
              <a:ext uri="{FF2B5EF4-FFF2-40B4-BE49-F238E27FC236}">
                <a16:creationId xmlns:a16="http://schemas.microsoft.com/office/drawing/2014/main" id="{27249C2A-8905-81D5-B2E6-A4976ACFE7F7}"/>
              </a:ext>
            </a:extLst>
          </p:cNvPr>
          <p:cNvGrpSpPr/>
          <p:nvPr/>
        </p:nvGrpSpPr>
        <p:grpSpPr>
          <a:xfrm>
            <a:off x="568164" y="1967198"/>
            <a:ext cx="95491" cy="752090"/>
            <a:chOff x="0" y="0"/>
            <a:chExt cx="35574" cy="280180"/>
          </a:xfrm>
        </p:grpSpPr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5202A119-70B1-F88F-0CB1-F1849F190A25}"/>
                </a:ext>
              </a:extLst>
            </p:cNvPr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9AF30C56-1E87-362A-3400-A67C71B1C11C}"/>
                </a:ext>
              </a:extLst>
            </p:cNvPr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8681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192819" y="2784357"/>
            <a:ext cx="1596264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Create and delete Food from menu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92819" y="2331184"/>
            <a:ext cx="2912581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Manage Food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92819" y="4225539"/>
            <a:ext cx="15829536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GetAllReservation</a:t>
            </a:r>
            <a:endParaRPr lang="en-US" sz="24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GetReservationByID</a:t>
            </a:r>
            <a:endParaRPr lang="en-US" sz="24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AddandUpdateReservation</a:t>
            </a:r>
            <a:endParaRPr lang="en-US" sz="24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FindDatesByTableID</a:t>
            </a:r>
            <a:endParaRPr lang="en-US" sz="24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249781" y="3779078"/>
            <a:ext cx="3942336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ManageReservation</a:t>
            </a:r>
            <a:endParaRPr lang="en-US" sz="2800" b="1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49781" y="7303566"/>
            <a:ext cx="16228005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FindShoppingCart</a:t>
            </a:r>
            <a:endParaRPr lang="en-US" sz="24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SaveShoppingCart</a:t>
            </a:r>
            <a:endParaRPr lang="en-US" sz="24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ClearCart</a:t>
            </a:r>
            <a:endParaRPr lang="en-US" sz="2400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49781" y="6883572"/>
            <a:ext cx="3129341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 err="1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ShoppingCart</a:t>
            </a:r>
            <a:endParaRPr lang="en-US" sz="2800" b="1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568164" y="4588158"/>
            <a:ext cx="95491" cy="752090"/>
            <a:chOff x="0" y="0"/>
            <a:chExt cx="35574" cy="28018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  <p:sp>
        <p:nvSpPr>
          <p:cNvPr id="31" name="Freeform 31"/>
          <p:cNvSpPr/>
          <p:nvPr/>
        </p:nvSpPr>
        <p:spPr>
          <a:xfrm>
            <a:off x="558847" y="6774717"/>
            <a:ext cx="96641" cy="752090"/>
          </a:xfrm>
          <a:custGeom>
            <a:avLst/>
            <a:gdLst/>
            <a:ahLst/>
            <a:cxnLst/>
            <a:rect l="l" t="t" r="r" b="b"/>
            <a:pathLst>
              <a:path w="35574" h="280180">
                <a:moveTo>
                  <a:pt x="0" y="0"/>
                </a:moveTo>
                <a:lnTo>
                  <a:pt x="35574" y="0"/>
                </a:lnTo>
                <a:lnTo>
                  <a:pt x="35574" y="280180"/>
                </a:lnTo>
                <a:lnTo>
                  <a:pt x="0" y="28018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US" sz="1732"/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1BDC448E-3EBE-FE40-CEFC-EEA0BA9D2F7D}"/>
              </a:ext>
            </a:extLst>
          </p:cNvPr>
          <p:cNvSpPr txBox="1"/>
          <p:nvPr/>
        </p:nvSpPr>
        <p:spPr>
          <a:xfrm>
            <a:off x="495337" y="158194"/>
            <a:ext cx="6000364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Functional</a:t>
            </a:r>
          </a:p>
          <a:p>
            <a:pPr algn="l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Requirements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FE1B98A7-D2D0-396C-0C04-7172849B73B7}"/>
              </a:ext>
            </a:extLst>
          </p:cNvPr>
          <p:cNvSpPr txBox="1"/>
          <p:nvPr/>
        </p:nvSpPr>
        <p:spPr>
          <a:xfrm>
            <a:off x="872877" y="2182543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05</a:t>
            </a:r>
          </a:p>
        </p:txBody>
      </p:sp>
      <p:sp>
        <p:nvSpPr>
          <p:cNvPr id="47" name="TextBox 5">
            <a:extLst>
              <a:ext uri="{FF2B5EF4-FFF2-40B4-BE49-F238E27FC236}">
                <a16:creationId xmlns:a16="http://schemas.microsoft.com/office/drawing/2014/main" id="{D50BECCD-C7A2-A230-D187-EF70E83A9203}"/>
              </a:ext>
            </a:extLst>
          </p:cNvPr>
          <p:cNvSpPr txBox="1"/>
          <p:nvPr/>
        </p:nvSpPr>
        <p:spPr>
          <a:xfrm>
            <a:off x="855825" y="4214463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06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AE814345-8B75-308C-A601-74088846B12F}"/>
              </a:ext>
            </a:extLst>
          </p:cNvPr>
          <p:cNvSpPr txBox="1"/>
          <p:nvPr/>
        </p:nvSpPr>
        <p:spPr>
          <a:xfrm>
            <a:off x="855825" y="6686243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07</a:t>
            </a:r>
          </a:p>
        </p:txBody>
      </p:sp>
      <p:grpSp>
        <p:nvGrpSpPr>
          <p:cNvPr id="64" name="Group 30">
            <a:extLst>
              <a:ext uri="{FF2B5EF4-FFF2-40B4-BE49-F238E27FC236}">
                <a16:creationId xmlns:a16="http://schemas.microsoft.com/office/drawing/2014/main" id="{27249C2A-8905-81D5-B2E6-A4976ACFE7F7}"/>
              </a:ext>
            </a:extLst>
          </p:cNvPr>
          <p:cNvGrpSpPr/>
          <p:nvPr/>
        </p:nvGrpSpPr>
        <p:grpSpPr>
          <a:xfrm>
            <a:off x="555511" y="2401599"/>
            <a:ext cx="95491" cy="752090"/>
            <a:chOff x="0" y="0"/>
            <a:chExt cx="35574" cy="280180"/>
          </a:xfrm>
        </p:grpSpPr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5202A119-70B1-F88F-0CB1-F1849F190A25}"/>
                </a:ext>
              </a:extLst>
            </p:cNvPr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9AF30C56-1E87-362A-3400-A67C71B1C11C}"/>
                </a:ext>
              </a:extLst>
            </p:cNvPr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9531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29863" y="2229041"/>
            <a:ext cx="15962645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User-friendly application in English with intuitive interfaces, self-descriptive buttons, easy memorization, cancel operation, and detailed error explanations.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49782" y="1875438"/>
            <a:ext cx="1947126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Usability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29864" y="3751868"/>
            <a:ext cx="15829536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High-performance application featuring a fast-searching algorithm, response time under 1 second, and immediate availability of functions upon completion.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29864" y="3434432"/>
            <a:ext cx="2367341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Performance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12395" y="5348300"/>
            <a:ext cx="16228005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Sleek design for comfortable viewing, balanced colors, smooth and subtle animations/transitions, and a dark mode option for improved visibility in low-light environments.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12396" y="4999289"/>
            <a:ext cx="3129341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Look and feel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14919" y="6814325"/>
            <a:ext cx="14394499" cy="617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The language used is polite and formal and isn’t offensive in anyway. </a:t>
            </a:r>
          </a:p>
          <a:p>
            <a:pPr>
              <a:lnSpc>
                <a:spcPts val="1586"/>
              </a:lnSpc>
              <a:spcBef>
                <a:spcPct val="0"/>
              </a:spcBef>
            </a:pPr>
            <a:endParaRPr lang="en-US" sz="1132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12395" y="6461506"/>
            <a:ext cx="2678990" cy="267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Cultural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9782" y="8062523"/>
            <a:ext cx="13042190" cy="617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The language used is polite and formal and isn’t offensive in anyway. </a:t>
            </a:r>
          </a:p>
          <a:p>
            <a:pPr>
              <a:lnSpc>
                <a:spcPts val="1586"/>
              </a:lnSpc>
              <a:spcBef>
                <a:spcPct val="0"/>
              </a:spcBef>
            </a:pPr>
            <a:endParaRPr lang="en-US" sz="1132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231445" y="7647996"/>
            <a:ext cx="3821990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</a:pPr>
            <a:r>
              <a:rPr lang="en-US" sz="2800" b="1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Legal REQS </a:t>
            </a:r>
          </a:p>
          <a:p>
            <a:pPr>
              <a:lnSpc>
                <a:spcPts val="1907"/>
              </a:lnSpc>
              <a:spcBef>
                <a:spcPct val="0"/>
              </a:spcBef>
            </a:pPr>
            <a:endParaRPr lang="en-US" sz="1362" dirty="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309434" y="9181201"/>
            <a:ext cx="1540439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All the data in the database are safely stored and cannot be modified by anyone unless he conformed his identity through logging in.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229863" y="8915978"/>
            <a:ext cx="2189737" cy="265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7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Security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558450" y="3469033"/>
            <a:ext cx="95491" cy="752090"/>
            <a:chOff x="0" y="0"/>
            <a:chExt cx="35574" cy="28018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68163" y="4947714"/>
            <a:ext cx="95491" cy="752090"/>
            <a:chOff x="0" y="0"/>
            <a:chExt cx="35574" cy="28018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  <p:sp>
        <p:nvSpPr>
          <p:cNvPr id="42" name="TextBox 3">
            <a:extLst>
              <a:ext uri="{FF2B5EF4-FFF2-40B4-BE49-F238E27FC236}">
                <a16:creationId xmlns:a16="http://schemas.microsoft.com/office/drawing/2014/main" id="{1BDC448E-3EBE-FE40-CEFC-EEA0BA9D2F7D}"/>
              </a:ext>
            </a:extLst>
          </p:cNvPr>
          <p:cNvSpPr txBox="1"/>
          <p:nvPr/>
        </p:nvSpPr>
        <p:spPr>
          <a:xfrm>
            <a:off x="495337" y="158194"/>
            <a:ext cx="6000364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Non-Functional</a:t>
            </a:r>
          </a:p>
          <a:p>
            <a:pPr algn="l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Requirements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FE1B98A7-D2D0-396C-0C04-7172849B73B7}"/>
              </a:ext>
            </a:extLst>
          </p:cNvPr>
          <p:cNvSpPr txBox="1"/>
          <p:nvPr/>
        </p:nvSpPr>
        <p:spPr>
          <a:xfrm>
            <a:off x="855825" y="1748286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01</a:t>
            </a:r>
          </a:p>
        </p:txBody>
      </p:sp>
      <p:sp>
        <p:nvSpPr>
          <p:cNvPr id="47" name="TextBox 5">
            <a:extLst>
              <a:ext uri="{FF2B5EF4-FFF2-40B4-BE49-F238E27FC236}">
                <a16:creationId xmlns:a16="http://schemas.microsoft.com/office/drawing/2014/main" id="{D50BECCD-C7A2-A230-D187-EF70E83A9203}"/>
              </a:ext>
            </a:extLst>
          </p:cNvPr>
          <p:cNvSpPr txBox="1"/>
          <p:nvPr/>
        </p:nvSpPr>
        <p:spPr>
          <a:xfrm>
            <a:off x="855825" y="3384172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02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AE814345-8B75-308C-A601-74088846B12F}"/>
              </a:ext>
            </a:extLst>
          </p:cNvPr>
          <p:cNvSpPr txBox="1"/>
          <p:nvPr/>
        </p:nvSpPr>
        <p:spPr>
          <a:xfrm>
            <a:off x="855825" y="4991845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03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D4C4075C-D487-F6C2-FCE2-4A8171D60764}"/>
              </a:ext>
            </a:extLst>
          </p:cNvPr>
          <p:cNvSpPr txBox="1"/>
          <p:nvPr/>
        </p:nvSpPr>
        <p:spPr>
          <a:xfrm>
            <a:off x="855825" y="6374398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04</a:t>
            </a:r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4193EC74-E955-9409-613A-AE839DEC650C}"/>
              </a:ext>
            </a:extLst>
          </p:cNvPr>
          <p:cNvSpPr txBox="1"/>
          <p:nvPr/>
        </p:nvSpPr>
        <p:spPr>
          <a:xfrm>
            <a:off x="854481" y="7547224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05</a:t>
            </a:r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BB35974E-1B50-6D2F-B036-BACCEFF3E037}"/>
              </a:ext>
            </a:extLst>
          </p:cNvPr>
          <p:cNvSpPr txBox="1"/>
          <p:nvPr/>
        </p:nvSpPr>
        <p:spPr>
          <a:xfrm>
            <a:off x="855825" y="8929777"/>
            <a:ext cx="1135110" cy="92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 dirty="0">
                <a:solidFill>
                  <a:srgbClr val="504C44">
                    <a:alpha val="19608"/>
                  </a:srgbClr>
                </a:solidFill>
                <a:latin typeface="Inter"/>
              </a:rPr>
              <a:t>06</a:t>
            </a:r>
          </a:p>
        </p:txBody>
      </p:sp>
      <p:grpSp>
        <p:nvGrpSpPr>
          <p:cNvPr id="52" name="Group 30">
            <a:extLst>
              <a:ext uri="{FF2B5EF4-FFF2-40B4-BE49-F238E27FC236}">
                <a16:creationId xmlns:a16="http://schemas.microsoft.com/office/drawing/2014/main" id="{A6E21B09-326D-58C4-A7F5-E890509B31D7}"/>
              </a:ext>
            </a:extLst>
          </p:cNvPr>
          <p:cNvGrpSpPr/>
          <p:nvPr/>
        </p:nvGrpSpPr>
        <p:grpSpPr>
          <a:xfrm>
            <a:off x="558449" y="6456275"/>
            <a:ext cx="95491" cy="752090"/>
            <a:chOff x="0" y="0"/>
            <a:chExt cx="35574" cy="280180"/>
          </a:xfrm>
        </p:grpSpPr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FE24DE42-17B9-B4BA-B280-443D4656AD0F}"/>
                </a:ext>
              </a:extLst>
            </p:cNvPr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54" name="TextBox 32">
              <a:extLst>
                <a:ext uri="{FF2B5EF4-FFF2-40B4-BE49-F238E27FC236}">
                  <a16:creationId xmlns:a16="http://schemas.microsoft.com/office/drawing/2014/main" id="{3E75F54E-69C3-F566-D089-7F04A2BA6AB8}"/>
                </a:ext>
              </a:extLst>
            </p:cNvPr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  <p:grpSp>
        <p:nvGrpSpPr>
          <p:cNvPr id="58" name="Group 30">
            <a:extLst>
              <a:ext uri="{FF2B5EF4-FFF2-40B4-BE49-F238E27FC236}">
                <a16:creationId xmlns:a16="http://schemas.microsoft.com/office/drawing/2014/main" id="{6ECFF41C-BCFA-0041-2B05-C577D54DE3B8}"/>
              </a:ext>
            </a:extLst>
          </p:cNvPr>
          <p:cNvGrpSpPr/>
          <p:nvPr/>
        </p:nvGrpSpPr>
        <p:grpSpPr>
          <a:xfrm>
            <a:off x="568163" y="9018250"/>
            <a:ext cx="95491" cy="752090"/>
            <a:chOff x="0" y="0"/>
            <a:chExt cx="35574" cy="280180"/>
          </a:xfrm>
        </p:grpSpPr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72853603-DE54-0AF9-6A97-0430A04A2AB7}"/>
                </a:ext>
              </a:extLst>
            </p:cNvPr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60" name="TextBox 32">
              <a:extLst>
                <a:ext uri="{FF2B5EF4-FFF2-40B4-BE49-F238E27FC236}">
                  <a16:creationId xmlns:a16="http://schemas.microsoft.com/office/drawing/2014/main" id="{2497505B-BD89-6051-9CC5-5C4587B73BFE}"/>
                </a:ext>
              </a:extLst>
            </p:cNvPr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  <p:grpSp>
        <p:nvGrpSpPr>
          <p:cNvPr id="61" name="Group 30">
            <a:extLst>
              <a:ext uri="{FF2B5EF4-FFF2-40B4-BE49-F238E27FC236}">
                <a16:creationId xmlns:a16="http://schemas.microsoft.com/office/drawing/2014/main" id="{816BDF0B-C9CD-0F96-B98C-5AE727B7C4D4}"/>
              </a:ext>
            </a:extLst>
          </p:cNvPr>
          <p:cNvGrpSpPr/>
          <p:nvPr/>
        </p:nvGrpSpPr>
        <p:grpSpPr>
          <a:xfrm>
            <a:off x="558449" y="7825958"/>
            <a:ext cx="95491" cy="752090"/>
            <a:chOff x="0" y="0"/>
            <a:chExt cx="35574" cy="280180"/>
          </a:xfrm>
        </p:grpSpPr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604C41F8-D254-E662-6DD2-FE00139A6791}"/>
                </a:ext>
              </a:extLst>
            </p:cNvPr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63" name="TextBox 32">
              <a:extLst>
                <a:ext uri="{FF2B5EF4-FFF2-40B4-BE49-F238E27FC236}">
                  <a16:creationId xmlns:a16="http://schemas.microsoft.com/office/drawing/2014/main" id="{703971EE-46D9-900B-FBAC-5EE3EAB82478}"/>
                </a:ext>
              </a:extLst>
            </p:cNvPr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  <p:grpSp>
        <p:nvGrpSpPr>
          <p:cNvPr id="64" name="Group 30">
            <a:extLst>
              <a:ext uri="{FF2B5EF4-FFF2-40B4-BE49-F238E27FC236}">
                <a16:creationId xmlns:a16="http://schemas.microsoft.com/office/drawing/2014/main" id="{27249C2A-8905-81D5-B2E6-A4976ACFE7F7}"/>
              </a:ext>
            </a:extLst>
          </p:cNvPr>
          <p:cNvGrpSpPr/>
          <p:nvPr/>
        </p:nvGrpSpPr>
        <p:grpSpPr>
          <a:xfrm>
            <a:off x="568164" y="1967198"/>
            <a:ext cx="95491" cy="752090"/>
            <a:chOff x="0" y="0"/>
            <a:chExt cx="35574" cy="280180"/>
          </a:xfrm>
        </p:grpSpPr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5202A119-70B1-F88F-0CB1-F1849F190A25}"/>
                </a:ext>
              </a:extLst>
            </p:cNvPr>
            <p:cNvSpPr/>
            <p:nvPr/>
          </p:nvSpPr>
          <p:spPr>
            <a:xfrm>
              <a:off x="0" y="0"/>
              <a:ext cx="35574" cy="280180"/>
            </a:xfrm>
            <a:custGeom>
              <a:avLst/>
              <a:gdLst/>
              <a:ahLst/>
              <a:cxnLst/>
              <a:rect l="l" t="t" r="r" b="b"/>
              <a:pathLst>
                <a:path w="35574" h="280180">
                  <a:moveTo>
                    <a:pt x="0" y="0"/>
                  </a:moveTo>
                  <a:lnTo>
                    <a:pt x="35574" y="0"/>
                  </a:lnTo>
                  <a:lnTo>
                    <a:pt x="35574" y="280180"/>
                  </a:lnTo>
                  <a:lnTo>
                    <a:pt x="0" y="2801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732"/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9AF30C56-1E87-362A-3400-A67C71B1C11C}"/>
                </a:ext>
              </a:extLst>
            </p:cNvPr>
            <p:cNvSpPr txBox="1"/>
            <p:nvPr/>
          </p:nvSpPr>
          <p:spPr>
            <a:xfrm>
              <a:off x="0" y="-38100"/>
              <a:ext cx="35574" cy="318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>
              <a:defPPr>
                <a:defRPr lang="en-US"/>
              </a:defPPr>
              <a:lvl1pPr>
                <a:defRPr sz="1732"/>
              </a:lvl1pPr>
            </a:lstStyle>
            <a:p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944177" cy="10287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62117-D3C5-1803-84F0-F7C0B7C816F7}"/>
              </a:ext>
            </a:extLst>
          </p:cNvPr>
          <p:cNvSpPr txBox="1"/>
          <p:nvPr/>
        </p:nvSpPr>
        <p:spPr>
          <a:xfrm>
            <a:off x="152400" y="4435614"/>
            <a:ext cx="388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spc="799" dirty="0">
                <a:solidFill>
                  <a:srgbClr val="504C44"/>
                </a:solidFill>
                <a:latin typeface="Baskerville Display PT"/>
              </a:rPr>
              <a:t>USE CASE</a:t>
            </a:r>
            <a:endParaRPr lang="en-US" sz="4000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0BEDE175-E392-DECE-923E-213367201C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 b="2338"/>
          <a:stretch/>
        </p:blipFill>
        <p:spPr>
          <a:xfrm>
            <a:off x="3733800" y="0"/>
            <a:ext cx="13895424" cy="10172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31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ED46F7-895F-4F3E-1DAA-72627A448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" r="7184"/>
          <a:stretch/>
        </p:blipFill>
        <p:spPr>
          <a:xfrm>
            <a:off x="304800" y="95441"/>
            <a:ext cx="16383001" cy="10096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2"/>
          <p:cNvSpPr txBox="1"/>
          <p:nvPr/>
        </p:nvSpPr>
        <p:spPr>
          <a:xfrm>
            <a:off x="6400800" y="195645"/>
            <a:ext cx="6000364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 spc="799" dirty="0">
                <a:solidFill>
                  <a:srgbClr val="504C44"/>
                </a:solidFill>
                <a:latin typeface="Baskerville Display PT"/>
              </a:rPr>
              <a:t>Sequence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ED46F7-895F-4F3E-1DAA-72627A448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" r="5763"/>
          <a:stretch/>
        </p:blipFill>
        <p:spPr>
          <a:xfrm>
            <a:off x="1066800" y="-86311"/>
            <a:ext cx="13639800" cy="10373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2"/>
          <p:cNvSpPr txBox="1"/>
          <p:nvPr/>
        </p:nvSpPr>
        <p:spPr>
          <a:xfrm>
            <a:off x="6400800" y="195645"/>
            <a:ext cx="6000364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 spc="799" dirty="0">
                <a:solidFill>
                  <a:srgbClr val="504C44"/>
                </a:solidFill>
                <a:latin typeface="Baskerville Display PT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82014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ED46F7-895F-4F3E-1DAA-72627A448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" b="2456"/>
          <a:stretch/>
        </p:blipFill>
        <p:spPr>
          <a:xfrm>
            <a:off x="762000" y="0"/>
            <a:ext cx="14859000" cy="99296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2"/>
          <p:cNvSpPr txBox="1"/>
          <p:nvPr/>
        </p:nvSpPr>
        <p:spPr>
          <a:xfrm>
            <a:off x="6400800" y="195645"/>
            <a:ext cx="6000364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 spc="799" dirty="0">
                <a:solidFill>
                  <a:srgbClr val="504C44"/>
                </a:solidFill>
                <a:latin typeface="Baskerville Display PT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60727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435</Words>
  <Application>Microsoft Office PowerPoint</Application>
  <PresentationFormat>Custom</PresentationFormat>
  <Paragraphs>100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Arimo</vt:lpstr>
      <vt:lpstr>Arial</vt:lpstr>
      <vt:lpstr>Calibri</vt:lpstr>
      <vt:lpstr>Inter</vt:lpstr>
      <vt:lpstr>Aptos</vt:lpstr>
      <vt:lpstr>Baskerville Display PT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Cream Brand Proposal Presentation</dc:title>
  <dc:creator>Moaaz</dc:creator>
  <cp:lastModifiedBy>Moaaz 20210952</cp:lastModifiedBy>
  <cp:revision>10</cp:revision>
  <dcterms:created xsi:type="dcterms:W3CDTF">2006-08-16T00:00:00Z</dcterms:created>
  <dcterms:modified xsi:type="dcterms:W3CDTF">2024-05-07T18:39:58Z</dcterms:modified>
  <dc:identifier>DAGEjAsbK7c</dc:identifier>
</cp:coreProperties>
</file>