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71" r:id="rId8"/>
    <p:sldId id="306" r:id="rId9"/>
    <p:sldId id="307" r:id="rId10"/>
    <p:sldId id="257" r:id="rId11"/>
    <p:sldId id="258" r:id="rId12"/>
    <p:sldId id="259" r:id="rId13"/>
    <p:sldId id="260" r:id="rId14"/>
    <p:sldId id="267" r:id="rId15"/>
    <p:sldId id="269" r:id="rId16"/>
    <p:sldId id="270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299" r:id="rId33"/>
    <p:sldId id="301" r:id="rId34"/>
    <p:sldId id="302" r:id="rId35"/>
    <p:sldId id="308" r:id="rId36"/>
    <p:sldId id="309" r:id="rId37"/>
    <p:sldId id="305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CC269-28F6-4B7C-B88A-EB969233E1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DFBD20-535A-4F45-9E42-E56DA2C72066}">
      <dgm:prSet/>
      <dgm:spPr/>
      <dgm:t>
        <a:bodyPr/>
        <a:lstStyle/>
        <a:p>
          <a:r>
            <a:rPr lang="pt-BR"/>
            <a:t>P(h)</a:t>
          </a:r>
          <a:endParaRPr lang="en-US"/>
        </a:p>
      </dgm:t>
    </dgm:pt>
    <dgm:pt modelId="{D0E6D9D7-FF30-467B-BAFF-9F98BB444A06}" type="parTrans" cxnId="{9E9CDDB4-CA1F-4B85-963C-ADDE42F5F62A}">
      <dgm:prSet/>
      <dgm:spPr/>
      <dgm:t>
        <a:bodyPr/>
        <a:lstStyle/>
        <a:p>
          <a:endParaRPr lang="en-US"/>
        </a:p>
      </dgm:t>
    </dgm:pt>
    <dgm:pt modelId="{86ACE59C-5A2B-4842-B7D9-C94AFEF3DC65}" type="sibTrans" cxnId="{9E9CDDB4-CA1F-4B85-963C-ADDE42F5F62A}">
      <dgm:prSet/>
      <dgm:spPr/>
      <dgm:t>
        <a:bodyPr/>
        <a:lstStyle/>
        <a:p>
          <a:endParaRPr lang="en-US"/>
        </a:p>
      </dgm:t>
    </dgm:pt>
    <dgm:pt modelId="{33C506DF-84E6-4618-B309-89B834CE9CB1}">
      <dgm:prSet/>
      <dgm:spPr/>
      <dgm:t>
        <a:bodyPr/>
        <a:lstStyle/>
        <a:p>
          <a:r>
            <a:rPr lang="pt-BR"/>
            <a:t>Probabilidade da hipótese h ser verdadeira</a:t>
          </a:r>
          <a:endParaRPr lang="en-US"/>
        </a:p>
      </dgm:t>
    </dgm:pt>
    <dgm:pt modelId="{10A76227-FEFD-4F07-A088-1444DFFC8DAA}" type="parTrans" cxnId="{8B541FEF-DD27-4DBB-83EC-D22877B094A1}">
      <dgm:prSet/>
      <dgm:spPr/>
      <dgm:t>
        <a:bodyPr/>
        <a:lstStyle/>
        <a:p>
          <a:endParaRPr lang="en-US"/>
        </a:p>
      </dgm:t>
    </dgm:pt>
    <dgm:pt modelId="{004BBA3F-63A5-4FDB-AF5D-E6FBA831CBBF}" type="sibTrans" cxnId="{8B541FEF-DD27-4DBB-83EC-D22877B094A1}">
      <dgm:prSet/>
      <dgm:spPr/>
      <dgm:t>
        <a:bodyPr/>
        <a:lstStyle/>
        <a:p>
          <a:endParaRPr lang="en-US"/>
        </a:p>
      </dgm:t>
    </dgm:pt>
    <dgm:pt modelId="{64BAF7D1-8842-4816-B62B-88BAA0E6A7F1}">
      <dgm:prSet/>
      <dgm:spPr/>
      <dgm:t>
        <a:bodyPr/>
        <a:lstStyle/>
        <a:p>
          <a:r>
            <a:rPr lang="pt-BR"/>
            <a:t>P(D)</a:t>
          </a:r>
          <a:endParaRPr lang="en-US"/>
        </a:p>
      </dgm:t>
    </dgm:pt>
    <dgm:pt modelId="{92D985BA-3C2B-4910-B855-065F75A351A7}" type="parTrans" cxnId="{E0094E88-17ED-4DAD-94DF-28463E7A8C6E}">
      <dgm:prSet/>
      <dgm:spPr/>
      <dgm:t>
        <a:bodyPr/>
        <a:lstStyle/>
        <a:p>
          <a:endParaRPr lang="en-US"/>
        </a:p>
      </dgm:t>
    </dgm:pt>
    <dgm:pt modelId="{88A99D80-9069-412D-AB4D-3D3F4AAD01F3}" type="sibTrans" cxnId="{E0094E88-17ED-4DAD-94DF-28463E7A8C6E}">
      <dgm:prSet/>
      <dgm:spPr/>
      <dgm:t>
        <a:bodyPr/>
        <a:lstStyle/>
        <a:p>
          <a:endParaRPr lang="en-US"/>
        </a:p>
      </dgm:t>
    </dgm:pt>
    <dgm:pt modelId="{F753BD9A-0602-4C58-AED4-C26F90403CC3}">
      <dgm:prSet/>
      <dgm:spPr/>
      <dgm:t>
        <a:bodyPr/>
        <a:lstStyle/>
        <a:p>
          <a:r>
            <a:rPr lang="pt-BR"/>
            <a:t>Probabilidade do conjunto de dados D ser observado</a:t>
          </a:r>
          <a:endParaRPr lang="en-US"/>
        </a:p>
      </dgm:t>
    </dgm:pt>
    <dgm:pt modelId="{7080585E-0859-4CB0-A67B-DFE489FFD1C2}" type="parTrans" cxnId="{76B382AB-867E-4B7C-A857-2C1CFB77B842}">
      <dgm:prSet/>
      <dgm:spPr/>
      <dgm:t>
        <a:bodyPr/>
        <a:lstStyle/>
        <a:p>
          <a:endParaRPr lang="en-US"/>
        </a:p>
      </dgm:t>
    </dgm:pt>
    <dgm:pt modelId="{09DA56C7-B1AF-42C1-904D-10F561DA703B}" type="sibTrans" cxnId="{76B382AB-867E-4B7C-A857-2C1CFB77B842}">
      <dgm:prSet/>
      <dgm:spPr/>
      <dgm:t>
        <a:bodyPr/>
        <a:lstStyle/>
        <a:p>
          <a:endParaRPr lang="en-US"/>
        </a:p>
      </dgm:t>
    </dgm:pt>
    <dgm:pt modelId="{CEB0FD59-6376-4835-818E-8D3D2CA3BE05}">
      <dgm:prSet/>
      <dgm:spPr/>
      <dgm:t>
        <a:bodyPr/>
        <a:lstStyle/>
        <a:p>
          <a:r>
            <a:rPr lang="pt-BR"/>
            <a:t>P(x|y)</a:t>
          </a:r>
          <a:endParaRPr lang="en-US"/>
        </a:p>
      </dgm:t>
    </dgm:pt>
    <dgm:pt modelId="{1999F717-D55B-4C8D-B754-CE7518ED62C4}" type="parTrans" cxnId="{658B8FE0-B359-4400-A8AE-0B1044433F53}">
      <dgm:prSet/>
      <dgm:spPr/>
      <dgm:t>
        <a:bodyPr/>
        <a:lstStyle/>
        <a:p>
          <a:endParaRPr lang="en-US"/>
        </a:p>
      </dgm:t>
    </dgm:pt>
    <dgm:pt modelId="{ADB85E80-59F8-4DF9-9C9D-6F672708FA35}" type="sibTrans" cxnId="{658B8FE0-B359-4400-A8AE-0B1044433F53}">
      <dgm:prSet/>
      <dgm:spPr/>
      <dgm:t>
        <a:bodyPr/>
        <a:lstStyle/>
        <a:p>
          <a:endParaRPr lang="en-US"/>
        </a:p>
      </dgm:t>
    </dgm:pt>
    <dgm:pt modelId="{6B75D7C5-83A1-4B61-A0B7-8A39A661AC80}">
      <dgm:prSet/>
      <dgm:spPr/>
      <dgm:t>
        <a:bodyPr/>
        <a:lstStyle/>
        <a:p>
          <a:r>
            <a:rPr lang="pt-BR"/>
            <a:t>Probabilidade de x dado y</a:t>
          </a:r>
          <a:endParaRPr lang="en-US"/>
        </a:p>
      </dgm:t>
    </dgm:pt>
    <dgm:pt modelId="{F1E64460-E992-4054-8126-B31AD3BCEBD9}" type="parTrans" cxnId="{899173BA-DEFC-4662-945A-FFEDA46C82C7}">
      <dgm:prSet/>
      <dgm:spPr/>
      <dgm:t>
        <a:bodyPr/>
        <a:lstStyle/>
        <a:p>
          <a:endParaRPr lang="en-US"/>
        </a:p>
      </dgm:t>
    </dgm:pt>
    <dgm:pt modelId="{40BB8C83-7A37-4C25-9C7E-1A72759F9075}" type="sibTrans" cxnId="{899173BA-DEFC-4662-945A-FFEDA46C82C7}">
      <dgm:prSet/>
      <dgm:spPr/>
      <dgm:t>
        <a:bodyPr/>
        <a:lstStyle/>
        <a:p>
          <a:endParaRPr lang="en-US"/>
        </a:p>
      </dgm:t>
    </dgm:pt>
    <dgm:pt modelId="{4A211956-5EEE-4C0A-B6F5-118B05B4A577}">
      <dgm:prSet/>
      <dgm:spPr/>
      <dgm:t>
        <a:bodyPr/>
        <a:lstStyle/>
        <a:p>
          <a:r>
            <a:rPr lang="pt-BR"/>
            <a:t>P(D|h)</a:t>
          </a:r>
          <a:endParaRPr lang="en-US"/>
        </a:p>
      </dgm:t>
    </dgm:pt>
    <dgm:pt modelId="{00369665-10FB-4566-B648-3B267BBFFBC0}" type="parTrans" cxnId="{9D5058CE-F159-4D9C-A634-661CBAF68121}">
      <dgm:prSet/>
      <dgm:spPr/>
      <dgm:t>
        <a:bodyPr/>
        <a:lstStyle/>
        <a:p>
          <a:endParaRPr lang="en-US"/>
        </a:p>
      </dgm:t>
    </dgm:pt>
    <dgm:pt modelId="{AE3BB7A6-5408-41FC-B67D-EC4BACB3E738}" type="sibTrans" cxnId="{9D5058CE-F159-4D9C-A634-661CBAF68121}">
      <dgm:prSet/>
      <dgm:spPr/>
      <dgm:t>
        <a:bodyPr/>
        <a:lstStyle/>
        <a:p>
          <a:endParaRPr lang="en-US"/>
        </a:p>
      </dgm:t>
    </dgm:pt>
    <dgm:pt modelId="{70AD5DD6-C7FC-4BE8-B840-5B55CAFD6197}">
      <dgm:prSet/>
      <dgm:spPr/>
      <dgm:t>
        <a:bodyPr/>
        <a:lstStyle/>
        <a:p>
          <a:r>
            <a:rPr lang="pt-BR"/>
            <a:t>Probabilidade do conjunto de dados D ser observado dado que h é verdadeira</a:t>
          </a:r>
          <a:endParaRPr lang="en-US"/>
        </a:p>
      </dgm:t>
    </dgm:pt>
    <dgm:pt modelId="{4237AEDB-D500-4878-AE56-2C5591D8EE9B}" type="parTrans" cxnId="{4840A629-484A-4ECC-A836-448598DBAC46}">
      <dgm:prSet/>
      <dgm:spPr/>
      <dgm:t>
        <a:bodyPr/>
        <a:lstStyle/>
        <a:p>
          <a:endParaRPr lang="en-US"/>
        </a:p>
      </dgm:t>
    </dgm:pt>
    <dgm:pt modelId="{98C6DB67-BEB2-4DA6-8E23-C1ACEEC418E6}" type="sibTrans" cxnId="{4840A629-484A-4ECC-A836-448598DBAC46}">
      <dgm:prSet/>
      <dgm:spPr/>
      <dgm:t>
        <a:bodyPr/>
        <a:lstStyle/>
        <a:p>
          <a:endParaRPr lang="en-US"/>
        </a:p>
      </dgm:t>
    </dgm:pt>
    <dgm:pt modelId="{DEDBCAFA-2A86-4F5A-BED4-B96871A92B8B}">
      <dgm:prSet/>
      <dgm:spPr/>
      <dgm:t>
        <a:bodyPr/>
        <a:lstStyle/>
        <a:p>
          <a:r>
            <a:rPr lang="pt-BR"/>
            <a:t>P(h|D)</a:t>
          </a:r>
          <a:endParaRPr lang="en-US"/>
        </a:p>
      </dgm:t>
    </dgm:pt>
    <dgm:pt modelId="{96723FB5-7B48-4094-B058-21B10465A0A2}" type="parTrans" cxnId="{3D99B52F-C592-416F-8A8E-34D3C00855BA}">
      <dgm:prSet/>
      <dgm:spPr/>
      <dgm:t>
        <a:bodyPr/>
        <a:lstStyle/>
        <a:p>
          <a:endParaRPr lang="en-US"/>
        </a:p>
      </dgm:t>
    </dgm:pt>
    <dgm:pt modelId="{AF5553E7-CF60-42C0-8691-F6D466CCB8DB}" type="sibTrans" cxnId="{3D99B52F-C592-416F-8A8E-34D3C00855BA}">
      <dgm:prSet/>
      <dgm:spPr/>
      <dgm:t>
        <a:bodyPr/>
        <a:lstStyle/>
        <a:p>
          <a:endParaRPr lang="en-US"/>
        </a:p>
      </dgm:t>
    </dgm:pt>
    <dgm:pt modelId="{A03684D2-0C89-403C-BAE0-0BC3D0A65675}">
      <dgm:prSet/>
      <dgm:spPr/>
      <dgm:t>
        <a:bodyPr/>
        <a:lstStyle/>
        <a:p>
          <a:r>
            <a:rPr lang="pt-BR" dirty="0"/>
            <a:t>Probabilidade de h ser verdadeira dado o conjunto de dados D</a:t>
          </a:r>
          <a:endParaRPr lang="en-US" dirty="0"/>
        </a:p>
      </dgm:t>
    </dgm:pt>
    <dgm:pt modelId="{7EB535A7-5B36-47F6-90AF-D3D011595721}" type="parTrans" cxnId="{25E3FD07-4715-4BB4-B979-39FCD25F40C5}">
      <dgm:prSet/>
      <dgm:spPr/>
      <dgm:t>
        <a:bodyPr/>
        <a:lstStyle/>
        <a:p>
          <a:endParaRPr lang="en-US"/>
        </a:p>
      </dgm:t>
    </dgm:pt>
    <dgm:pt modelId="{DCB6AF76-B8F1-4BD3-BF42-B9CA5A711DAD}" type="sibTrans" cxnId="{25E3FD07-4715-4BB4-B979-39FCD25F40C5}">
      <dgm:prSet/>
      <dgm:spPr/>
      <dgm:t>
        <a:bodyPr/>
        <a:lstStyle/>
        <a:p>
          <a:endParaRPr lang="en-US"/>
        </a:p>
      </dgm:t>
    </dgm:pt>
    <dgm:pt modelId="{DC27BACD-7D91-4706-9F7D-9258B217953D}">
      <dgm:prSet/>
      <dgm:spPr/>
      <dgm:t>
        <a:bodyPr/>
        <a:lstStyle/>
        <a:p>
          <a:r>
            <a:rPr lang="pt-BR"/>
            <a:t>Probabilidade a priori de h</a:t>
          </a:r>
          <a:endParaRPr lang="en-US"/>
        </a:p>
      </dgm:t>
    </dgm:pt>
    <dgm:pt modelId="{2D67702C-34D5-4929-998C-A5CAB8DAFB72}" type="parTrans" cxnId="{DF206A1B-DEA8-4ED5-860E-80F2A4906878}">
      <dgm:prSet/>
      <dgm:spPr/>
      <dgm:t>
        <a:bodyPr/>
        <a:lstStyle/>
        <a:p>
          <a:endParaRPr lang="en-US"/>
        </a:p>
      </dgm:t>
    </dgm:pt>
    <dgm:pt modelId="{9ED1D948-B568-4EE5-B5BF-CD734EC58214}" type="sibTrans" cxnId="{DF206A1B-DEA8-4ED5-860E-80F2A4906878}">
      <dgm:prSet/>
      <dgm:spPr/>
      <dgm:t>
        <a:bodyPr/>
        <a:lstStyle/>
        <a:p>
          <a:endParaRPr lang="en-US"/>
        </a:p>
      </dgm:t>
    </dgm:pt>
    <dgm:pt modelId="{9A9BC89F-8F00-42C3-8838-62AA4EF395AA}" type="pres">
      <dgm:prSet presAssocID="{FD3CC269-28F6-4B7C-B88A-EB969233E1D5}" presName="linear" presStyleCnt="0">
        <dgm:presLayoutVars>
          <dgm:animLvl val="lvl"/>
          <dgm:resizeHandles val="exact"/>
        </dgm:presLayoutVars>
      </dgm:prSet>
      <dgm:spPr/>
    </dgm:pt>
    <dgm:pt modelId="{9C2D2518-DED1-488D-AA8B-5C04669FAF23}" type="pres">
      <dgm:prSet presAssocID="{11DFBD20-535A-4F45-9E42-E56DA2C7206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F41944-9394-4617-B8A8-F7462C75B272}" type="pres">
      <dgm:prSet presAssocID="{11DFBD20-535A-4F45-9E42-E56DA2C72066}" presName="childText" presStyleLbl="revTx" presStyleIdx="0" presStyleCnt="5">
        <dgm:presLayoutVars>
          <dgm:bulletEnabled val="1"/>
        </dgm:presLayoutVars>
      </dgm:prSet>
      <dgm:spPr/>
    </dgm:pt>
    <dgm:pt modelId="{783A340B-BBC1-434D-BB6D-3AF7E09E469A}" type="pres">
      <dgm:prSet presAssocID="{64BAF7D1-8842-4816-B62B-88BAA0E6A7F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F382877-2472-4E76-BF1C-1AACD3A24E01}" type="pres">
      <dgm:prSet presAssocID="{64BAF7D1-8842-4816-B62B-88BAA0E6A7F1}" presName="childText" presStyleLbl="revTx" presStyleIdx="1" presStyleCnt="5">
        <dgm:presLayoutVars>
          <dgm:bulletEnabled val="1"/>
        </dgm:presLayoutVars>
      </dgm:prSet>
      <dgm:spPr/>
    </dgm:pt>
    <dgm:pt modelId="{91616490-9726-4E78-B281-F8AE25B679D4}" type="pres">
      <dgm:prSet presAssocID="{CEB0FD59-6376-4835-818E-8D3D2CA3BE0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B05968F-0B61-493A-A852-9A1046CA34DE}" type="pres">
      <dgm:prSet presAssocID="{CEB0FD59-6376-4835-818E-8D3D2CA3BE05}" presName="childText" presStyleLbl="revTx" presStyleIdx="2" presStyleCnt="5">
        <dgm:presLayoutVars>
          <dgm:bulletEnabled val="1"/>
        </dgm:presLayoutVars>
      </dgm:prSet>
      <dgm:spPr/>
    </dgm:pt>
    <dgm:pt modelId="{E7C1D295-D26B-44B5-9F39-632275145F57}" type="pres">
      <dgm:prSet presAssocID="{4A211956-5EEE-4C0A-B6F5-118B05B4A57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A69F328-9C96-4CCA-82A7-0E5AA5152FD3}" type="pres">
      <dgm:prSet presAssocID="{4A211956-5EEE-4C0A-B6F5-118B05B4A577}" presName="childText" presStyleLbl="revTx" presStyleIdx="3" presStyleCnt="5">
        <dgm:presLayoutVars>
          <dgm:bulletEnabled val="1"/>
        </dgm:presLayoutVars>
      </dgm:prSet>
      <dgm:spPr/>
    </dgm:pt>
    <dgm:pt modelId="{68718424-A18E-4D60-B144-F92690E54DBE}" type="pres">
      <dgm:prSet presAssocID="{DEDBCAFA-2A86-4F5A-BED4-B96871A92B8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F5833BD-AED0-44D2-B80D-C2FB1BB9CF23}" type="pres">
      <dgm:prSet presAssocID="{DEDBCAFA-2A86-4F5A-BED4-B96871A92B8B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25A16F04-8834-48B4-9F44-9F945089165B}" type="presOf" srcId="{6B75D7C5-83A1-4B61-A0B7-8A39A661AC80}" destId="{EB05968F-0B61-493A-A852-9A1046CA34DE}" srcOrd="0" destOrd="0" presId="urn:microsoft.com/office/officeart/2005/8/layout/vList2"/>
    <dgm:cxn modelId="{25E3FD07-4715-4BB4-B979-39FCD25F40C5}" srcId="{DEDBCAFA-2A86-4F5A-BED4-B96871A92B8B}" destId="{A03684D2-0C89-403C-BAE0-0BC3D0A65675}" srcOrd="0" destOrd="0" parTransId="{7EB535A7-5B36-47F6-90AF-D3D011595721}" sibTransId="{DCB6AF76-B8F1-4BD3-BF42-B9CA5A711DAD}"/>
    <dgm:cxn modelId="{DF206A1B-DEA8-4ED5-860E-80F2A4906878}" srcId="{DEDBCAFA-2A86-4F5A-BED4-B96871A92B8B}" destId="{DC27BACD-7D91-4706-9F7D-9258B217953D}" srcOrd="1" destOrd="0" parTransId="{2D67702C-34D5-4929-998C-A5CAB8DAFB72}" sibTransId="{9ED1D948-B568-4EE5-B5BF-CD734EC58214}"/>
    <dgm:cxn modelId="{8266DB24-254C-4D99-8B55-3159F8EEB40B}" type="presOf" srcId="{A03684D2-0C89-403C-BAE0-0BC3D0A65675}" destId="{7F5833BD-AED0-44D2-B80D-C2FB1BB9CF23}" srcOrd="0" destOrd="0" presId="urn:microsoft.com/office/officeart/2005/8/layout/vList2"/>
    <dgm:cxn modelId="{4840A629-484A-4ECC-A836-448598DBAC46}" srcId="{4A211956-5EEE-4C0A-B6F5-118B05B4A577}" destId="{70AD5DD6-C7FC-4BE8-B840-5B55CAFD6197}" srcOrd="0" destOrd="0" parTransId="{4237AEDB-D500-4878-AE56-2C5591D8EE9B}" sibTransId="{98C6DB67-BEB2-4DA6-8E23-C1ACEEC418E6}"/>
    <dgm:cxn modelId="{3D99B52F-C592-416F-8A8E-34D3C00855BA}" srcId="{FD3CC269-28F6-4B7C-B88A-EB969233E1D5}" destId="{DEDBCAFA-2A86-4F5A-BED4-B96871A92B8B}" srcOrd="4" destOrd="0" parTransId="{96723FB5-7B48-4094-B058-21B10465A0A2}" sibTransId="{AF5553E7-CF60-42C0-8691-F6D466CCB8DB}"/>
    <dgm:cxn modelId="{6822B03D-BAF6-4915-9A36-74358F506718}" type="presOf" srcId="{11DFBD20-535A-4F45-9E42-E56DA2C72066}" destId="{9C2D2518-DED1-488D-AA8B-5C04669FAF23}" srcOrd="0" destOrd="0" presId="urn:microsoft.com/office/officeart/2005/8/layout/vList2"/>
    <dgm:cxn modelId="{F273EA72-F293-4084-A196-E48EC05849D6}" type="presOf" srcId="{4A211956-5EEE-4C0A-B6F5-118B05B4A577}" destId="{E7C1D295-D26B-44B5-9F39-632275145F57}" srcOrd="0" destOrd="0" presId="urn:microsoft.com/office/officeart/2005/8/layout/vList2"/>
    <dgm:cxn modelId="{8FCA7478-6F77-46B6-BDA5-EEA4C729B4AD}" type="presOf" srcId="{FD3CC269-28F6-4B7C-B88A-EB969233E1D5}" destId="{9A9BC89F-8F00-42C3-8838-62AA4EF395AA}" srcOrd="0" destOrd="0" presId="urn:microsoft.com/office/officeart/2005/8/layout/vList2"/>
    <dgm:cxn modelId="{E0094E88-17ED-4DAD-94DF-28463E7A8C6E}" srcId="{FD3CC269-28F6-4B7C-B88A-EB969233E1D5}" destId="{64BAF7D1-8842-4816-B62B-88BAA0E6A7F1}" srcOrd="1" destOrd="0" parTransId="{92D985BA-3C2B-4910-B855-065F75A351A7}" sibTransId="{88A99D80-9069-412D-AB4D-3D3F4AAD01F3}"/>
    <dgm:cxn modelId="{C82828A3-3E08-4CD4-A3C8-57FCFA2A5FC0}" type="presOf" srcId="{64BAF7D1-8842-4816-B62B-88BAA0E6A7F1}" destId="{783A340B-BBC1-434D-BB6D-3AF7E09E469A}" srcOrd="0" destOrd="0" presId="urn:microsoft.com/office/officeart/2005/8/layout/vList2"/>
    <dgm:cxn modelId="{76B382AB-867E-4B7C-A857-2C1CFB77B842}" srcId="{64BAF7D1-8842-4816-B62B-88BAA0E6A7F1}" destId="{F753BD9A-0602-4C58-AED4-C26F90403CC3}" srcOrd="0" destOrd="0" parTransId="{7080585E-0859-4CB0-A67B-DFE489FFD1C2}" sibTransId="{09DA56C7-B1AF-42C1-904D-10F561DA703B}"/>
    <dgm:cxn modelId="{B67015B0-79B2-41CC-BF46-9D7967F9C07B}" type="presOf" srcId="{CEB0FD59-6376-4835-818E-8D3D2CA3BE05}" destId="{91616490-9726-4E78-B281-F8AE25B679D4}" srcOrd="0" destOrd="0" presId="urn:microsoft.com/office/officeart/2005/8/layout/vList2"/>
    <dgm:cxn modelId="{0FB364B3-7B13-4D49-866A-70683E98F079}" type="presOf" srcId="{33C506DF-84E6-4618-B309-89B834CE9CB1}" destId="{EEF41944-9394-4617-B8A8-F7462C75B272}" srcOrd="0" destOrd="0" presId="urn:microsoft.com/office/officeart/2005/8/layout/vList2"/>
    <dgm:cxn modelId="{F87A91B4-B130-4D5F-9E9B-9186CB932252}" type="presOf" srcId="{F753BD9A-0602-4C58-AED4-C26F90403CC3}" destId="{AF382877-2472-4E76-BF1C-1AACD3A24E01}" srcOrd="0" destOrd="0" presId="urn:microsoft.com/office/officeart/2005/8/layout/vList2"/>
    <dgm:cxn modelId="{9E9CDDB4-CA1F-4B85-963C-ADDE42F5F62A}" srcId="{FD3CC269-28F6-4B7C-B88A-EB969233E1D5}" destId="{11DFBD20-535A-4F45-9E42-E56DA2C72066}" srcOrd="0" destOrd="0" parTransId="{D0E6D9D7-FF30-467B-BAFF-9F98BB444A06}" sibTransId="{86ACE59C-5A2B-4842-B7D9-C94AFEF3DC65}"/>
    <dgm:cxn modelId="{AA4603B5-1A50-4C91-94FB-5FFFF8C4C479}" type="presOf" srcId="{DC27BACD-7D91-4706-9F7D-9258B217953D}" destId="{7F5833BD-AED0-44D2-B80D-C2FB1BB9CF23}" srcOrd="0" destOrd="1" presId="urn:microsoft.com/office/officeart/2005/8/layout/vList2"/>
    <dgm:cxn modelId="{899173BA-DEFC-4662-945A-FFEDA46C82C7}" srcId="{CEB0FD59-6376-4835-818E-8D3D2CA3BE05}" destId="{6B75D7C5-83A1-4B61-A0B7-8A39A661AC80}" srcOrd="0" destOrd="0" parTransId="{F1E64460-E992-4054-8126-B31AD3BCEBD9}" sibTransId="{40BB8C83-7A37-4C25-9C7E-1A72759F9075}"/>
    <dgm:cxn modelId="{C0B77DBD-7F45-4C64-82D0-2E9C74344F0D}" type="presOf" srcId="{DEDBCAFA-2A86-4F5A-BED4-B96871A92B8B}" destId="{68718424-A18E-4D60-B144-F92690E54DBE}" srcOrd="0" destOrd="0" presId="urn:microsoft.com/office/officeart/2005/8/layout/vList2"/>
    <dgm:cxn modelId="{1058D0BD-EF04-4E27-B292-03B183EA3C2E}" type="presOf" srcId="{70AD5DD6-C7FC-4BE8-B840-5B55CAFD6197}" destId="{AA69F328-9C96-4CCA-82A7-0E5AA5152FD3}" srcOrd="0" destOrd="0" presId="urn:microsoft.com/office/officeart/2005/8/layout/vList2"/>
    <dgm:cxn modelId="{9D5058CE-F159-4D9C-A634-661CBAF68121}" srcId="{FD3CC269-28F6-4B7C-B88A-EB969233E1D5}" destId="{4A211956-5EEE-4C0A-B6F5-118B05B4A577}" srcOrd="3" destOrd="0" parTransId="{00369665-10FB-4566-B648-3B267BBFFBC0}" sibTransId="{AE3BB7A6-5408-41FC-B67D-EC4BACB3E738}"/>
    <dgm:cxn modelId="{658B8FE0-B359-4400-A8AE-0B1044433F53}" srcId="{FD3CC269-28F6-4B7C-B88A-EB969233E1D5}" destId="{CEB0FD59-6376-4835-818E-8D3D2CA3BE05}" srcOrd="2" destOrd="0" parTransId="{1999F717-D55B-4C8D-B754-CE7518ED62C4}" sibTransId="{ADB85E80-59F8-4DF9-9C9D-6F672708FA35}"/>
    <dgm:cxn modelId="{8B541FEF-DD27-4DBB-83EC-D22877B094A1}" srcId="{11DFBD20-535A-4F45-9E42-E56DA2C72066}" destId="{33C506DF-84E6-4618-B309-89B834CE9CB1}" srcOrd="0" destOrd="0" parTransId="{10A76227-FEFD-4F07-A088-1444DFFC8DAA}" sibTransId="{004BBA3F-63A5-4FDB-AF5D-E6FBA831CBBF}"/>
    <dgm:cxn modelId="{5D896648-20B0-495F-8A37-86F7F6C6F7B0}" type="presParOf" srcId="{9A9BC89F-8F00-42C3-8838-62AA4EF395AA}" destId="{9C2D2518-DED1-488D-AA8B-5C04669FAF23}" srcOrd="0" destOrd="0" presId="urn:microsoft.com/office/officeart/2005/8/layout/vList2"/>
    <dgm:cxn modelId="{64885AAE-767A-4A6F-B037-9A3ABDD7CFBC}" type="presParOf" srcId="{9A9BC89F-8F00-42C3-8838-62AA4EF395AA}" destId="{EEF41944-9394-4617-B8A8-F7462C75B272}" srcOrd="1" destOrd="0" presId="urn:microsoft.com/office/officeart/2005/8/layout/vList2"/>
    <dgm:cxn modelId="{443394CE-299A-4754-9D17-DCC0EF416E44}" type="presParOf" srcId="{9A9BC89F-8F00-42C3-8838-62AA4EF395AA}" destId="{783A340B-BBC1-434D-BB6D-3AF7E09E469A}" srcOrd="2" destOrd="0" presId="urn:microsoft.com/office/officeart/2005/8/layout/vList2"/>
    <dgm:cxn modelId="{8C4DDC57-931E-4758-AB25-AFD349252C60}" type="presParOf" srcId="{9A9BC89F-8F00-42C3-8838-62AA4EF395AA}" destId="{AF382877-2472-4E76-BF1C-1AACD3A24E01}" srcOrd="3" destOrd="0" presId="urn:microsoft.com/office/officeart/2005/8/layout/vList2"/>
    <dgm:cxn modelId="{DD80CB96-4929-47EC-875C-70182CCFA52A}" type="presParOf" srcId="{9A9BC89F-8F00-42C3-8838-62AA4EF395AA}" destId="{91616490-9726-4E78-B281-F8AE25B679D4}" srcOrd="4" destOrd="0" presId="urn:microsoft.com/office/officeart/2005/8/layout/vList2"/>
    <dgm:cxn modelId="{E40E2EF3-43CF-44AB-ABC6-84F1AF0AAA32}" type="presParOf" srcId="{9A9BC89F-8F00-42C3-8838-62AA4EF395AA}" destId="{EB05968F-0B61-493A-A852-9A1046CA34DE}" srcOrd="5" destOrd="0" presId="urn:microsoft.com/office/officeart/2005/8/layout/vList2"/>
    <dgm:cxn modelId="{244CFD63-E7CE-44A8-A20E-876F84717216}" type="presParOf" srcId="{9A9BC89F-8F00-42C3-8838-62AA4EF395AA}" destId="{E7C1D295-D26B-44B5-9F39-632275145F57}" srcOrd="6" destOrd="0" presId="urn:microsoft.com/office/officeart/2005/8/layout/vList2"/>
    <dgm:cxn modelId="{4254B42F-94B9-4F63-8093-61BAF5311175}" type="presParOf" srcId="{9A9BC89F-8F00-42C3-8838-62AA4EF395AA}" destId="{AA69F328-9C96-4CCA-82A7-0E5AA5152FD3}" srcOrd="7" destOrd="0" presId="urn:microsoft.com/office/officeart/2005/8/layout/vList2"/>
    <dgm:cxn modelId="{1DF66F91-B036-4120-B2B3-1431C850D7DC}" type="presParOf" srcId="{9A9BC89F-8F00-42C3-8838-62AA4EF395AA}" destId="{68718424-A18E-4D60-B144-F92690E54DBE}" srcOrd="8" destOrd="0" presId="urn:microsoft.com/office/officeart/2005/8/layout/vList2"/>
    <dgm:cxn modelId="{EEEAAD77-5800-442B-B72D-619F837803CB}" type="presParOf" srcId="{9A9BC89F-8F00-42C3-8838-62AA4EF395AA}" destId="{7F5833BD-AED0-44D2-B80D-C2FB1BB9CF23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D2518-DED1-488D-AA8B-5C04669FAF23}">
      <dsp:nvSpPr>
        <dsp:cNvPr id="0" name=""/>
        <dsp:cNvSpPr/>
      </dsp:nvSpPr>
      <dsp:spPr>
        <a:xfrm>
          <a:off x="0" y="210919"/>
          <a:ext cx="6291714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P(h)</a:t>
          </a:r>
          <a:endParaRPr lang="en-US" sz="2200" kern="1200"/>
        </a:p>
      </dsp:txBody>
      <dsp:txXfrm>
        <a:off x="25759" y="236678"/>
        <a:ext cx="6240196" cy="476152"/>
      </dsp:txXfrm>
    </dsp:sp>
    <dsp:sp modelId="{EEF41944-9394-4617-B8A8-F7462C75B272}">
      <dsp:nvSpPr>
        <dsp:cNvPr id="0" name=""/>
        <dsp:cNvSpPr/>
      </dsp:nvSpPr>
      <dsp:spPr>
        <a:xfrm>
          <a:off x="0" y="738590"/>
          <a:ext cx="6291714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7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Probabilidade da hipótese h ser verdadeira</a:t>
          </a:r>
          <a:endParaRPr lang="en-US" sz="1700" kern="1200"/>
        </a:p>
      </dsp:txBody>
      <dsp:txXfrm>
        <a:off x="0" y="738590"/>
        <a:ext cx="6291714" cy="364320"/>
      </dsp:txXfrm>
    </dsp:sp>
    <dsp:sp modelId="{783A340B-BBC1-434D-BB6D-3AF7E09E469A}">
      <dsp:nvSpPr>
        <dsp:cNvPr id="0" name=""/>
        <dsp:cNvSpPr/>
      </dsp:nvSpPr>
      <dsp:spPr>
        <a:xfrm>
          <a:off x="0" y="1102910"/>
          <a:ext cx="6291714" cy="527670"/>
        </a:xfrm>
        <a:prstGeom prst="roundRect">
          <a:avLst/>
        </a:prstGeom>
        <a:solidFill>
          <a:schemeClr val="accent2">
            <a:hueOff val="-1638851"/>
            <a:satOff val="-1944"/>
            <a:lumOff val="-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P(D)</a:t>
          </a:r>
          <a:endParaRPr lang="en-US" sz="2200" kern="1200"/>
        </a:p>
      </dsp:txBody>
      <dsp:txXfrm>
        <a:off x="25759" y="1128669"/>
        <a:ext cx="6240196" cy="476152"/>
      </dsp:txXfrm>
    </dsp:sp>
    <dsp:sp modelId="{AF382877-2472-4E76-BF1C-1AACD3A24E01}">
      <dsp:nvSpPr>
        <dsp:cNvPr id="0" name=""/>
        <dsp:cNvSpPr/>
      </dsp:nvSpPr>
      <dsp:spPr>
        <a:xfrm>
          <a:off x="0" y="1630580"/>
          <a:ext cx="6291714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7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Probabilidade do conjunto de dados D ser observado</a:t>
          </a:r>
          <a:endParaRPr lang="en-US" sz="1700" kern="1200"/>
        </a:p>
      </dsp:txBody>
      <dsp:txXfrm>
        <a:off x="0" y="1630580"/>
        <a:ext cx="6291714" cy="364320"/>
      </dsp:txXfrm>
    </dsp:sp>
    <dsp:sp modelId="{91616490-9726-4E78-B281-F8AE25B679D4}">
      <dsp:nvSpPr>
        <dsp:cNvPr id="0" name=""/>
        <dsp:cNvSpPr/>
      </dsp:nvSpPr>
      <dsp:spPr>
        <a:xfrm>
          <a:off x="0" y="1994900"/>
          <a:ext cx="6291714" cy="527670"/>
        </a:xfrm>
        <a:prstGeom prst="roundRect">
          <a:avLst/>
        </a:prstGeom>
        <a:solidFill>
          <a:schemeClr val="accent2">
            <a:hueOff val="-3277702"/>
            <a:satOff val="-3888"/>
            <a:lumOff val="-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P(x|y)</a:t>
          </a:r>
          <a:endParaRPr lang="en-US" sz="2200" kern="1200"/>
        </a:p>
      </dsp:txBody>
      <dsp:txXfrm>
        <a:off x="25759" y="2020659"/>
        <a:ext cx="6240196" cy="476152"/>
      </dsp:txXfrm>
    </dsp:sp>
    <dsp:sp modelId="{EB05968F-0B61-493A-A852-9A1046CA34DE}">
      <dsp:nvSpPr>
        <dsp:cNvPr id="0" name=""/>
        <dsp:cNvSpPr/>
      </dsp:nvSpPr>
      <dsp:spPr>
        <a:xfrm>
          <a:off x="0" y="2522570"/>
          <a:ext cx="6291714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7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Probabilidade de x dado y</a:t>
          </a:r>
          <a:endParaRPr lang="en-US" sz="1700" kern="1200"/>
        </a:p>
      </dsp:txBody>
      <dsp:txXfrm>
        <a:off x="0" y="2522570"/>
        <a:ext cx="6291714" cy="364320"/>
      </dsp:txXfrm>
    </dsp:sp>
    <dsp:sp modelId="{E7C1D295-D26B-44B5-9F39-632275145F57}">
      <dsp:nvSpPr>
        <dsp:cNvPr id="0" name=""/>
        <dsp:cNvSpPr/>
      </dsp:nvSpPr>
      <dsp:spPr>
        <a:xfrm>
          <a:off x="0" y="2886890"/>
          <a:ext cx="6291714" cy="527670"/>
        </a:xfrm>
        <a:prstGeom prst="roundRect">
          <a:avLst/>
        </a:prstGeom>
        <a:solidFill>
          <a:schemeClr val="accent2">
            <a:hueOff val="-4916553"/>
            <a:satOff val="-5832"/>
            <a:lumOff val="-30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P(D|h)</a:t>
          </a:r>
          <a:endParaRPr lang="en-US" sz="2200" kern="1200"/>
        </a:p>
      </dsp:txBody>
      <dsp:txXfrm>
        <a:off x="25759" y="2912649"/>
        <a:ext cx="6240196" cy="476152"/>
      </dsp:txXfrm>
    </dsp:sp>
    <dsp:sp modelId="{AA69F328-9C96-4CCA-82A7-0E5AA5152FD3}">
      <dsp:nvSpPr>
        <dsp:cNvPr id="0" name=""/>
        <dsp:cNvSpPr/>
      </dsp:nvSpPr>
      <dsp:spPr>
        <a:xfrm>
          <a:off x="0" y="3414560"/>
          <a:ext cx="6291714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7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Probabilidade do conjunto de dados D ser observado dado que h é verdadeira</a:t>
          </a:r>
          <a:endParaRPr lang="en-US" sz="1700" kern="1200"/>
        </a:p>
      </dsp:txBody>
      <dsp:txXfrm>
        <a:off x="0" y="3414560"/>
        <a:ext cx="6291714" cy="535095"/>
      </dsp:txXfrm>
    </dsp:sp>
    <dsp:sp modelId="{68718424-A18E-4D60-B144-F92690E54DBE}">
      <dsp:nvSpPr>
        <dsp:cNvPr id="0" name=""/>
        <dsp:cNvSpPr/>
      </dsp:nvSpPr>
      <dsp:spPr>
        <a:xfrm>
          <a:off x="0" y="3949655"/>
          <a:ext cx="6291714" cy="527670"/>
        </a:xfrm>
        <a:prstGeom prst="roundRect">
          <a:avLst/>
        </a:prstGeom>
        <a:solidFill>
          <a:schemeClr val="accent2">
            <a:hueOff val="-6555403"/>
            <a:satOff val="-7776"/>
            <a:lumOff val="-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P(h|D)</a:t>
          </a:r>
          <a:endParaRPr lang="en-US" sz="2200" kern="1200"/>
        </a:p>
      </dsp:txBody>
      <dsp:txXfrm>
        <a:off x="25759" y="3975414"/>
        <a:ext cx="6240196" cy="476152"/>
      </dsp:txXfrm>
    </dsp:sp>
    <dsp:sp modelId="{7F5833BD-AED0-44D2-B80D-C2FB1BB9CF23}">
      <dsp:nvSpPr>
        <dsp:cNvPr id="0" name=""/>
        <dsp:cNvSpPr/>
      </dsp:nvSpPr>
      <dsp:spPr>
        <a:xfrm>
          <a:off x="0" y="4477325"/>
          <a:ext cx="6291714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7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 dirty="0"/>
            <a:t>Probabilidade de h ser verdadeira dado o conjunto de dados D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Probabilidade a priori de h</a:t>
          </a:r>
          <a:endParaRPr lang="en-US" sz="1700" kern="1200"/>
        </a:p>
      </dsp:txBody>
      <dsp:txXfrm>
        <a:off x="0" y="4477325"/>
        <a:ext cx="6291714" cy="842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89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77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55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06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1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20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93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4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77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72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59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7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B2E4B-0AA5-4151-8EFD-4D888C507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215" b="85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915A0-051F-42FD-AA20-1D8B3292F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pt-BR" dirty="0"/>
              <a:t>Introdução ao teorema de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6E722-D21A-47FA-8EB7-F07DD3829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4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4592E-8263-4255-80B9-56F11492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Definindo pontos importantes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259BBE-D29E-4F78-BD03-8727E8C40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54153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66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AE23-5A1B-490F-8CFE-F41E8D66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de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0C68-B728-4238-B84A-75B9E66B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o cálculo da posteriori de h;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0A4C90-49E6-47E8-A3FC-EA6EB25A106A}"/>
                  </a:ext>
                </a:extLst>
              </p:cNvPr>
              <p:cNvSpPr txBox="1"/>
              <p:nvPr/>
            </p:nvSpPr>
            <p:spPr>
              <a:xfrm>
                <a:off x="3534588" y="2842301"/>
                <a:ext cx="5122824" cy="11733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0A4C90-49E6-47E8-A3FC-EA6EB25A1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88" y="2842301"/>
                <a:ext cx="5122824" cy="11733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13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3B25-84A2-4396-8920-77336697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de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7E8F-F59B-45F4-B86E-96DCD005B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Calculando a posteriori de todas as hipóteses h ∈ H;</a:t>
            </a:r>
          </a:p>
          <a:p>
            <a:r>
              <a:rPr lang="pt-BR" dirty="0"/>
              <a:t>Assim é possível encontrar a hipótese mais provável;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r>
              <a:rPr lang="pt-BR" dirty="0"/>
              <a:t>Como conjunto de treinamento D é o mesmo é possível remover da conta.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91CDDA-550B-48AC-97B7-C7BD699100B8}"/>
                  </a:ext>
                </a:extLst>
              </p:cNvPr>
              <p:cNvSpPr txBox="1"/>
              <p:nvPr/>
            </p:nvSpPr>
            <p:spPr>
              <a:xfrm>
                <a:off x="4058574" y="2974019"/>
                <a:ext cx="4074851" cy="1670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𝑀𝐴𝑃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pt-BR" sz="2400" dirty="0"/>
                  <a:t>	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pt-BR" sz="2400" dirty="0"/>
              </a:p>
              <a:p>
                <a:r>
                  <a:rPr lang="pt-BR" sz="2400" dirty="0"/>
                  <a:t>      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</m:t>
                        </m:r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91CDDA-550B-48AC-97B7-C7BD6991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74" y="2974019"/>
                <a:ext cx="4074851" cy="1670650"/>
              </a:xfrm>
              <a:prstGeom prst="rect">
                <a:avLst/>
              </a:prstGeom>
              <a:blipFill>
                <a:blip r:embed="rId2"/>
                <a:stretch>
                  <a:fillRect r="-2545" b="-36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998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BA23-6165-453B-B166-0B747611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 Bayesiano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05E95-DCA7-4D78-A350-D20FF0C8BF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Com hipóteses equiprováveis a verossimilhança (</a:t>
                </a:r>
                <a:r>
                  <a:rPr lang="pt-BR" dirty="0" err="1"/>
                  <a:t>likelihood</a:t>
                </a:r>
                <a:r>
                  <a:rPr lang="pt-BR" dirty="0"/>
                  <a:t>) domina o cálculo;</a:t>
                </a:r>
                <a:br>
                  <a:rPr lang="pt-BR" dirty="0"/>
                </a:br>
                <a:br>
                  <a:rPr lang="pt-BR" dirty="0"/>
                </a:br>
                <a:br>
                  <a:rPr lang="pt-BR" dirty="0"/>
                </a:br>
                <a:br>
                  <a:rPr lang="pt-BR" dirty="0"/>
                </a:br>
                <a:br>
                  <a:rPr lang="pt-BR" dirty="0"/>
                </a:br>
                <a:br>
                  <a:rPr lang="pt-BR" dirty="0"/>
                </a:br>
                <a:endParaRPr lang="pt-BR" dirty="0"/>
              </a:p>
              <a:p>
                <a:r>
                  <a:rPr lang="pt-BR" dirty="0"/>
                  <a:t>Nem sempre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</m:oMath>
                </a14:m>
                <a:r>
                  <a:rPr lang="pt-BR" dirty="0"/>
                  <a:t>traz a melhor classificação.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05E95-DCA7-4D78-A350-D20FF0C8B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208" r="-9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01770A-4628-41F4-8266-BB222A134818}"/>
                  </a:ext>
                </a:extLst>
              </p:cNvPr>
              <p:cNvSpPr txBox="1"/>
              <p:nvPr/>
            </p:nvSpPr>
            <p:spPr>
              <a:xfrm>
                <a:off x="4058574" y="2974019"/>
                <a:ext cx="4074851" cy="483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01770A-4628-41F4-8266-BB222A134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74" y="2974019"/>
                <a:ext cx="4074851" cy="483209"/>
              </a:xfrm>
              <a:prstGeom prst="rect">
                <a:avLst/>
              </a:prstGeom>
              <a:blipFill>
                <a:blip r:embed="rId3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32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2EE4-2951-4BAA-9DBF-7AE4779D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00A68-FF1E-4FE1-ACD5-9FE1083C3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Muito simples;</a:t>
                </a:r>
              </a:p>
              <a:p>
                <a:r>
                  <a:rPr lang="pt-BR" dirty="0"/>
                  <a:t>Paradigma probabilístico;</a:t>
                </a:r>
              </a:p>
              <a:p>
                <a:pPr lvl="1"/>
                <a:r>
                  <a:rPr lang="pt-BR" dirty="0"/>
                  <a:t>Árvores de decisão são do paradigmas simbólicos;</a:t>
                </a:r>
              </a:p>
              <a:p>
                <a:r>
                  <a:rPr lang="pt-BR" dirty="0"/>
                  <a:t>Medir confiança da classificação;</a:t>
                </a:r>
              </a:p>
              <a:p>
                <a:r>
                  <a:rPr lang="pt-BR" dirty="0"/>
                  <a:t>Necessita-se de um conjunto de treinamento grande;</a:t>
                </a:r>
              </a:p>
              <a:p>
                <a:r>
                  <a:rPr lang="pt-BR" dirty="0"/>
                  <a:t>Simplifica o cálculo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assumindo que os atributos são condicionalmente independentes entre si, dado o valor da classe.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00A68-FF1E-4FE1-ACD5-9FE1083C3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2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815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9F78-796D-48C0-8ECA-5B0B7FE4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7AB6-7D02-4F86-9A9E-3FB25E92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Sendo assim: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r>
              <a:rPr lang="pt-BR" dirty="0"/>
              <a:t>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98F897-6874-4C03-8AAE-DDB552010C16}"/>
                  </a:ext>
                </a:extLst>
              </p:cNvPr>
              <p:cNvSpPr txBox="1"/>
              <p:nvPr/>
            </p:nvSpPr>
            <p:spPr>
              <a:xfrm>
                <a:off x="3467941" y="2383457"/>
                <a:ext cx="525611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98F897-6874-4C03-8AAE-DDB552010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941" y="2383457"/>
                <a:ext cx="5256118" cy="1045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82FF4-D80B-4F84-826B-AD61889FE1C0}"/>
                  </a:ext>
                </a:extLst>
              </p:cNvPr>
              <p:cNvSpPr txBox="1"/>
              <p:nvPr/>
            </p:nvSpPr>
            <p:spPr>
              <a:xfrm>
                <a:off x="3268463" y="4299036"/>
                <a:ext cx="5655074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82FF4-D80B-4F84-826B-AD61889FE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463" y="4299036"/>
                <a:ext cx="5655074" cy="516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90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DCDB-F923-47AC-9333-BFDC90B0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5B0A9-5D4E-4D76-87EC-E08AE9EF43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calculados com a frequência com que ocorrem no conjunto de treinamento;</a:t>
                </a:r>
              </a:p>
              <a:p>
                <a:r>
                  <a:rPr lang="pt-BR" dirty="0"/>
                  <a:t>Número de probabilidades a serem estimadas é linear em relação ao número de atributos;</a:t>
                </a:r>
              </a:p>
              <a:p>
                <a:r>
                  <a:rPr lang="pt-BR" dirty="0"/>
                  <a:t>Um estimador pode ser utilizado para minimizar a dependência dos dados.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5B0A9-5D4E-4D76-87EC-E08AE9EF43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7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97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D05C64-4E8D-38FF-DEAF-4BC285F9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Aplicando...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137449"/>
              </p:ext>
            </p:extLst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55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D05C64-4E8D-38FF-DEAF-4BC285F9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Aplicando...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545633"/>
              </p:ext>
            </p:extLst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6244"/>
              </p:ext>
            </p:extLst>
          </p:nvPr>
        </p:nvGraphicFramePr>
        <p:xfrm>
          <a:off x="6168961" y="4204370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300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42698"/>
              </p:ext>
            </p:extLst>
          </p:nvPr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14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600" b="0" dirty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𝐻𝑢𝑚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1427250"/>
              </a:xfrm>
              <a:prstGeom prst="rect">
                <a:avLst/>
              </a:prstGeom>
              <a:blipFill>
                <a:blip r:embed="rId2"/>
                <a:stretch>
                  <a:fillRect b="-401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92F01DC0-DAF5-D98C-9DDD-F2C06C712B1B}"/>
              </a:ext>
            </a:extLst>
          </p:cNvPr>
          <p:cNvSpPr/>
          <p:nvPr/>
        </p:nvSpPr>
        <p:spPr>
          <a:xfrm>
            <a:off x="6213567" y="3065426"/>
            <a:ext cx="2239309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8F3C5CF-930E-1AD3-05BE-7DE13524EC63}"/>
              </a:ext>
            </a:extLst>
          </p:cNvPr>
          <p:cNvSpPr/>
          <p:nvPr/>
        </p:nvSpPr>
        <p:spPr>
          <a:xfrm>
            <a:off x="678265" y="2932771"/>
            <a:ext cx="1005570" cy="31223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232B03D-F0C4-05EF-0E34-A989E4E086AF}"/>
              </a:ext>
            </a:extLst>
          </p:cNvPr>
          <p:cNvSpPr/>
          <p:nvPr/>
        </p:nvSpPr>
        <p:spPr>
          <a:xfrm>
            <a:off x="678266" y="5583390"/>
            <a:ext cx="1005570" cy="35980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3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459F-1C23-45C5-9154-F547FD05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AC19-AF55-4771-B9FC-7ADD1911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probabilidade do seu vizinho ser de OUTRO PLANETA?</a:t>
            </a:r>
          </a:p>
        </p:txBody>
      </p:sp>
    </p:spTree>
    <p:extLst>
      <p:ext uri="{BB962C8B-B14F-4D97-AF65-F5344CB8AC3E}">
        <p14:creationId xmlns:p14="http://schemas.microsoft.com/office/powerpoint/2010/main" val="300362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/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14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600" b="0" dirty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𝐻𝑢𝑚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1427250"/>
              </a:xfrm>
              <a:prstGeom prst="rect">
                <a:avLst/>
              </a:prstGeom>
              <a:blipFill>
                <a:blip r:embed="rId2"/>
                <a:stretch>
                  <a:fillRect b="-401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92F01DC0-DAF5-D98C-9DDD-F2C06C712B1B}"/>
              </a:ext>
            </a:extLst>
          </p:cNvPr>
          <p:cNvSpPr/>
          <p:nvPr/>
        </p:nvSpPr>
        <p:spPr>
          <a:xfrm>
            <a:off x="6213567" y="3065426"/>
            <a:ext cx="2239309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8F3C5CF-930E-1AD3-05BE-7DE13524EC63}"/>
              </a:ext>
            </a:extLst>
          </p:cNvPr>
          <p:cNvSpPr/>
          <p:nvPr/>
        </p:nvSpPr>
        <p:spPr>
          <a:xfrm>
            <a:off x="678265" y="2932771"/>
            <a:ext cx="1005570" cy="31223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232B03D-F0C4-05EF-0E34-A989E4E086AF}"/>
              </a:ext>
            </a:extLst>
          </p:cNvPr>
          <p:cNvSpPr/>
          <p:nvPr/>
        </p:nvSpPr>
        <p:spPr>
          <a:xfrm>
            <a:off x="678266" y="5583390"/>
            <a:ext cx="1005570" cy="35980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03359C3-E1BC-96B9-F249-40797C20E9B2}"/>
              </a:ext>
            </a:extLst>
          </p:cNvPr>
          <p:cNvSpPr/>
          <p:nvPr/>
        </p:nvSpPr>
        <p:spPr>
          <a:xfrm>
            <a:off x="8452876" y="3065427"/>
            <a:ext cx="185085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51FEFF-290F-8172-A5FC-35B4575F63A4}"/>
              </a:ext>
            </a:extLst>
          </p:cNvPr>
          <p:cNvSpPr/>
          <p:nvPr/>
        </p:nvSpPr>
        <p:spPr>
          <a:xfrm>
            <a:off x="1683835" y="1249681"/>
            <a:ext cx="1379405" cy="31223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512D5D-3071-1AAE-DF0A-28BF94FE58A2}"/>
              </a:ext>
            </a:extLst>
          </p:cNvPr>
          <p:cNvSpPr/>
          <p:nvPr/>
        </p:nvSpPr>
        <p:spPr>
          <a:xfrm>
            <a:off x="1683835" y="1585218"/>
            <a:ext cx="1379405" cy="31223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/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14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600" b="0" dirty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𝐻𝑢𝑚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1427250"/>
              </a:xfrm>
              <a:prstGeom prst="rect">
                <a:avLst/>
              </a:prstGeom>
              <a:blipFill>
                <a:blip r:embed="rId2"/>
                <a:stretch>
                  <a:fillRect b="-401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92F01DC0-DAF5-D98C-9DDD-F2C06C712B1B}"/>
              </a:ext>
            </a:extLst>
          </p:cNvPr>
          <p:cNvSpPr/>
          <p:nvPr/>
        </p:nvSpPr>
        <p:spPr>
          <a:xfrm>
            <a:off x="6213567" y="3065426"/>
            <a:ext cx="2239309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8F3C5CF-930E-1AD3-05BE-7DE13524EC63}"/>
              </a:ext>
            </a:extLst>
          </p:cNvPr>
          <p:cNvSpPr/>
          <p:nvPr/>
        </p:nvSpPr>
        <p:spPr>
          <a:xfrm>
            <a:off x="678265" y="2932771"/>
            <a:ext cx="1005570" cy="31223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232B03D-F0C4-05EF-0E34-A989E4E086AF}"/>
              </a:ext>
            </a:extLst>
          </p:cNvPr>
          <p:cNvSpPr/>
          <p:nvPr/>
        </p:nvSpPr>
        <p:spPr>
          <a:xfrm>
            <a:off x="678266" y="5583390"/>
            <a:ext cx="1005570" cy="35980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03359C3-E1BC-96B9-F249-40797C20E9B2}"/>
              </a:ext>
            </a:extLst>
          </p:cNvPr>
          <p:cNvSpPr/>
          <p:nvPr/>
        </p:nvSpPr>
        <p:spPr>
          <a:xfrm>
            <a:off x="8452876" y="3065427"/>
            <a:ext cx="185085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51FEFF-290F-8172-A5FC-35B4575F63A4}"/>
              </a:ext>
            </a:extLst>
          </p:cNvPr>
          <p:cNvSpPr/>
          <p:nvPr/>
        </p:nvSpPr>
        <p:spPr>
          <a:xfrm>
            <a:off x="1683835" y="1249681"/>
            <a:ext cx="1379405" cy="31223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512D5D-3071-1AAE-DF0A-28BF94FE58A2}"/>
              </a:ext>
            </a:extLst>
          </p:cNvPr>
          <p:cNvSpPr/>
          <p:nvPr/>
        </p:nvSpPr>
        <p:spPr>
          <a:xfrm>
            <a:off x="1683835" y="1585218"/>
            <a:ext cx="1379405" cy="31223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8DC112-6015-EA37-DA45-0E61D708E570}"/>
              </a:ext>
            </a:extLst>
          </p:cNvPr>
          <p:cNvSpPr/>
          <p:nvPr/>
        </p:nvSpPr>
        <p:spPr>
          <a:xfrm>
            <a:off x="6213568" y="3379223"/>
            <a:ext cx="1308008" cy="2148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9687B3E-0BA3-CFC9-519A-17C61FF5A66A}"/>
              </a:ext>
            </a:extLst>
          </p:cNvPr>
          <p:cNvSpPr/>
          <p:nvPr/>
        </p:nvSpPr>
        <p:spPr>
          <a:xfrm>
            <a:off x="10303187" y="3065427"/>
            <a:ext cx="942663" cy="2799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5510447-1966-BF37-BDC9-D4B5E448D0B3}"/>
              </a:ext>
            </a:extLst>
          </p:cNvPr>
          <p:cNvSpPr/>
          <p:nvPr/>
        </p:nvSpPr>
        <p:spPr>
          <a:xfrm>
            <a:off x="3094165" y="1254444"/>
            <a:ext cx="1020636" cy="3074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CF1BAA5-A6AA-D50F-0751-E67E2670C8E2}"/>
              </a:ext>
            </a:extLst>
          </p:cNvPr>
          <p:cNvSpPr/>
          <p:nvPr/>
        </p:nvSpPr>
        <p:spPr>
          <a:xfrm>
            <a:off x="3094165" y="1587599"/>
            <a:ext cx="1020636" cy="3074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156A1CF-72ED-9049-5D99-408C500AA4D0}"/>
              </a:ext>
            </a:extLst>
          </p:cNvPr>
          <p:cNvSpPr/>
          <p:nvPr/>
        </p:nvSpPr>
        <p:spPr>
          <a:xfrm>
            <a:off x="3111115" y="3594100"/>
            <a:ext cx="1020636" cy="3074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8ED9603-CED4-7BB4-3802-699AFD3C7C1A}"/>
              </a:ext>
            </a:extLst>
          </p:cNvPr>
          <p:cNvSpPr/>
          <p:nvPr/>
        </p:nvSpPr>
        <p:spPr>
          <a:xfrm>
            <a:off x="3081627" y="5609558"/>
            <a:ext cx="1020636" cy="3074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/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2155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600" b="0" dirty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𝐻𝑢𝑚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</m:oMath>
                </a14:m>
                <a:endParaRPr lang="pt-BR" sz="1600" b="0" dirty="0"/>
              </a:p>
              <a:p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=0,018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21557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92F01DC0-DAF5-D98C-9DDD-F2C06C712B1B}"/>
              </a:ext>
            </a:extLst>
          </p:cNvPr>
          <p:cNvSpPr/>
          <p:nvPr/>
        </p:nvSpPr>
        <p:spPr>
          <a:xfrm>
            <a:off x="6213567" y="3065426"/>
            <a:ext cx="2239309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8F3C5CF-930E-1AD3-05BE-7DE13524EC63}"/>
              </a:ext>
            </a:extLst>
          </p:cNvPr>
          <p:cNvSpPr/>
          <p:nvPr/>
        </p:nvSpPr>
        <p:spPr>
          <a:xfrm>
            <a:off x="678265" y="2932771"/>
            <a:ext cx="1005570" cy="31223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232B03D-F0C4-05EF-0E34-A989E4E086AF}"/>
              </a:ext>
            </a:extLst>
          </p:cNvPr>
          <p:cNvSpPr/>
          <p:nvPr/>
        </p:nvSpPr>
        <p:spPr>
          <a:xfrm>
            <a:off x="678266" y="5583390"/>
            <a:ext cx="1005570" cy="35980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03359C3-E1BC-96B9-F249-40797C20E9B2}"/>
              </a:ext>
            </a:extLst>
          </p:cNvPr>
          <p:cNvSpPr/>
          <p:nvPr/>
        </p:nvSpPr>
        <p:spPr>
          <a:xfrm>
            <a:off x="8452876" y="3065427"/>
            <a:ext cx="185085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51FEFF-290F-8172-A5FC-35B4575F63A4}"/>
              </a:ext>
            </a:extLst>
          </p:cNvPr>
          <p:cNvSpPr/>
          <p:nvPr/>
        </p:nvSpPr>
        <p:spPr>
          <a:xfrm>
            <a:off x="1683835" y="1249681"/>
            <a:ext cx="1379405" cy="31223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512D5D-3071-1AAE-DF0A-28BF94FE58A2}"/>
              </a:ext>
            </a:extLst>
          </p:cNvPr>
          <p:cNvSpPr/>
          <p:nvPr/>
        </p:nvSpPr>
        <p:spPr>
          <a:xfrm>
            <a:off x="1683835" y="1585218"/>
            <a:ext cx="1379405" cy="31223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8DC112-6015-EA37-DA45-0E61D708E570}"/>
              </a:ext>
            </a:extLst>
          </p:cNvPr>
          <p:cNvSpPr/>
          <p:nvPr/>
        </p:nvSpPr>
        <p:spPr>
          <a:xfrm>
            <a:off x="6213568" y="3379223"/>
            <a:ext cx="1308008" cy="2148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9687B3E-0BA3-CFC9-519A-17C61FF5A66A}"/>
              </a:ext>
            </a:extLst>
          </p:cNvPr>
          <p:cNvSpPr/>
          <p:nvPr/>
        </p:nvSpPr>
        <p:spPr>
          <a:xfrm>
            <a:off x="10303187" y="3065427"/>
            <a:ext cx="942663" cy="2799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5510447-1966-BF37-BDC9-D4B5E448D0B3}"/>
              </a:ext>
            </a:extLst>
          </p:cNvPr>
          <p:cNvSpPr/>
          <p:nvPr/>
        </p:nvSpPr>
        <p:spPr>
          <a:xfrm>
            <a:off x="3094165" y="1254444"/>
            <a:ext cx="1020636" cy="3074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CF1BAA5-A6AA-D50F-0751-E67E2670C8E2}"/>
              </a:ext>
            </a:extLst>
          </p:cNvPr>
          <p:cNvSpPr/>
          <p:nvPr/>
        </p:nvSpPr>
        <p:spPr>
          <a:xfrm>
            <a:off x="3094165" y="1587599"/>
            <a:ext cx="1020636" cy="3074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156A1CF-72ED-9049-5D99-408C500AA4D0}"/>
              </a:ext>
            </a:extLst>
          </p:cNvPr>
          <p:cNvSpPr/>
          <p:nvPr/>
        </p:nvSpPr>
        <p:spPr>
          <a:xfrm>
            <a:off x="3111115" y="3594100"/>
            <a:ext cx="1020636" cy="3074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8ED9603-CED4-7BB4-3802-699AFD3C7C1A}"/>
              </a:ext>
            </a:extLst>
          </p:cNvPr>
          <p:cNvSpPr/>
          <p:nvPr/>
        </p:nvSpPr>
        <p:spPr>
          <a:xfrm>
            <a:off x="3081627" y="5609558"/>
            <a:ext cx="1020636" cy="3074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AF1BD5-0C1C-32BE-FCFC-D8D1F55D0169}"/>
              </a:ext>
            </a:extLst>
          </p:cNvPr>
          <p:cNvSpPr/>
          <p:nvPr/>
        </p:nvSpPr>
        <p:spPr>
          <a:xfrm>
            <a:off x="7559915" y="3379223"/>
            <a:ext cx="2124629" cy="214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5097C51-0B60-E106-9010-D7ED3E453107}"/>
              </a:ext>
            </a:extLst>
          </p:cNvPr>
          <p:cNvSpPr/>
          <p:nvPr/>
        </p:nvSpPr>
        <p:spPr>
          <a:xfrm>
            <a:off x="4145726" y="1254586"/>
            <a:ext cx="757268" cy="31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0A8BBC3-7064-C2CD-E089-26A2D0D99FD1}"/>
              </a:ext>
            </a:extLst>
          </p:cNvPr>
          <p:cNvSpPr/>
          <p:nvPr/>
        </p:nvSpPr>
        <p:spPr>
          <a:xfrm>
            <a:off x="4145727" y="3594100"/>
            <a:ext cx="757268" cy="307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17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/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𝐶𝑙𝑎𝑠𝑠𝑒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</m:e>
                    </m:d>
                  </m:oMath>
                </a14:m>
                <a:r>
                  <a:rPr lang="pt-BR" sz="1400" dirty="0"/>
                  <a:t>=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0,018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45432FB-0512-5721-9667-7A8380F436A5}"/>
                  </a:ext>
                </a:extLst>
              </p:cNvPr>
              <p:cNvSpPr txBox="1"/>
              <p:nvPr/>
            </p:nvSpPr>
            <p:spPr>
              <a:xfrm>
                <a:off x="6089736" y="2656138"/>
                <a:ext cx="6057660" cy="14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600" b="0" dirty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𝐻𝑢𝑚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45432FB-0512-5721-9667-7A8380F43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36" y="2656138"/>
                <a:ext cx="6057660" cy="1427250"/>
              </a:xfrm>
              <a:prstGeom prst="rect">
                <a:avLst/>
              </a:prstGeom>
              <a:blipFill>
                <a:blip r:embed="rId3"/>
                <a:stretch>
                  <a:fillRect l="-101" b="-401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E9AE178B-182A-A708-A68B-B51923055E8F}"/>
              </a:ext>
            </a:extLst>
          </p:cNvPr>
          <p:cNvSpPr/>
          <p:nvPr/>
        </p:nvSpPr>
        <p:spPr>
          <a:xfrm>
            <a:off x="6213567" y="3537486"/>
            <a:ext cx="2239309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CB6248F-59EE-D0EB-6814-FDC2BF0BE2CD}"/>
              </a:ext>
            </a:extLst>
          </p:cNvPr>
          <p:cNvSpPr/>
          <p:nvPr/>
        </p:nvSpPr>
        <p:spPr>
          <a:xfrm>
            <a:off x="678266" y="2280568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F81BAF-B1ED-2774-EF56-BE6869CEFBCF}"/>
              </a:ext>
            </a:extLst>
          </p:cNvPr>
          <p:cNvSpPr/>
          <p:nvPr/>
        </p:nvSpPr>
        <p:spPr>
          <a:xfrm>
            <a:off x="678266" y="2616321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F4EE067-F69A-8051-D7FA-E69A8CAEB600}"/>
              </a:ext>
            </a:extLst>
          </p:cNvPr>
          <p:cNvSpPr/>
          <p:nvPr/>
        </p:nvSpPr>
        <p:spPr>
          <a:xfrm>
            <a:off x="688912" y="4293402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9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/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𝐶𝑙𝑎𝑠𝑠𝑒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</m:e>
                    </m:d>
                  </m:oMath>
                </a14:m>
                <a:r>
                  <a:rPr lang="pt-BR" sz="1400" dirty="0"/>
                  <a:t>=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0,018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45432FB-0512-5721-9667-7A8380F436A5}"/>
                  </a:ext>
                </a:extLst>
              </p:cNvPr>
              <p:cNvSpPr txBox="1"/>
              <p:nvPr/>
            </p:nvSpPr>
            <p:spPr>
              <a:xfrm>
                <a:off x="6089736" y="2656138"/>
                <a:ext cx="6057660" cy="14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600" b="0" dirty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𝐻𝑢𝑚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45432FB-0512-5721-9667-7A8380F43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36" y="2656138"/>
                <a:ext cx="6057660" cy="1427250"/>
              </a:xfrm>
              <a:prstGeom prst="rect">
                <a:avLst/>
              </a:prstGeom>
              <a:blipFill>
                <a:blip r:embed="rId3"/>
                <a:stretch>
                  <a:fillRect l="-101" b="-401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E9AE178B-182A-A708-A68B-B51923055E8F}"/>
              </a:ext>
            </a:extLst>
          </p:cNvPr>
          <p:cNvSpPr/>
          <p:nvPr/>
        </p:nvSpPr>
        <p:spPr>
          <a:xfrm>
            <a:off x="6213567" y="3537486"/>
            <a:ext cx="2239309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CB6248F-59EE-D0EB-6814-FDC2BF0BE2CD}"/>
              </a:ext>
            </a:extLst>
          </p:cNvPr>
          <p:cNvSpPr/>
          <p:nvPr/>
        </p:nvSpPr>
        <p:spPr>
          <a:xfrm>
            <a:off x="678266" y="2280568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F81BAF-B1ED-2774-EF56-BE6869CEFBCF}"/>
              </a:ext>
            </a:extLst>
          </p:cNvPr>
          <p:cNvSpPr/>
          <p:nvPr/>
        </p:nvSpPr>
        <p:spPr>
          <a:xfrm>
            <a:off x="678266" y="2616321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F4EE067-F69A-8051-D7FA-E69A8CAEB600}"/>
              </a:ext>
            </a:extLst>
          </p:cNvPr>
          <p:cNvSpPr/>
          <p:nvPr/>
        </p:nvSpPr>
        <p:spPr>
          <a:xfrm>
            <a:off x="688912" y="4293402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6F9B207-5797-6235-6C65-3D3C17D543BA}"/>
              </a:ext>
            </a:extLst>
          </p:cNvPr>
          <p:cNvSpPr/>
          <p:nvPr/>
        </p:nvSpPr>
        <p:spPr>
          <a:xfrm>
            <a:off x="8490757" y="3530134"/>
            <a:ext cx="185085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FC71C2-5C7B-B748-1375-B0EC893FBE77}"/>
              </a:ext>
            </a:extLst>
          </p:cNvPr>
          <p:cNvSpPr/>
          <p:nvPr/>
        </p:nvSpPr>
        <p:spPr>
          <a:xfrm>
            <a:off x="1672760" y="1936749"/>
            <a:ext cx="139429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856C3A-88EC-E744-6AFF-E1A34DCF7F89}"/>
              </a:ext>
            </a:extLst>
          </p:cNvPr>
          <p:cNvSpPr/>
          <p:nvPr/>
        </p:nvSpPr>
        <p:spPr>
          <a:xfrm>
            <a:off x="1672760" y="5265795"/>
            <a:ext cx="1394291" cy="34192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89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/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𝐶𝑙𝑎𝑠𝑠𝑒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</m:e>
                    </m:d>
                  </m:oMath>
                </a14:m>
                <a:r>
                  <a:rPr lang="pt-BR" sz="1400" dirty="0"/>
                  <a:t>=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0,018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45432FB-0512-5721-9667-7A8380F436A5}"/>
                  </a:ext>
                </a:extLst>
              </p:cNvPr>
              <p:cNvSpPr txBox="1"/>
              <p:nvPr/>
            </p:nvSpPr>
            <p:spPr>
              <a:xfrm>
                <a:off x="6089736" y="2656138"/>
                <a:ext cx="6057660" cy="14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600" b="0" dirty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𝐻𝑢𝑚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45432FB-0512-5721-9667-7A8380F43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36" y="2656138"/>
                <a:ext cx="6057660" cy="1427250"/>
              </a:xfrm>
              <a:prstGeom prst="rect">
                <a:avLst/>
              </a:prstGeom>
              <a:blipFill>
                <a:blip r:embed="rId3"/>
                <a:stretch>
                  <a:fillRect l="-101" b="-401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E9AE178B-182A-A708-A68B-B51923055E8F}"/>
              </a:ext>
            </a:extLst>
          </p:cNvPr>
          <p:cNvSpPr/>
          <p:nvPr/>
        </p:nvSpPr>
        <p:spPr>
          <a:xfrm>
            <a:off x="6213567" y="3537486"/>
            <a:ext cx="2239309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CB6248F-59EE-D0EB-6814-FDC2BF0BE2CD}"/>
              </a:ext>
            </a:extLst>
          </p:cNvPr>
          <p:cNvSpPr/>
          <p:nvPr/>
        </p:nvSpPr>
        <p:spPr>
          <a:xfrm>
            <a:off x="678266" y="2280568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F81BAF-B1ED-2774-EF56-BE6869CEFBCF}"/>
              </a:ext>
            </a:extLst>
          </p:cNvPr>
          <p:cNvSpPr/>
          <p:nvPr/>
        </p:nvSpPr>
        <p:spPr>
          <a:xfrm>
            <a:off x="678266" y="2616321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F4EE067-F69A-8051-D7FA-E69A8CAEB600}"/>
              </a:ext>
            </a:extLst>
          </p:cNvPr>
          <p:cNvSpPr/>
          <p:nvPr/>
        </p:nvSpPr>
        <p:spPr>
          <a:xfrm>
            <a:off x="688912" y="4293402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6F9B207-5797-6235-6C65-3D3C17D543BA}"/>
              </a:ext>
            </a:extLst>
          </p:cNvPr>
          <p:cNvSpPr/>
          <p:nvPr/>
        </p:nvSpPr>
        <p:spPr>
          <a:xfrm>
            <a:off x="8490757" y="3530134"/>
            <a:ext cx="185085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FC71C2-5C7B-B748-1375-B0EC893FBE77}"/>
              </a:ext>
            </a:extLst>
          </p:cNvPr>
          <p:cNvSpPr/>
          <p:nvPr/>
        </p:nvSpPr>
        <p:spPr>
          <a:xfrm>
            <a:off x="1672760" y="1936749"/>
            <a:ext cx="139429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856C3A-88EC-E744-6AFF-E1A34DCF7F89}"/>
              </a:ext>
            </a:extLst>
          </p:cNvPr>
          <p:cNvSpPr/>
          <p:nvPr/>
        </p:nvSpPr>
        <p:spPr>
          <a:xfrm>
            <a:off x="1672760" y="5265795"/>
            <a:ext cx="1394291" cy="34192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AFCE8B-FAC8-D985-691D-D542737A7C0F}"/>
              </a:ext>
            </a:extLst>
          </p:cNvPr>
          <p:cNvSpPr/>
          <p:nvPr/>
        </p:nvSpPr>
        <p:spPr>
          <a:xfrm>
            <a:off x="6213567" y="3836371"/>
            <a:ext cx="1308008" cy="2148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1E4D8B-911D-FB93-433A-A8EE9CD5C3E0}"/>
              </a:ext>
            </a:extLst>
          </p:cNvPr>
          <p:cNvSpPr/>
          <p:nvPr/>
        </p:nvSpPr>
        <p:spPr>
          <a:xfrm>
            <a:off x="10379386" y="3522575"/>
            <a:ext cx="942663" cy="2799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91C7CB-A940-63CF-5C40-23A83922FEB6}"/>
              </a:ext>
            </a:extLst>
          </p:cNvPr>
          <p:cNvSpPr/>
          <p:nvPr/>
        </p:nvSpPr>
        <p:spPr>
          <a:xfrm>
            <a:off x="3102130" y="1918602"/>
            <a:ext cx="983848" cy="36196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619B287-0640-8E1C-E18B-DE7FCCB8267F}"/>
              </a:ext>
            </a:extLst>
          </p:cNvPr>
          <p:cNvSpPr/>
          <p:nvPr/>
        </p:nvSpPr>
        <p:spPr>
          <a:xfrm>
            <a:off x="3122722" y="2280568"/>
            <a:ext cx="963256" cy="2799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DFDDF3C-3C63-A6BE-877B-DFCF07ECA9A4}"/>
              </a:ext>
            </a:extLst>
          </p:cNvPr>
          <p:cNvSpPr/>
          <p:nvPr/>
        </p:nvSpPr>
        <p:spPr>
          <a:xfrm>
            <a:off x="3121598" y="4927089"/>
            <a:ext cx="963256" cy="3387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89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/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𝐶𝑙𝑎𝑠𝑠𝑒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</m:e>
                    </m:d>
                  </m:oMath>
                </a14:m>
                <a:r>
                  <a:rPr lang="pt-BR" sz="1400" dirty="0"/>
                  <a:t>=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0,018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45432FB-0512-5721-9667-7A8380F436A5}"/>
                  </a:ext>
                </a:extLst>
              </p:cNvPr>
              <p:cNvSpPr txBox="1"/>
              <p:nvPr/>
            </p:nvSpPr>
            <p:spPr>
              <a:xfrm>
                <a:off x="6089736" y="2656138"/>
                <a:ext cx="6057660" cy="14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600" b="0" dirty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𝐻𝑢𝑚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45432FB-0512-5721-9667-7A8380F43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36" y="2656138"/>
                <a:ext cx="6057660" cy="1427250"/>
              </a:xfrm>
              <a:prstGeom prst="rect">
                <a:avLst/>
              </a:prstGeom>
              <a:blipFill>
                <a:blip r:embed="rId3"/>
                <a:stretch>
                  <a:fillRect l="-101" b="-401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E9AE178B-182A-A708-A68B-B51923055E8F}"/>
              </a:ext>
            </a:extLst>
          </p:cNvPr>
          <p:cNvSpPr/>
          <p:nvPr/>
        </p:nvSpPr>
        <p:spPr>
          <a:xfrm>
            <a:off x="6213567" y="3537486"/>
            <a:ext cx="2239309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CB6248F-59EE-D0EB-6814-FDC2BF0BE2CD}"/>
              </a:ext>
            </a:extLst>
          </p:cNvPr>
          <p:cNvSpPr/>
          <p:nvPr/>
        </p:nvSpPr>
        <p:spPr>
          <a:xfrm>
            <a:off x="678266" y="2280568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F81BAF-B1ED-2774-EF56-BE6869CEFBCF}"/>
              </a:ext>
            </a:extLst>
          </p:cNvPr>
          <p:cNvSpPr/>
          <p:nvPr/>
        </p:nvSpPr>
        <p:spPr>
          <a:xfrm>
            <a:off x="678266" y="2616321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F4EE067-F69A-8051-D7FA-E69A8CAEB600}"/>
              </a:ext>
            </a:extLst>
          </p:cNvPr>
          <p:cNvSpPr/>
          <p:nvPr/>
        </p:nvSpPr>
        <p:spPr>
          <a:xfrm>
            <a:off x="688912" y="4293402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6F9B207-5797-6235-6C65-3D3C17D543BA}"/>
              </a:ext>
            </a:extLst>
          </p:cNvPr>
          <p:cNvSpPr/>
          <p:nvPr/>
        </p:nvSpPr>
        <p:spPr>
          <a:xfrm>
            <a:off x="8490757" y="3530134"/>
            <a:ext cx="185085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FC71C2-5C7B-B748-1375-B0EC893FBE77}"/>
              </a:ext>
            </a:extLst>
          </p:cNvPr>
          <p:cNvSpPr/>
          <p:nvPr/>
        </p:nvSpPr>
        <p:spPr>
          <a:xfrm>
            <a:off x="1672760" y="1936749"/>
            <a:ext cx="139429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856C3A-88EC-E744-6AFF-E1A34DCF7F89}"/>
              </a:ext>
            </a:extLst>
          </p:cNvPr>
          <p:cNvSpPr/>
          <p:nvPr/>
        </p:nvSpPr>
        <p:spPr>
          <a:xfrm>
            <a:off x="1672760" y="5265795"/>
            <a:ext cx="1394291" cy="34192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AFCE8B-FAC8-D985-691D-D542737A7C0F}"/>
              </a:ext>
            </a:extLst>
          </p:cNvPr>
          <p:cNvSpPr/>
          <p:nvPr/>
        </p:nvSpPr>
        <p:spPr>
          <a:xfrm>
            <a:off x="6213567" y="3836371"/>
            <a:ext cx="1308008" cy="2148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1E4D8B-911D-FB93-433A-A8EE9CD5C3E0}"/>
              </a:ext>
            </a:extLst>
          </p:cNvPr>
          <p:cNvSpPr/>
          <p:nvPr/>
        </p:nvSpPr>
        <p:spPr>
          <a:xfrm>
            <a:off x="10379386" y="3522575"/>
            <a:ext cx="942663" cy="2799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91C7CB-A940-63CF-5C40-23A83922FEB6}"/>
              </a:ext>
            </a:extLst>
          </p:cNvPr>
          <p:cNvSpPr/>
          <p:nvPr/>
        </p:nvSpPr>
        <p:spPr>
          <a:xfrm>
            <a:off x="3102130" y="1918602"/>
            <a:ext cx="983848" cy="36196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619B287-0640-8E1C-E18B-DE7FCCB8267F}"/>
              </a:ext>
            </a:extLst>
          </p:cNvPr>
          <p:cNvSpPr/>
          <p:nvPr/>
        </p:nvSpPr>
        <p:spPr>
          <a:xfrm>
            <a:off x="3122722" y="2280568"/>
            <a:ext cx="963256" cy="2799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DFDDF3C-3C63-A6BE-877B-DFCF07ECA9A4}"/>
              </a:ext>
            </a:extLst>
          </p:cNvPr>
          <p:cNvSpPr/>
          <p:nvPr/>
        </p:nvSpPr>
        <p:spPr>
          <a:xfrm>
            <a:off x="3121598" y="4927089"/>
            <a:ext cx="963256" cy="3387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A97F051-125A-635A-2189-7D1B60418D23}"/>
              </a:ext>
            </a:extLst>
          </p:cNvPr>
          <p:cNvSpPr/>
          <p:nvPr/>
        </p:nvSpPr>
        <p:spPr>
          <a:xfrm>
            <a:off x="7546594" y="3832439"/>
            <a:ext cx="2239309" cy="214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94B8BF-B931-1AA1-31ED-1313907C2D2C}"/>
              </a:ext>
            </a:extLst>
          </p:cNvPr>
          <p:cNvSpPr/>
          <p:nvPr/>
        </p:nvSpPr>
        <p:spPr>
          <a:xfrm>
            <a:off x="4121058" y="1923930"/>
            <a:ext cx="784318" cy="292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6F545A8-FE22-4048-12AF-DCC316CF0AE9}"/>
              </a:ext>
            </a:extLst>
          </p:cNvPr>
          <p:cNvSpPr/>
          <p:nvPr/>
        </p:nvSpPr>
        <p:spPr>
          <a:xfrm>
            <a:off x="4121057" y="2291443"/>
            <a:ext cx="784319" cy="269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B9B09A9-52DE-D480-DD43-FEA47160A613}"/>
              </a:ext>
            </a:extLst>
          </p:cNvPr>
          <p:cNvSpPr/>
          <p:nvPr/>
        </p:nvSpPr>
        <p:spPr>
          <a:xfrm>
            <a:off x="4121057" y="2602886"/>
            <a:ext cx="784319" cy="279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8BD3716-E086-097E-4DFF-5296BF58F953}"/>
              </a:ext>
            </a:extLst>
          </p:cNvPr>
          <p:cNvSpPr/>
          <p:nvPr/>
        </p:nvSpPr>
        <p:spPr>
          <a:xfrm>
            <a:off x="4121057" y="3947816"/>
            <a:ext cx="784319" cy="279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F86623F-FF8C-7F36-7C04-FF695DC1A53B}"/>
              </a:ext>
            </a:extLst>
          </p:cNvPr>
          <p:cNvSpPr/>
          <p:nvPr/>
        </p:nvSpPr>
        <p:spPr>
          <a:xfrm>
            <a:off x="4121057" y="4285090"/>
            <a:ext cx="784319" cy="279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9ADF80A-47BB-A68D-9C8C-22FD36E3FD45}"/>
              </a:ext>
            </a:extLst>
          </p:cNvPr>
          <p:cNvSpPr/>
          <p:nvPr/>
        </p:nvSpPr>
        <p:spPr>
          <a:xfrm>
            <a:off x="4121057" y="5267176"/>
            <a:ext cx="784319" cy="338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3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/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𝐶𝑙𝑎𝑠𝑠𝑒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</m:e>
                    </m:d>
                  </m:oMath>
                </a14:m>
                <a:r>
                  <a:rPr lang="pt-BR" sz="1400" dirty="0"/>
                  <a:t>=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0,018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45432FB-0512-5721-9667-7A8380F436A5}"/>
                  </a:ext>
                </a:extLst>
              </p:cNvPr>
              <p:cNvSpPr txBox="1"/>
              <p:nvPr/>
            </p:nvSpPr>
            <p:spPr>
              <a:xfrm>
                <a:off x="6089736" y="2656138"/>
                <a:ext cx="6057660" cy="2387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600" b="0" dirty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𝐻𝑢𝑚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  <a:p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=0,011</m:t>
                      </m:r>
                    </m:oMath>
                  </m:oMathPara>
                </a14:m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45432FB-0512-5721-9667-7A8380F43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36" y="2656138"/>
                <a:ext cx="6057660" cy="2387320"/>
              </a:xfrm>
              <a:prstGeom prst="rect">
                <a:avLst/>
              </a:prstGeom>
              <a:blipFill>
                <a:blip r:embed="rId3"/>
                <a:stretch>
                  <a:fillRect l="-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E9AE178B-182A-A708-A68B-B51923055E8F}"/>
              </a:ext>
            </a:extLst>
          </p:cNvPr>
          <p:cNvSpPr/>
          <p:nvPr/>
        </p:nvSpPr>
        <p:spPr>
          <a:xfrm>
            <a:off x="6213567" y="3537486"/>
            <a:ext cx="2239309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CB6248F-59EE-D0EB-6814-FDC2BF0BE2CD}"/>
              </a:ext>
            </a:extLst>
          </p:cNvPr>
          <p:cNvSpPr/>
          <p:nvPr/>
        </p:nvSpPr>
        <p:spPr>
          <a:xfrm>
            <a:off x="678266" y="2280568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F81BAF-B1ED-2774-EF56-BE6869CEFBCF}"/>
              </a:ext>
            </a:extLst>
          </p:cNvPr>
          <p:cNvSpPr/>
          <p:nvPr/>
        </p:nvSpPr>
        <p:spPr>
          <a:xfrm>
            <a:off x="678266" y="2616321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F4EE067-F69A-8051-D7FA-E69A8CAEB600}"/>
              </a:ext>
            </a:extLst>
          </p:cNvPr>
          <p:cNvSpPr/>
          <p:nvPr/>
        </p:nvSpPr>
        <p:spPr>
          <a:xfrm>
            <a:off x="688912" y="4293402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6F9B207-5797-6235-6C65-3D3C17D543BA}"/>
              </a:ext>
            </a:extLst>
          </p:cNvPr>
          <p:cNvSpPr/>
          <p:nvPr/>
        </p:nvSpPr>
        <p:spPr>
          <a:xfrm>
            <a:off x="8490757" y="3530134"/>
            <a:ext cx="185085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FC71C2-5C7B-B748-1375-B0EC893FBE77}"/>
              </a:ext>
            </a:extLst>
          </p:cNvPr>
          <p:cNvSpPr/>
          <p:nvPr/>
        </p:nvSpPr>
        <p:spPr>
          <a:xfrm>
            <a:off x="1672760" y="1936749"/>
            <a:ext cx="139429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856C3A-88EC-E744-6AFF-E1A34DCF7F89}"/>
              </a:ext>
            </a:extLst>
          </p:cNvPr>
          <p:cNvSpPr/>
          <p:nvPr/>
        </p:nvSpPr>
        <p:spPr>
          <a:xfrm>
            <a:off x="1672760" y="5265795"/>
            <a:ext cx="1394291" cy="34192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AFCE8B-FAC8-D985-691D-D542737A7C0F}"/>
              </a:ext>
            </a:extLst>
          </p:cNvPr>
          <p:cNvSpPr/>
          <p:nvPr/>
        </p:nvSpPr>
        <p:spPr>
          <a:xfrm>
            <a:off x="6213567" y="3836371"/>
            <a:ext cx="1308008" cy="2148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1E4D8B-911D-FB93-433A-A8EE9CD5C3E0}"/>
              </a:ext>
            </a:extLst>
          </p:cNvPr>
          <p:cNvSpPr/>
          <p:nvPr/>
        </p:nvSpPr>
        <p:spPr>
          <a:xfrm>
            <a:off x="10379386" y="3522575"/>
            <a:ext cx="942663" cy="2799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91C7CB-A940-63CF-5C40-23A83922FEB6}"/>
              </a:ext>
            </a:extLst>
          </p:cNvPr>
          <p:cNvSpPr/>
          <p:nvPr/>
        </p:nvSpPr>
        <p:spPr>
          <a:xfrm>
            <a:off x="3102130" y="1918602"/>
            <a:ext cx="983848" cy="36196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619B287-0640-8E1C-E18B-DE7FCCB8267F}"/>
              </a:ext>
            </a:extLst>
          </p:cNvPr>
          <p:cNvSpPr/>
          <p:nvPr/>
        </p:nvSpPr>
        <p:spPr>
          <a:xfrm>
            <a:off x="3122722" y="2280568"/>
            <a:ext cx="963256" cy="2799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DFDDF3C-3C63-A6BE-877B-DFCF07ECA9A4}"/>
              </a:ext>
            </a:extLst>
          </p:cNvPr>
          <p:cNvSpPr/>
          <p:nvPr/>
        </p:nvSpPr>
        <p:spPr>
          <a:xfrm>
            <a:off x="3121598" y="4927089"/>
            <a:ext cx="963256" cy="3387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A97F051-125A-635A-2189-7D1B60418D23}"/>
              </a:ext>
            </a:extLst>
          </p:cNvPr>
          <p:cNvSpPr/>
          <p:nvPr/>
        </p:nvSpPr>
        <p:spPr>
          <a:xfrm>
            <a:off x="7546594" y="3832439"/>
            <a:ext cx="2239309" cy="214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94B8BF-B931-1AA1-31ED-1313907C2D2C}"/>
              </a:ext>
            </a:extLst>
          </p:cNvPr>
          <p:cNvSpPr/>
          <p:nvPr/>
        </p:nvSpPr>
        <p:spPr>
          <a:xfrm>
            <a:off x="4121058" y="1923930"/>
            <a:ext cx="784318" cy="292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6F545A8-FE22-4048-12AF-DCC316CF0AE9}"/>
              </a:ext>
            </a:extLst>
          </p:cNvPr>
          <p:cNvSpPr/>
          <p:nvPr/>
        </p:nvSpPr>
        <p:spPr>
          <a:xfrm>
            <a:off x="4121057" y="2291443"/>
            <a:ext cx="784319" cy="269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B9B09A9-52DE-D480-DD43-FEA47160A613}"/>
              </a:ext>
            </a:extLst>
          </p:cNvPr>
          <p:cNvSpPr/>
          <p:nvPr/>
        </p:nvSpPr>
        <p:spPr>
          <a:xfrm>
            <a:off x="4121057" y="2602886"/>
            <a:ext cx="784319" cy="279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8BD3716-E086-097E-4DFF-5296BF58F953}"/>
              </a:ext>
            </a:extLst>
          </p:cNvPr>
          <p:cNvSpPr/>
          <p:nvPr/>
        </p:nvSpPr>
        <p:spPr>
          <a:xfrm>
            <a:off x="4121057" y="3947816"/>
            <a:ext cx="784319" cy="279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F86623F-FF8C-7F36-7C04-FF695DC1A53B}"/>
              </a:ext>
            </a:extLst>
          </p:cNvPr>
          <p:cNvSpPr/>
          <p:nvPr/>
        </p:nvSpPr>
        <p:spPr>
          <a:xfrm>
            <a:off x="4121057" y="4285090"/>
            <a:ext cx="784319" cy="279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9ADF80A-47BB-A68D-9C8C-22FD36E3FD45}"/>
              </a:ext>
            </a:extLst>
          </p:cNvPr>
          <p:cNvSpPr/>
          <p:nvPr/>
        </p:nvSpPr>
        <p:spPr>
          <a:xfrm>
            <a:off x="4121057" y="5267176"/>
            <a:ext cx="784319" cy="338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35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/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0,018</m:t>
                      </m:r>
                    </m:oMath>
                  </m:oMathPara>
                </a14:m>
                <a:endParaRPr lang="pt-BR" sz="1400" b="0" dirty="0"/>
              </a:p>
              <a:p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=0,011</m:t>
                      </m:r>
                    </m:oMath>
                  </m:oMathPara>
                </a14:m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31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64098"/>
              </p:ext>
            </p:extLst>
          </p:nvPr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0,018</m:t>
                      </m:r>
                    </m:oMath>
                  </m:oMathPara>
                </a14:m>
                <a:endParaRPr lang="pt-BR" sz="1400" b="0" dirty="0"/>
              </a:p>
              <a:p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=0,011</m:t>
                      </m:r>
                    </m:oMath>
                  </m:oMathPara>
                </a14:m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046D715-5A55-323A-9237-CF0EE800C739}"/>
              </a:ext>
            </a:extLst>
          </p:cNvPr>
          <p:cNvSpPr txBox="1"/>
          <p:nvPr/>
        </p:nvSpPr>
        <p:spPr>
          <a:xfrm>
            <a:off x="6486525" y="3429000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Calculando probabilidade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3FBD7ED-CA9F-E149-65C5-71CDEB5DBC3F}"/>
                  </a:ext>
                </a:extLst>
              </p:cNvPr>
              <p:cNvSpPr txBox="1"/>
              <p:nvPr/>
            </p:nvSpPr>
            <p:spPr>
              <a:xfrm>
                <a:off x="6129348" y="4037174"/>
                <a:ext cx="6057660" cy="1583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0,018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0,018+0,011</m:t>
                          </m:r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=0,62</m:t>
                      </m:r>
                    </m:oMath>
                  </m:oMathPara>
                </a14:m>
                <a:endParaRPr lang="pt-BR" sz="1400" b="0" dirty="0"/>
              </a:p>
              <a:p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pt-B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0,01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0,018+0,011</m:t>
                          </m:r>
                        </m:den>
                      </m:f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0,38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3FBD7ED-CA9F-E149-65C5-71CDEB5DB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48" y="4037174"/>
                <a:ext cx="6057660" cy="1583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55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459F-1C23-45C5-9154-F547FD05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AC19-AF55-4771-B9FC-7ADD1911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probabilidade do seu vizinho ser um alienígena?</a:t>
            </a:r>
          </a:p>
          <a:p>
            <a:r>
              <a:rPr lang="pt-BR" dirty="0"/>
              <a:t>E se você ouve ele falando em línguas estranhas que nunca tinha ouvido antes?</a:t>
            </a:r>
          </a:p>
          <a:p>
            <a:r>
              <a:rPr lang="pt-BR" dirty="0"/>
              <a:t>E se você visse algo no formato de um disco flutuando na frente da janela dele?</a:t>
            </a:r>
          </a:p>
        </p:txBody>
      </p:sp>
    </p:spTree>
    <p:extLst>
      <p:ext uri="{BB962C8B-B14F-4D97-AF65-F5344CB8AC3E}">
        <p14:creationId xmlns:p14="http://schemas.microsoft.com/office/powerpoint/2010/main" val="4116077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C66D6-E347-4C65-5C03-28F2DCB5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Suavização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19141-6780-1E9C-ED8D-01D18550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acontece se uma probabilidade for igual a 0?</a:t>
            </a:r>
          </a:p>
        </p:txBody>
      </p:sp>
    </p:spTree>
    <p:extLst>
      <p:ext uri="{BB962C8B-B14F-4D97-AF65-F5344CB8AC3E}">
        <p14:creationId xmlns:p14="http://schemas.microsoft.com/office/powerpoint/2010/main" val="1601932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575469"/>
              </p:ext>
            </p:extLst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/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2155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600" b="0" dirty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𝐻𝑢𝑚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</m:oMath>
                </a14:m>
                <a:endParaRPr lang="pt-BR" sz="1600" b="0" dirty="0"/>
              </a:p>
              <a:p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21557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92F01DC0-DAF5-D98C-9DDD-F2C06C712B1B}"/>
              </a:ext>
            </a:extLst>
          </p:cNvPr>
          <p:cNvSpPr/>
          <p:nvPr/>
        </p:nvSpPr>
        <p:spPr>
          <a:xfrm>
            <a:off x="6213567" y="3065426"/>
            <a:ext cx="2239309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8F3C5CF-930E-1AD3-05BE-7DE13524EC63}"/>
              </a:ext>
            </a:extLst>
          </p:cNvPr>
          <p:cNvSpPr/>
          <p:nvPr/>
        </p:nvSpPr>
        <p:spPr>
          <a:xfrm>
            <a:off x="678265" y="2932771"/>
            <a:ext cx="1005570" cy="31223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03359C3-E1BC-96B9-F249-40797C20E9B2}"/>
              </a:ext>
            </a:extLst>
          </p:cNvPr>
          <p:cNvSpPr/>
          <p:nvPr/>
        </p:nvSpPr>
        <p:spPr>
          <a:xfrm>
            <a:off x="8452876" y="3065427"/>
            <a:ext cx="185085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512D5D-3071-1AAE-DF0A-28BF94FE58A2}"/>
              </a:ext>
            </a:extLst>
          </p:cNvPr>
          <p:cNvSpPr/>
          <p:nvPr/>
        </p:nvSpPr>
        <p:spPr>
          <a:xfrm>
            <a:off x="1683835" y="1585218"/>
            <a:ext cx="1379405" cy="31223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8DC112-6015-EA37-DA45-0E61D708E570}"/>
              </a:ext>
            </a:extLst>
          </p:cNvPr>
          <p:cNvSpPr/>
          <p:nvPr/>
        </p:nvSpPr>
        <p:spPr>
          <a:xfrm>
            <a:off x="6213568" y="3379223"/>
            <a:ext cx="1308008" cy="2148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9687B3E-0BA3-CFC9-519A-17C61FF5A66A}"/>
              </a:ext>
            </a:extLst>
          </p:cNvPr>
          <p:cNvSpPr/>
          <p:nvPr/>
        </p:nvSpPr>
        <p:spPr>
          <a:xfrm>
            <a:off x="10303187" y="3065427"/>
            <a:ext cx="942663" cy="2799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CF1BAA5-A6AA-D50F-0751-E67E2670C8E2}"/>
              </a:ext>
            </a:extLst>
          </p:cNvPr>
          <p:cNvSpPr/>
          <p:nvPr/>
        </p:nvSpPr>
        <p:spPr>
          <a:xfrm>
            <a:off x="3094165" y="1587599"/>
            <a:ext cx="1020636" cy="3074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AF1BD5-0C1C-32BE-FCFC-D8D1F55D0169}"/>
              </a:ext>
            </a:extLst>
          </p:cNvPr>
          <p:cNvSpPr/>
          <p:nvPr/>
        </p:nvSpPr>
        <p:spPr>
          <a:xfrm>
            <a:off x="7559915" y="3379223"/>
            <a:ext cx="2124629" cy="214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54BF618-3D10-5DC8-3FC8-1D8DBF1F07E6}"/>
              </a:ext>
            </a:extLst>
          </p:cNvPr>
          <p:cNvSpPr/>
          <p:nvPr/>
        </p:nvSpPr>
        <p:spPr>
          <a:xfrm>
            <a:off x="678265" y="5621632"/>
            <a:ext cx="1005570" cy="31223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131B603-C89A-80A2-DF9A-D9EFF2C08E49}"/>
              </a:ext>
            </a:extLst>
          </p:cNvPr>
          <p:cNvSpPr/>
          <p:nvPr/>
        </p:nvSpPr>
        <p:spPr>
          <a:xfrm>
            <a:off x="3094165" y="5628087"/>
            <a:ext cx="1020636" cy="3074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8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406578"/>
              </p:ext>
            </p:extLst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/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𝐶𝑙𝑎𝑠𝑠𝑒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</m:e>
                    </m:d>
                  </m:oMath>
                </a14:m>
                <a:r>
                  <a:rPr lang="pt-BR" sz="1400" dirty="0"/>
                  <a:t>=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45432FB-0512-5721-9667-7A8380F436A5}"/>
                  </a:ext>
                </a:extLst>
              </p:cNvPr>
              <p:cNvSpPr txBox="1"/>
              <p:nvPr/>
            </p:nvSpPr>
            <p:spPr>
              <a:xfrm>
                <a:off x="6089736" y="2656138"/>
                <a:ext cx="6057660" cy="2387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600" b="0" dirty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𝐻𝑢𝑚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  <a:p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=0,01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45432FB-0512-5721-9667-7A8380F43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36" y="2656138"/>
                <a:ext cx="6057660" cy="2387320"/>
              </a:xfrm>
              <a:prstGeom prst="rect">
                <a:avLst/>
              </a:prstGeom>
              <a:blipFill>
                <a:blip r:embed="rId3"/>
                <a:stretch>
                  <a:fillRect l="-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E9AE178B-182A-A708-A68B-B51923055E8F}"/>
              </a:ext>
            </a:extLst>
          </p:cNvPr>
          <p:cNvSpPr/>
          <p:nvPr/>
        </p:nvSpPr>
        <p:spPr>
          <a:xfrm>
            <a:off x="6213567" y="3537486"/>
            <a:ext cx="2239309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CB6248F-59EE-D0EB-6814-FDC2BF0BE2CD}"/>
              </a:ext>
            </a:extLst>
          </p:cNvPr>
          <p:cNvSpPr/>
          <p:nvPr/>
        </p:nvSpPr>
        <p:spPr>
          <a:xfrm>
            <a:off x="678266" y="2280568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F81BAF-B1ED-2774-EF56-BE6869CEFBCF}"/>
              </a:ext>
            </a:extLst>
          </p:cNvPr>
          <p:cNvSpPr/>
          <p:nvPr/>
        </p:nvSpPr>
        <p:spPr>
          <a:xfrm>
            <a:off x="678266" y="2616321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F4EE067-F69A-8051-D7FA-E69A8CAEB600}"/>
              </a:ext>
            </a:extLst>
          </p:cNvPr>
          <p:cNvSpPr/>
          <p:nvPr/>
        </p:nvSpPr>
        <p:spPr>
          <a:xfrm>
            <a:off x="688912" y="4293402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6F9B207-5797-6235-6C65-3D3C17D543BA}"/>
              </a:ext>
            </a:extLst>
          </p:cNvPr>
          <p:cNvSpPr/>
          <p:nvPr/>
        </p:nvSpPr>
        <p:spPr>
          <a:xfrm>
            <a:off x="8490757" y="3530134"/>
            <a:ext cx="185085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FC71C2-5C7B-B748-1375-B0EC893FBE77}"/>
              </a:ext>
            </a:extLst>
          </p:cNvPr>
          <p:cNvSpPr/>
          <p:nvPr/>
        </p:nvSpPr>
        <p:spPr>
          <a:xfrm>
            <a:off x="1672760" y="1936749"/>
            <a:ext cx="139429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856C3A-88EC-E744-6AFF-E1A34DCF7F89}"/>
              </a:ext>
            </a:extLst>
          </p:cNvPr>
          <p:cNvSpPr/>
          <p:nvPr/>
        </p:nvSpPr>
        <p:spPr>
          <a:xfrm>
            <a:off x="1672760" y="5265795"/>
            <a:ext cx="1394291" cy="34192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AFCE8B-FAC8-D985-691D-D542737A7C0F}"/>
              </a:ext>
            </a:extLst>
          </p:cNvPr>
          <p:cNvSpPr/>
          <p:nvPr/>
        </p:nvSpPr>
        <p:spPr>
          <a:xfrm>
            <a:off x="6213567" y="3836371"/>
            <a:ext cx="1308008" cy="2148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1E4D8B-911D-FB93-433A-A8EE9CD5C3E0}"/>
              </a:ext>
            </a:extLst>
          </p:cNvPr>
          <p:cNvSpPr/>
          <p:nvPr/>
        </p:nvSpPr>
        <p:spPr>
          <a:xfrm>
            <a:off x="10379386" y="3522575"/>
            <a:ext cx="942663" cy="2799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91C7CB-A940-63CF-5C40-23A83922FEB6}"/>
              </a:ext>
            </a:extLst>
          </p:cNvPr>
          <p:cNvSpPr/>
          <p:nvPr/>
        </p:nvSpPr>
        <p:spPr>
          <a:xfrm>
            <a:off x="3102130" y="1918602"/>
            <a:ext cx="983848" cy="36196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619B287-0640-8E1C-E18B-DE7FCCB8267F}"/>
              </a:ext>
            </a:extLst>
          </p:cNvPr>
          <p:cNvSpPr/>
          <p:nvPr/>
        </p:nvSpPr>
        <p:spPr>
          <a:xfrm>
            <a:off x="3122722" y="2280568"/>
            <a:ext cx="963256" cy="2799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DFDDF3C-3C63-A6BE-877B-DFCF07ECA9A4}"/>
              </a:ext>
            </a:extLst>
          </p:cNvPr>
          <p:cNvSpPr/>
          <p:nvPr/>
        </p:nvSpPr>
        <p:spPr>
          <a:xfrm>
            <a:off x="3121598" y="4927089"/>
            <a:ext cx="963256" cy="3387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A97F051-125A-635A-2189-7D1B60418D23}"/>
              </a:ext>
            </a:extLst>
          </p:cNvPr>
          <p:cNvSpPr/>
          <p:nvPr/>
        </p:nvSpPr>
        <p:spPr>
          <a:xfrm>
            <a:off x="7546594" y="3832439"/>
            <a:ext cx="2239309" cy="214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94B8BF-B931-1AA1-31ED-1313907C2D2C}"/>
              </a:ext>
            </a:extLst>
          </p:cNvPr>
          <p:cNvSpPr/>
          <p:nvPr/>
        </p:nvSpPr>
        <p:spPr>
          <a:xfrm>
            <a:off x="4121058" y="1923930"/>
            <a:ext cx="784318" cy="292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6F545A8-FE22-4048-12AF-DCC316CF0AE9}"/>
              </a:ext>
            </a:extLst>
          </p:cNvPr>
          <p:cNvSpPr/>
          <p:nvPr/>
        </p:nvSpPr>
        <p:spPr>
          <a:xfrm>
            <a:off x="4121057" y="2291443"/>
            <a:ext cx="784319" cy="269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B9B09A9-52DE-D480-DD43-FEA47160A613}"/>
              </a:ext>
            </a:extLst>
          </p:cNvPr>
          <p:cNvSpPr/>
          <p:nvPr/>
        </p:nvSpPr>
        <p:spPr>
          <a:xfrm>
            <a:off x="4121057" y="2602886"/>
            <a:ext cx="784319" cy="279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8BD3716-E086-097E-4DFF-5296BF58F953}"/>
              </a:ext>
            </a:extLst>
          </p:cNvPr>
          <p:cNvSpPr/>
          <p:nvPr/>
        </p:nvSpPr>
        <p:spPr>
          <a:xfrm>
            <a:off x="4121057" y="3947816"/>
            <a:ext cx="784319" cy="279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F86623F-FF8C-7F36-7C04-FF695DC1A53B}"/>
              </a:ext>
            </a:extLst>
          </p:cNvPr>
          <p:cNvSpPr/>
          <p:nvPr/>
        </p:nvSpPr>
        <p:spPr>
          <a:xfrm>
            <a:off x="4121057" y="4285090"/>
            <a:ext cx="784319" cy="279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9ADF80A-47BB-A68D-9C8C-22FD36E3FD45}"/>
              </a:ext>
            </a:extLst>
          </p:cNvPr>
          <p:cNvSpPr/>
          <p:nvPr/>
        </p:nvSpPr>
        <p:spPr>
          <a:xfrm>
            <a:off x="4121057" y="5267176"/>
            <a:ext cx="784319" cy="338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7F51427-1421-DC40-062D-4D9D78303CDE}"/>
              </a:ext>
            </a:extLst>
          </p:cNvPr>
          <p:cNvSpPr/>
          <p:nvPr/>
        </p:nvSpPr>
        <p:spPr>
          <a:xfrm>
            <a:off x="4121058" y="1267659"/>
            <a:ext cx="784318" cy="292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4CDFAA0-F3ED-5CB8-DAEB-B8A7F26C76DA}"/>
              </a:ext>
            </a:extLst>
          </p:cNvPr>
          <p:cNvSpPr/>
          <p:nvPr/>
        </p:nvSpPr>
        <p:spPr>
          <a:xfrm>
            <a:off x="4121057" y="3604287"/>
            <a:ext cx="784319" cy="279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6B4398E-29F6-F7C2-45EC-ACDE901BCDA3}"/>
              </a:ext>
            </a:extLst>
          </p:cNvPr>
          <p:cNvSpPr/>
          <p:nvPr/>
        </p:nvSpPr>
        <p:spPr>
          <a:xfrm>
            <a:off x="1707839" y="1280478"/>
            <a:ext cx="139429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1BC0BC0-505D-7573-6030-149624CDA99B}"/>
              </a:ext>
            </a:extLst>
          </p:cNvPr>
          <p:cNvSpPr/>
          <p:nvPr/>
        </p:nvSpPr>
        <p:spPr>
          <a:xfrm>
            <a:off x="3123899" y="1275804"/>
            <a:ext cx="963256" cy="2799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0DE8A87-B26A-4E07-E677-51A915D3BC7D}"/>
              </a:ext>
            </a:extLst>
          </p:cNvPr>
          <p:cNvSpPr/>
          <p:nvPr/>
        </p:nvSpPr>
        <p:spPr>
          <a:xfrm>
            <a:off x="3137143" y="3623778"/>
            <a:ext cx="963256" cy="2799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31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343375"/>
              </p:ext>
            </p:extLst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76933"/>
              </p:ext>
            </p:extLst>
          </p:nvPr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b="0" dirty="0"/>
              </a:p>
              <a:p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=0,01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046D715-5A55-323A-9237-CF0EE800C739}"/>
              </a:ext>
            </a:extLst>
          </p:cNvPr>
          <p:cNvSpPr txBox="1"/>
          <p:nvPr/>
        </p:nvSpPr>
        <p:spPr>
          <a:xfrm>
            <a:off x="6486525" y="3429000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Calculando probabilidade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3FBD7ED-CA9F-E149-65C5-71CDEB5DBC3F}"/>
                  </a:ext>
                </a:extLst>
              </p:cNvPr>
              <p:cNvSpPr txBox="1"/>
              <p:nvPr/>
            </p:nvSpPr>
            <p:spPr>
              <a:xfrm>
                <a:off x="6129348" y="4037174"/>
                <a:ext cx="6057660" cy="1009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pt-B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0+0,01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200" b="0" dirty="0"/>
              </a:p>
              <a:p>
                <a:endParaRPr lang="pt-BR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pt-BR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0,01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+0,01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3FBD7ED-CA9F-E149-65C5-71CDEB5DB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48" y="4037174"/>
                <a:ext cx="6057660" cy="10097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935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EABE7-C81B-BA2C-B4FC-BB90A565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729DFE-CEF4-B2EC-CD3E-2852C5EB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suavizadores;</a:t>
            </a:r>
          </a:p>
          <a:p>
            <a:r>
              <a:rPr lang="pt-BR" dirty="0"/>
              <a:t>M estimador.</a:t>
            </a:r>
          </a:p>
        </p:txBody>
      </p:sp>
    </p:spTree>
    <p:extLst>
      <p:ext uri="{BB962C8B-B14F-4D97-AF65-F5344CB8AC3E}">
        <p14:creationId xmlns:p14="http://schemas.microsoft.com/office/powerpoint/2010/main" val="1893608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/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2155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600" b="0" dirty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𝐻𝑢𝑚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</m:oMath>
                </a14:m>
                <a:endParaRPr lang="pt-BR" sz="1600" b="0" dirty="0"/>
              </a:p>
              <a:p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0.5+ 2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1+ 3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0.5+1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0.5+ 2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 +3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0.5+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.004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21557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92F01DC0-DAF5-D98C-9DDD-F2C06C712B1B}"/>
              </a:ext>
            </a:extLst>
          </p:cNvPr>
          <p:cNvSpPr/>
          <p:nvPr/>
        </p:nvSpPr>
        <p:spPr>
          <a:xfrm>
            <a:off x="6213567" y="3065426"/>
            <a:ext cx="2239309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8F3C5CF-930E-1AD3-05BE-7DE13524EC63}"/>
              </a:ext>
            </a:extLst>
          </p:cNvPr>
          <p:cNvSpPr/>
          <p:nvPr/>
        </p:nvSpPr>
        <p:spPr>
          <a:xfrm>
            <a:off x="678265" y="2932771"/>
            <a:ext cx="1005570" cy="31223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03359C3-E1BC-96B9-F249-40797C20E9B2}"/>
              </a:ext>
            </a:extLst>
          </p:cNvPr>
          <p:cNvSpPr/>
          <p:nvPr/>
        </p:nvSpPr>
        <p:spPr>
          <a:xfrm>
            <a:off x="8452876" y="3065427"/>
            <a:ext cx="185085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512D5D-3071-1AAE-DF0A-28BF94FE58A2}"/>
              </a:ext>
            </a:extLst>
          </p:cNvPr>
          <p:cNvSpPr/>
          <p:nvPr/>
        </p:nvSpPr>
        <p:spPr>
          <a:xfrm>
            <a:off x="1683835" y="1585218"/>
            <a:ext cx="1379405" cy="31223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8DC112-6015-EA37-DA45-0E61D708E570}"/>
              </a:ext>
            </a:extLst>
          </p:cNvPr>
          <p:cNvSpPr/>
          <p:nvPr/>
        </p:nvSpPr>
        <p:spPr>
          <a:xfrm>
            <a:off x="6213568" y="3379223"/>
            <a:ext cx="1308008" cy="2148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9687B3E-0BA3-CFC9-519A-17C61FF5A66A}"/>
              </a:ext>
            </a:extLst>
          </p:cNvPr>
          <p:cNvSpPr/>
          <p:nvPr/>
        </p:nvSpPr>
        <p:spPr>
          <a:xfrm>
            <a:off x="10303187" y="3065427"/>
            <a:ext cx="942663" cy="2799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CF1BAA5-A6AA-D50F-0751-E67E2670C8E2}"/>
              </a:ext>
            </a:extLst>
          </p:cNvPr>
          <p:cNvSpPr/>
          <p:nvPr/>
        </p:nvSpPr>
        <p:spPr>
          <a:xfrm>
            <a:off x="3094165" y="1587599"/>
            <a:ext cx="1020636" cy="3074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AF1BD5-0C1C-32BE-FCFC-D8D1F55D0169}"/>
              </a:ext>
            </a:extLst>
          </p:cNvPr>
          <p:cNvSpPr/>
          <p:nvPr/>
        </p:nvSpPr>
        <p:spPr>
          <a:xfrm>
            <a:off x="7559915" y="3379223"/>
            <a:ext cx="2124629" cy="214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54BF618-3D10-5DC8-3FC8-1D8DBF1F07E6}"/>
              </a:ext>
            </a:extLst>
          </p:cNvPr>
          <p:cNvSpPr/>
          <p:nvPr/>
        </p:nvSpPr>
        <p:spPr>
          <a:xfrm>
            <a:off x="678265" y="5621632"/>
            <a:ext cx="1005570" cy="31223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131B603-C89A-80A2-DF9A-D9EFF2C08E49}"/>
              </a:ext>
            </a:extLst>
          </p:cNvPr>
          <p:cNvSpPr/>
          <p:nvPr/>
        </p:nvSpPr>
        <p:spPr>
          <a:xfrm>
            <a:off x="3094165" y="5628087"/>
            <a:ext cx="1020636" cy="3074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78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/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𝐶𝑙𝑎𝑠𝑠𝑒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4=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</m:e>
                    </m:d>
                  </m:oMath>
                </a14:m>
                <a:r>
                  <a:rPr lang="pt-BR" sz="1400" dirty="0"/>
                  <a:t>=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45432FB-0512-5721-9667-7A8380F436A5}"/>
                  </a:ext>
                </a:extLst>
              </p:cNvPr>
              <p:cNvSpPr txBox="1"/>
              <p:nvPr/>
            </p:nvSpPr>
            <p:spPr>
              <a:xfrm>
                <a:off x="6089736" y="2656138"/>
                <a:ext cx="6057660" cy="2387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𝐶𝑙𝑎𝑠𝑠𝑒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600" b="0" dirty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𝐻𝑢𝑚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.=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𝑊𝑒𝑎𝑘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  <a:p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0.5+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1+11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0.5+3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1+11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0.5+5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1+11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0.5+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1+11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=0,0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45432FB-0512-5721-9667-7A8380F43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36" y="2656138"/>
                <a:ext cx="6057660" cy="2387320"/>
              </a:xfrm>
              <a:prstGeom prst="rect">
                <a:avLst/>
              </a:prstGeom>
              <a:blipFill>
                <a:blip r:embed="rId3"/>
                <a:stretch>
                  <a:fillRect l="-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E9AE178B-182A-A708-A68B-B51923055E8F}"/>
              </a:ext>
            </a:extLst>
          </p:cNvPr>
          <p:cNvSpPr/>
          <p:nvPr/>
        </p:nvSpPr>
        <p:spPr>
          <a:xfrm>
            <a:off x="6213567" y="3537486"/>
            <a:ext cx="2239309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CB6248F-59EE-D0EB-6814-FDC2BF0BE2CD}"/>
              </a:ext>
            </a:extLst>
          </p:cNvPr>
          <p:cNvSpPr/>
          <p:nvPr/>
        </p:nvSpPr>
        <p:spPr>
          <a:xfrm>
            <a:off x="678266" y="2280568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5F81BAF-B1ED-2774-EF56-BE6869CEFBCF}"/>
              </a:ext>
            </a:extLst>
          </p:cNvPr>
          <p:cNvSpPr/>
          <p:nvPr/>
        </p:nvSpPr>
        <p:spPr>
          <a:xfrm>
            <a:off x="678266" y="2616321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F4EE067-F69A-8051-D7FA-E69A8CAEB600}"/>
              </a:ext>
            </a:extLst>
          </p:cNvPr>
          <p:cNvSpPr/>
          <p:nvPr/>
        </p:nvSpPr>
        <p:spPr>
          <a:xfrm>
            <a:off x="688912" y="4293402"/>
            <a:ext cx="983848" cy="27994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6F9B207-5797-6235-6C65-3D3C17D543BA}"/>
              </a:ext>
            </a:extLst>
          </p:cNvPr>
          <p:cNvSpPr/>
          <p:nvPr/>
        </p:nvSpPr>
        <p:spPr>
          <a:xfrm>
            <a:off x="8490757" y="3530134"/>
            <a:ext cx="185085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FC71C2-5C7B-B748-1375-B0EC893FBE77}"/>
              </a:ext>
            </a:extLst>
          </p:cNvPr>
          <p:cNvSpPr/>
          <p:nvPr/>
        </p:nvSpPr>
        <p:spPr>
          <a:xfrm>
            <a:off x="1672760" y="1936749"/>
            <a:ext cx="139429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856C3A-88EC-E744-6AFF-E1A34DCF7F89}"/>
              </a:ext>
            </a:extLst>
          </p:cNvPr>
          <p:cNvSpPr/>
          <p:nvPr/>
        </p:nvSpPr>
        <p:spPr>
          <a:xfrm>
            <a:off x="1672760" y="5265795"/>
            <a:ext cx="1394291" cy="34192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AFCE8B-FAC8-D985-691D-D542737A7C0F}"/>
              </a:ext>
            </a:extLst>
          </p:cNvPr>
          <p:cNvSpPr/>
          <p:nvPr/>
        </p:nvSpPr>
        <p:spPr>
          <a:xfrm>
            <a:off x="6213567" y="3836371"/>
            <a:ext cx="1308008" cy="2148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1E4D8B-911D-FB93-433A-A8EE9CD5C3E0}"/>
              </a:ext>
            </a:extLst>
          </p:cNvPr>
          <p:cNvSpPr/>
          <p:nvPr/>
        </p:nvSpPr>
        <p:spPr>
          <a:xfrm>
            <a:off x="10379386" y="3522575"/>
            <a:ext cx="942663" cy="2799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91C7CB-A940-63CF-5C40-23A83922FEB6}"/>
              </a:ext>
            </a:extLst>
          </p:cNvPr>
          <p:cNvSpPr/>
          <p:nvPr/>
        </p:nvSpPr>
        <p:spPr>
          <a:xfrm>
            <a:off x="3102130" y="1918602"/>
            <a:ext cx="983848" cy="36196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619B287-0640-8E1C-E18B-DE7FCCB8267F}"/>
              </a:ext>
            </a:extLst>
          </p:cNvPr>
          <p:cNvSpPr/>
          <p:nvPr/>
        </p:nvSpPr>
        <p:spPr>
          <a:xfrm>
            <a:off x="3122722" y="2280568"/>
            <a:ext cx="963256" cy="2799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DFDDF3C-3C63-A6BE-877B-DFCF07ECA9A4}"/>
              </a:ext>
            </a:extLst>
          </p:cNvPr>
          <p:cNvSpPr/>
          <p:nvPr/>
        </p:nvSpPr>
        <p:spPr>
          <a:xfrm>
            <a:off x="3121598" y="4927089"/>
            <a:ext cx="963256" cy="33870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A97F051-125A-635A-2189-7D1B60418D23}"/>
              </a:ext>
            </a:extLst>
          </p:cNvPr>
          <p:cNvSpPr/>
          <p:nvPr/>
        </p:nvSpPr>
        <p:spPr>
          <a:xfrm>
            <a:off x="7546594" y="3832439"/>
            <a:ext cx="2239309" cy="214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94B8BF-B931-1AA1-31ED-1313907C2D2C}"/>
              </a:ext>
            </a:extLst>
          </p:cNvPr>
          <p:cNvSpPr/>
          <p:nvPr/>
        </p:nvSpPr>
        <p:spPr>
          <a:xfrm>
            <a:off x="4121058" y="1923930"/>
            <a:ext cx="784318" cy="292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6F545A8-FE22-4048-12AF-DCC316CF0AE9}"/>
              </a:ext>
            </a:extLst>
          </p:cNvPr>
          <p:cNvSpPr/>
          <p:nvPr/>
        </p:nvSpPr>
        <p:spPr>
          <a:xfrm>
            <a:off x="4121057" y="2291443"/>
            <a:ext cx="784319" cy="269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B9B09A9-52DE-D480-DD43-FEA47160A613}"/>
              </a:ext>
            </a:extLst>
          </p:cNvPr>
          <p:cNvSpPr/>
          <p:nvPr/>
        </p:nvSpPr>
        <p:spPr>
          <a:xfrm>
            <a:off x="4121057" y="2602886"/>
            <a:ext cx="784319" cy="279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8BD3716-E086-097E-4DFF-5296BF58F953}"/>
              </a:ext>
            </a:extLst>
          </p:cNvPr>
          <p:cNvSpPr/>
          <p:nvPr/>
        </p:nvSpPr>
        <p:spPr>
          <a:xfrm>
            <a:off x="4121057" y="3947816"/>
            <a:ext cx="784319" cy="279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F86623F-FF8C-7F36-7C04-FF695DC1A53B}"/>
              </a:ext>
            </a:extLst>
          </p:cNvPr>
          <p:cNvSpPr/>
          <p:nvPr/>
        </p:nvSpPr>
        <p:spPr>
          <a:xfrm>
            <a:off x="4121057" y="4285090"/>
            <a:ext cx="784319" cy="279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9ADF80A-47BB-A68D-9C8C-22FD36E3FD45}"/>
              </a:ext>
            </a:extLst>
          </p:cNvPr>
          <p:cNvSpPr/>
          <p:nvPr/>
        </p:nvSpPr>
        <p:spPr>
          <a:xfrm>
            <a:off x="4121057" y="5267176"/>
            <a:ext cx="784319" cy="338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7F51427-1421-DC40-062D-4D9D78303CDE}"/>
              </a:ext>
            </a:extLst>
          </p:cNvPr>
          <p:cNvSpPr/>
          <p:nvPr/>
        </p:nvSpPr>
        <p:spPr>
          <a:xfrm>
            <a:off x="4121058" y="1267659"/>
            <a:ext cx="784318" cy="292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4CDFAA0-F3ED-5CB8-DAEB-B8A7F26C76DA}"/>
              </a:ext>
            </a:extLst>
          </p:cNvPr>
          <p:cNvSpPr/>
          <p:nvPr/>
        </p:nvSpPr>
        <p:spPr>
          <a:xfrm>
            <a:off x="4121057" y="3604287"/>
            <a:ext cx="784319" cy="279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6B4398E-29F6-F7C2-45EC-ACDE901BCDA3}"/>
              </a:ext>
            </a:extLst>
          </p:cNvPr>
          <p:cNvSpPr/>
          <p:nvPr/>
        </p:nvSpPr>
        <p:spPr>
          <a:xfrm>
            <a:off x="1707839" y="1280478"/>
            <a:ext cx="1394291" cy="2799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1BC0BC0-505D-7573-6030-149624CDA99B}"/>
              </a:ext>
            </a:extLst>
          </p:cNvPr>
          <p:cNvSpPr/>
          <p:nvPr/>
        </p:nvSpPr>
        <p:spPr>
          <a:xfrm>
            <a:off x="3123899" y="1275804"/>
            <a:ext cx="963256" cy="2799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0DE8A87-B26A-4E07-E677-51A915D3BC7D}"/>
              </a:ext>
            </a:extLst>
          </p:cNvPr>
          <p:cNvSpPr/>
          <p:nvPr/>
        </p:nvSpPr>
        <p:spPr>
          <a:xfrm>
            <a:off x="3137143" y="3623778"/>
            <a:ext cx="963256" cy="2799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6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34B8251-A97F-57D9-CFD2-2A11353545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566" y="914803"/>
          <a:ext cx="5978435" cy="5028405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777017371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965250446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1626834915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370683073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447153192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120623744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858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7355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8409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41663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55515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8655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61817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0269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D8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882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D9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704457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D10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77629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D11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26334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D12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03784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D13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5522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D14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pt-B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3583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B2098E-E342-3C9D-ACFF-FEDBAD543C5A}"/>
              </a:ext>
            </a:extLst>
          </p:cNvPr>
          <p:cNvGraphicFramePr>
            <a:graphicFrameLocks noGrp="1"/>
          </p:cNvGraphicFramePr>
          <p:nvPr/>
        </p:nvGraphicFramePr>
        <p:xfrm>
          <a:off x="6168961" y="1070881"/>
          <a:ext cx="5978435" cy="670454"/>
        </p:xfrm>
        <a:graphic>
          <a:graphicData uri="http://schemas.openxmlformats.org/drawingml/2006/table">
            <a:tbl>
              <a:tblPr/>
              <a:tblGrid>
                <a:gridCol w="566832">
                  <a:extLst>
                    <a:ext uri="{9D8B030D-6E8A-4147-A177-3AD203B41FA5}">
                      <a16:colId xmlns:a16="http://schemas.microsoft.com/office/drawing/2014/main" val="4212887513"/>
                    </a:ext>
                  </a:extLst>
                </a:gridCol>
                <a:gridCol w="1005819">
                  <a:extLst>
                    <a:ext uri="{9D8B030D-6E8A-4147-A177-3AD203B41FA5}">
                      <a16:colId xmlns:a16="http://schemas.microsoft.com/office/drawing/2014/main" val="2293322912"/>
                    </a:ext>
                  </a:extLst>
                </a:gridCol>
                <a:gridCol w="1403731">
                  <a:extLst>
                    <a:ext uri="{9D8B030D-6E8A-4147-A177-3AD203B41FA5}">
                      <a16:colId xmlns:a16="http://schemas.microsoft.com/office/drawing/2014/main" val="2544174909"/>
                    </a:ext>
                  </a:extLst>
                </a:gridCol>
                <a:gridCol w="1034057">
                  <a:extLst>
                    <a:ext uri="{9D8B030D-6E8A-4147-A177-3AD203B41FA5}">
                      <a16:colId xmlns:a16="http://schemas.microsoft.com/office/drawing/2014/main" val="924416185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260829683"/>
                    </a:ext>
                  </a:extLst>
                </a:gridCol>
                <a:gridCol w="1172685">
                  <a:extLst>
                    <a:ext uri="{9D8B030D-6E8A-4147-A177-3AD203B41FA5}">
                      <a16:colId xmlns:a16="http://schemas.microsoft.com/office/drawing/2014/main" val="2989086097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Outlook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PlayTennis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744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D?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pt-B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pt-BR" sz="2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8" marR="12058" marT="1205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3166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/>
              <p:nvPr/>
            </p:nvSpPr>
            <p:spPr>
              <a:xfrm>
                <a:off x="6134340" y="2198543"/>
                <a:ext cx="605766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0,019</m:t>
                      </m:r>
                    </m:oMath>
                  </m:oMathPara>
                </a14:m>
                <a:endParaRPr lang="pt-BR" sz="1400" b="0" dirty="0"/>
              </a:p>
              <a:p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=0,017</m:t>
                      </m:r>
                    </m:oMath>
                  </m:oMathPara>
                </a14:m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23E8CA-BF5D-15BA-F770-3AB6C493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40" y="2198543"/>
                <a:ext cx="6057660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046D715-5A55-323A-9237-CF0EE800C739}"/>
              </a:ext>
            </a:extLst>
          </p:cNvPr>
          <p:cNvSpPr txBox="1"/>
          <p:nvPr/>
        </p:nvSpPr>
        <p:spPr>
          <a:xfrm>
            <a:off x="6486525" y="3429000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Calculando probabilidade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3FBD7ED-CA9F-E149-65C5-71CDEB5DBC3F}"/>
                  </a:ext>
                </a:extLst>
              </p:cNvPr>
              <p:cNvSpPr txBox="1"/>
              <p:nvPr/>
            </p:nvSpPr>
            <p:spPr>
              <a:xfrm>
                <a:off x="6129348" y="4037174"/>
                <a:ext cx="6057660" cy="1583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+0,0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pt-BR" sz="1400" b="0" dirty="0"/>
              </a:p>
              <a:p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𝐶𝑙𝑎𝑠𝑠𝑒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𝑅𝑎𝑖𝑛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4=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𝑊𝑒𝑎𝑘</m:t>
                          </m:r>
                        </m:e>
                      </m:d>
                      <m:r>
                        <a:rPr lang="pt-BR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0,0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+0,0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84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3FBD7ED-CA9F-E149-65C5-71CDEB5DB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48" y="4037174"/>
                <a:ext cx="6057660" cy="1583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11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3AED-E8BD-4B19-A3DF-49AE9DEA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Probabilidade Condicional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87BD-9FB0-44F4-9080-AA07D2B1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Probabilidade de um evento ocorrer condicionado a outro evento que ocorreu;</a:t>
            </a:r>
          </a:p>
          <a:p>
            <a:r>
              <a:rPr lang="pt-BR" dirty="0"/>
              <a:t>Muda dependendo de qual evento ocorreu e qual se quer analisar a probabilidade de ocorrência.</a:t>
            </a:r>
          </a:p>
        </p:txBody>
      </p:sp>
    </p:spTree>
    <p:extLst>
      <p:ext uri="{BB962C8B-B14F-4D97-AF65-F5344CB8AC3E}">
        <p14:creationId xmlns:p14="http://schemas.microsoft.com/office/powerpoint/2010/main" val="271524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01C0-C380-4793-BB13-BE2058A3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Probabilidade condicional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43035-2501-4DFF-986C-31BEA719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teste de gravidez gera um resultado positivo para pessoas não grávidos em 0.1% das vezes.</a:t>
            </a:r>
          </a:p>
          <a:p>
            <a:r>
              <a:rPr lang="pt-BR" dirty="0"/>
              <a:t>Ao receber um resultado positivo, você está realmente grávida?</a:t>
            </a:r>
          </a:p>
        </p:txBody>
      </p:sp>
    </p:spTree>
    <p:extLst>
      <p:ext uri="{BB962C8B-B14F-4D97-AF65-F5344CB8AC3E}">
        <p14:creationId xmlns:p14="http://schemas.microsoft.com/office/powerpoint/2010/main" val="211094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BAD4-6329-427E-98C7-615854A5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Probabilidade condicional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BB849-A4A2-4533-91E7-B31F81381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Considerando 100 mil mulheres que fizeram um teste de gravidez após a relação;</a:t>
                </a:r>
              </a:p>
              <a:p>
                <a:r>
                  <a:rPr lang="pt-BR" dirty="0"/>
                  <a:t>Suponhamos que 200 das 100 mil estão grávidas (0.2%);</a:t>
                </a:r>
              </a:p>
              <a:p>
                <a:pPr lvl="1"/>
                <a:r>
                  <a:rPr lang="pt-BR" dirty="0"/>
                  <a:t>Nenhum falso negativo;</a:t>
                </a:r>
              </a:p>
              <a:p>
                <a:r>
                  <a:rPr lang="pt-BR" dirty="0"/>
                  <a:t>Sendo assim 99.800 não estão grávidas;</a:t>
                </a:r>
              </a:p>
              <a:p>
                <a:r>
                  <a:rPr lang="pt-BR" dirty="0"/>
                  <a:t>Taxa de 0.1% de falsos positivos;</a:t>
                </a:r>
              </a:p>
              <a:p>
                <a:pPr lvl="1"/>
                <a:r>
                  <a:rPr lang="pt-BR" dirty="0"/>
                  <a:t>Numa população de 99.800 teríamos 99.8 resultados positivos;</a:t>
                </a:r>
              </a:p>
              <a:p>
                <a:r>
                  <a:rPr lang="pt-BR" dirty="0"/>
                  <a:t>No total 299.8 resultados positivos e 99700.2 negativos</a:t>
                </a:r>
              </a:p>
              <a:p>
                <a:r>
                  <a:rPr lang="pt-BR" dirty="0"/>
                  <a:t>Sendo 299.8 positivos e 99.8 falsos positivos o cálculo é: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99.8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299.8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≅33.29%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BB849-A4A2-4533-91E7-B31F81381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67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3F64-DDDD-461D-813A-2F5E3D50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Formalizando…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1A1597-381F-4947-AF70-F84DC7BC4B98}"/>
                  </a:ext>
                </a:extLst>
              </p:cNvPr>
              <p:cNvSpPr txBox="1"/>
              <p:nvPr/>
            </p:nvSpPr>
            <p:spPr>
              <a:xfrm>
                <a:off x="3492402" y="2777091"/>
                <a:ext cx="5207195" cy="1303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1A1597-381F-4947-AF70-F84DC7BC4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02" y="2777091"/>
                <a:ext cx="5207195" cy="13038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01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D4830-2097-FC78-9073-FB70FA3F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Probabilidade condicional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02A909-6DC2-F92B-147A-448F8A6B8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Cinco saco de doces estão misturados com os sabores de cereja e lima; </a:t>
                </a:r>
              </a:p>
              <a:p>
                <a:r>
                  <a:rPr lang="pt-BR" dirty="0"/>
                  <a:t>Os doces são vendidos em sacos bem grandes, impossível de distinguir seu conteúdo;</a:t>
                </a:r>
              </a:p>
              <a:p>
                <a:r>
                  <a:rPr lang="pt-BR" dirty="0"/>
                  <a:t>Existem cinco tipos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100% </a:t>
                </a:r>
                <a:r>
                  <a:rPr lang="pt-BR" dirty="0"/>
                  <a:t>Cereja</a:t>
                </a:r>
                <a:r>
                  <a:rPr lang="en-US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75% </a:t>
                </a:r>
                <a:r>
                  <a:rPr lang="pt-BR" dirty="0"/>
                  <a:t>Cereja</a:t>
                </a:r>
                <a:r>
                  <a:rPr lang="en-US" dirty="0"/>
                  <a:t> + 25% Lima;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50% </a:t>
                </a:r>
                <a:r>
                  <a:rPr lang="pt-BR" dirty="0"/>
                  <a:t>Cereja</a:t>
                </a:r>
                <a:r>
                  <a:rPr lang="en-US" dirty="0"/>
                  <a:t> + 50% Lima;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: 25% Cereja</a:t>
                </a:r>
                <a:r>
                  <a:rPr lang="en-US" dirty="0"/>
                  <a:t> </a:t>
                </a:r>
                <a:r>
                  <a:rPr lang="pt-BR" dirty="0"/>
                  <a:t>+ 75% </a:t>
                </a:r>
                <a:r>
                  <a:rPr lang="en-US" dirty="0"/>
                  <a:t>Lima</a:t>
                </a:r>
                <a:r>
                  <a:rPr lang="pt-BR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: 100% </a:t>
                </a:r>
                <a:r>
                  <a:rPr lang="en-US" dirty="0"/>
                  <a:t>Lima</a:t>
                </a:r>
                <a:r>
                  <a:rPr lang="pt-BR" dirty="0"/>
                  <a:t>;</a:t>
                </a:r>
              </a:p>
              <a:p>
                <a:pPr lvl="1"/>
                <a:r>
                  <a:rPr lang="pt-BR" dirty="0"/>
                  <a:t>Probabilidades</a:t>
                </a:r>
                <a:r>
                  <a:rPr lang="en-US" dirty="0"/>
                  <a:t> </a:t>
                </a:r>
                <a:r>
                  <a:rPr lang="pt-BR" dirty="0"/>
                  <a:t>&lt;0.1, 0.2, 0.4, 0.2, 0.1&gt;</a:t>
                </a:r>
              </a:p>
              <a:p>
                <a:r>
                  <a:rPr lang="pt-BR" dirty="0"/>
                  <a:t>Dado um saco e algumas amostras de doces, qual é o saco que você tem na mão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F02A909-6DC2-F92B-147A-448F8A6B8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81" b="-29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31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FC1A9-A74C-B2D0-BEF6-0835B02F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caso dos doces...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3B3AFC-F607-1642-3589-D42E7D5E7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319" y="1443521"/>
            <a:ext cx="6015481" cy="49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6788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3195</Words>
  <Application>Microsoft Office PowerPoint</Application>
  <PresentationFormat>Widescreen</PresentationFormat>
  <Paragraphs>2094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Century Gothic</vt:lpstr>
      <vt:lpstr>ShapesVTI</vt:lpstr>
      <vt:lpstr>Introdução ao teorema de Bayes</vt:lpstr>
      <vt:lpstr>Introdução</vt:lpstr>
      <vt:lpstr>Introdução</vt:lpstr>
      <vt:lpstr>Probabilidade Condicional</vt:lpstr>
      <vt:lpstr>Probabilidade condicional</vt:lpstr>
      <vt:lpstr>Probabilidade condicional</vt:lpstr>
      <vt:lpstr>Formalizando…</vt:lpstr>
      <vt:lpstr>Probabilidade condicional</vt:lpstr>
      <vt:lpstr>No caso dos doces...</vt:lpstr>
      <vt:lpstr>Definindo pontos importantes</vt:lpstr>
      <vt:lpstr>Teorema de Bayes</vt:lpstr>
      <vt:lpstr>Teorema de Bayes</vt:lpstr>
      <vt:lpstr>Classificador Bayesiano</vt:lpstr>
      <vt:lpstr>Naive Bayes</vt:lpstr>
      <vt:lpstr>Naive Bayes</vt:lpstr>
      <vt:lpstr>Naive Bayes</vt:lpstr>
      <vt:lpstr>Aplicando...</vt:lpstr>
      <vt:lpstr>Aplicando...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Suavização</vt:lpstr>
      <vt:lpstr>Apresentação do PowerPoint</vt:lpstr>
      <vt:lpstr>Apresentação do PowerPoint</vt:lpstr>
      <vt:lpstr>Apresentação do PowerPoint</vt:lpstr>
      <vt:lpstr>O que fazer?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teorema de Bayes</dc:title>
  <dc:creator>João Cardia</dc:creator>
  <cp:lastModifiedBy>João Cardia</cp:lastModifiedBy>
  <cp:revision>89</cp:revision>
  <dcterms:created xsi:type="dcterms:W3CDTF">2021-03-01T17:17:38Z</dcterms:created>
  <dcterms:modified xsi:type="dcterms:W3CDTF">2024-04-13T15:34:37Z</dcterms:modified>
</cp:coreProperties>
</file>