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13644-523D-4062-AF3B-E6F0D901FB1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6B8173-EDC9-4E7B-90E3-3206BAD2BE55}">
      <dgm:prSet/>
      <dgm:spPr/>
      <dgm:t>
        <a:bodyPr/>
        <a:lstStyle/>
        <a:p>
          <a:r>
            <a:rPr lang="pt-BR"/>
            <a:t>Mostra o quanto o classificador se confundiu</a:t>
          </a:r>
          <a:endParaRPr lang="en-US"/>
        </a:p>
      </dgm:t>
    </dgm:pt>
    <dgm:pt modelId="{0D24F5B8-E887-4396-88E9-005EC5852FC6}" type="parTrans" cxnId="{B1784D3B-3D4B-4B66-BC40-FC7A39E72749}">
      <dgm:prSet/>
      <dgm:spPr/>
      <dgm:t>
        <a:bodyPr/>
        <a:lstStyle/>
        <a:p>
          <a:endParaRPr lang="en-US"/>
        </a:p>
      </dgm:t>
    </dgm:pt>
    <dgm:pt modelId="{529EB803-8448-4CCA-AE67-790275C7C00A}" type="sibTrans" cxnId="{B1784D3B-3D4B-4B66-BC40-FC7A39E72749}">
      <dgm:prSet/>
      <dgm:spPr/>
      <dgm:t>
        <a:bodyPr/>
        <a:lstStyle/>
        <a:p>
          <a:endParaRPr lang="en-US"/>
        </a:p>
      </dgm:t>
    </dgm:pt>
    <dgm:pt modelId="{C167B725-5262-46C3-A99E-ED5C3FD7AF9A}">
      <dgm:prSet/>
      <dgm:spPr/>
      <dgm:t>
        <a:bodyPr/>
        <a:lstStyle/>
        <a:p>
          <a:r>
            <a:rPr lang="pt-BR"/>
            <a:t>Importantíssimo para medir o desempenho real de um modelo</a:t>
          </a:r>
          <a:endParaRPr lang="en-US"/>
        </a:p>
      </dgm:t>
    </dgm:pt>
    <dgm:pt modelId="{2AD1D074-9DED-4B65-AEAE-9C95EA18F034}" type="parTrans" cxnId="{24D13B44-F357-4130-BE4B-DC16A414E24E}">
      <dgm:prSet/>
      <dgm:spPr/>
      <dgm:t>
        <a:bodyPr/>
        <a:lstStyle/>
        <a:p>
          <a:endParaRPr lang="en-US"/>
        </a:p>
      </dgm:t>
    </dgm:pt>
    <dgm:pt modelId="{424A2EC6-1FB2-4457-A45D-74CBB2EE65EB}" type="sibTrans" cxnId="{24D13B44-F357-4130-BE4B-DC16A414E24E}">
      <dgm:prSet/>
      <dgm:spPr/>
      <dgm:t>
        <a:bodyPr/>
        <a:lstStyle/>
        <a:p>
          <a:endParaRPr lang="en-US"/>
        </a:p>
      </dgm:t>
    </dgm:pt>
    <dgm:pt modelId="{2EAA56F5-1F4F-4FF4-A236-2BC72AD45DC7}" type="pres">
      <dgm:prSet presAssocID="{51513644-523D-4062-AF3B-E6F0D901FB1C}" presName="diagram" presStyleCnt="0">
        <dgm:presLayoutVars>
          <dgm:dir/>
          <dgm:resizeHandles val="exact"/>
        </dgm:presLayoutVars>
      </dgm:prSet>
      <dgm:spPr/>
    </dgm:pt>
    <dgm:pt modelId="{31B836FB-8551-47F2-9517-BE9CF12C3255}" type="pres">
      <dgm:prSet presAssocID="{926B8173-EDC9-4E7B-90E3-3206BAD2BE55}" presName="node" presStyleLbl="node1" presStyleIdx="0" presStyleCnt="2">
        <dgm:presLayoutVars>
          <dgm:bulletEnabled val="1"/>
        </dgm:presLayoutVars>
      </dgm:prSet>
      <dgm:spPr/>
    </dgm:pt>
    <dgm:pt modelId="{2C0D0116-A143-4D8A-B61E-CF8B1E9AC37C}" type="pres">
      <dgm:prSet presAssocID="{529EB803-8448-4CCA-AE67-790275C7C00A}" presName="sibTrans" presStyleLbl="sibTrans2D1" presStyleIdx="0" presStyleCnt="1"/>
      <dgm:spPr/>
    </dgm:pt>
    <dgm:pt modelId="{1AF10AFC-D218-4158-8F1D-F97D790598CE}" type="pres">
      <dgm:prSet presAssocID="{529EB803-8448-4CCA-AE67-790275C7C00A}" presName="connectorText" presStyleLbl="sibTrans2D1" presStyleIdx="0" presStyleCnt="1"/>
      <dgm:spPr/>
    </dgm:pt>
    <dgm:pt modelId="{BFB04D79-43BE-4DF6-A537-64502E03EF6F}" type="pres">
      <dgm:prSet presAssocID="{C167B725-5262-46C3-A99E-ED5C3FD7AF9A}" presName="node" presStyleLbl="node1" presStyleIdx="1" presStyleCnt="2">
        <dgm:presLayoutVars>
          <dgm:bulletEnabled val="1"/>
        </dgm:presLayoutVars>
      </dgm:prSet>
      <dgm:spPr/>
    </dgm:pt>
  </dgm:ptLst>
  <dgm:cxnLst>
    <dgm:cxn modelId="{B1784D3B-3D4B-4B66-BC40-FC7A39E72749}" srcId="{51513644-523D-4062-AF3B-E6F0D901FB1C}" destId="{926B8173-EDC9-4E7B-90E3-3206BAD2BE55}" srcOrd="0" destOrd="0" parTransId="{0D24F5B8-E887-4396-88E9-005EC5852FC6}" sibTransId="{529EB803-8448-4CCA-AE67-790275C7C00A}"/>
    <dgm:cxn modelId="{24D13B44-F357-4130-BE4B-DC16A414E24E}" srcId="{51513644-523D-4062-AF3B-E6F0D901FB1C}" destId="{C167B725-5262-46C3-A99E-ED5C3FD7AF9A}" srcOrd="1" destOrd="0" parTransId="{2AD1D074-9DED-4B65-AEAE-9C95EA18F034}" sibTransId="{424A2EC6-1FB2-4457-A45D-74CBB2EE65EB}"/>
    <dgm:cxn modelId="{E7DC9977-150C-4B89-B239-51F054891112}" type="presOf" srcId="{51513644-523D-4062-AF3B-E6F0D901FB1C}" destId="{2EAA56F5-1F4F-4FF4-A236-2BC72AD45DC7}" srcOrd="0" destOrd="0" presId="urn:microsoft.com/office/officeart/2005/8/layout/process5"/>
    <dgm:cxn modelId="{021E78B8-8C63-441F-A6C3-C0588B17B0CA}" type="presOf" srcId="{C167B725-5262-46C3-A99E-ED5C3FD7AF9A}" destId="{BFB04D79-43BE-4DF6-A537-64502E03EF6F}" srcOrd="0" destOrd="0" presId="urn:microsoft.com/office/officeart/2005/8/layout/process5"/>
    <dgm:cxn modelId="{9E6934D8-3B18-4E22-A494-12D5FBB4E19B}" type="presOf" srcId="{529EB803-8448-4CCA-AE67-790275C7C00A}" destId="{2C0D0116-A143-4D8A-B61E-CF8B1E9AC37C}" srcOrd="0" destOrd="0" presId="urn:microsoft.com/office/officeart/2005/8/layout/process5"/>
    <dgm:cxn modelId="{1F41E5D9-FB6D-4495-9AB8-6B0AC5C81183}" type="presOf" srcId="{926B8173-EDC9-4E7B-90E3-3206BAD2BE55}" destId="{31B836FB-8551-47F2-9517-BE9CF12C3255}" srcOrd="0" destOrd="0" presId="urn:microsoft.com/office/officeart/2005/8/layout/process5"/>
    <dgm:cxn modelId="{2533C1FC-BD6F-4B1F-B82D-175018488DC5}" type="presOf" srcId="{529EB803-8448-4CCA-AE67-790275C7C00A}" destId="{1AF10AFC-D218-4158-8F1D-F97D790598CE}" srcOrd="1" destOrd="0" presId="urn:microsoft.com/office/officeart/2005/8/layout/process5"/>
    <dgm:cxn modelId="{E083B64A-A7C2-4AD7-BBED-45399701C531}" type="presParOf" srcId="{2EAA56F5-1F4F-4FF4-A236-2BC72AD45DC7}" destId="{31B836FB-8551-47F2-9517-BE9CF12C3255}" srcOrd="0" destOrd="0" presId="urn:microsoft.com/office/officeart/2005/8/layout/process5"/>
    <dgm:cxn modelId="{B99AE20E-1CE1-4C84-A767-31986992ACA1}" type="presParOf" srcId="{2EAA56F5-1F4F-4FF4-A236-2BC72AD45DC7}" destId="{2C0D0116-A143-4D8A-B61E-CF8B1E9AC37C}" srcOrd="1" destOrd="0" presId="urn:microsoft.com/office/officeart/2005/8/layout/process5"/>
    <dgm:cxn modelId="{61FE4BF5-6C3E-4F82-B001-B29BF4B21ABF}" type="presParOf" srcId="{2C0D0116-A143-4D8A-B61E-CF8B1E9AC37C}" destId="{1AF10AFC-D218-4158-8F1D-F97D790598CE}" srcOrd="0" destOrd="0" presId="urn:microsoft.com/office/officeart/2005/8/layout/process5"/>
    <dgm:cxn modelId="{9B33E772-C948-4CEB-A788-C4B2944B1C42}" type="presParOf" srcId="{2EAA56F5-1F4F-4FF4-A236-2BC72AD45DC7}" destId="{BFB04D79-43BE-4DF6-A537-64502E03EF6F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836FB-8551-47F2-9517-BE9CF12C3255}">
      <dsp:nvSpPr>
        <dsp:cNvPr id="0" name=""/>
        <dsp:cNvSpPr/>
      </dsp:nvSpPr>
      <dsp:spPr>
        <a:xfrm>
          <a:off x="1964" y="605997"/>
          <a:ext cx="4189362" cy="2513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Mostra o quanto o classificador se confundiu</a:t>
          </a:r>
          <a:endParaRPr lang="en-US" sz="3600" kern="1200"/>
        </a:p>
      </dsp:txBody>
      <dsp:txXfrm>
        <a:off x="75585" y="679618"/>
        <a:ext cx="4042120" cy="2366375"/>
      </dsp:txXfrm>
    </dsp:sp>
    <dsp:sp modelId="{2C0D0116-A143-4D8A-B61E-CF8B1E9AC37C}">
      <dsp:nvSpPr>
        <dsp:cNvPr id="0" name=""/>
        <dsp:cNvSpPr/>
      </dsp:nvSpPr>
      <dsp:spPr>
        <a:xfrm>
          <a:off x="4559991" y="1343325"/>
          <a:ext cx="888144" cy="1038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559991" y="1551117"/>
        <a:ext cx="621701" cy="623377"/>
      </dsp:txXfrm>
    </dsp:sp>
    <dsp:sp modelId="{BFB04D79-43BE-4DF6-A537-64502E03EF6F}">
      <dsp:nvSpPr>
        <dsp:cNvPr id="0" name=""/>
        <dsp:cNvSpPr/>
      </dsp:nvSpPr>
      <dsp:spPr>
        <a:xfrm>
          <a:off x="5867072" y="605997"/>
          <a:ext cx="4189362" cy="25136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Importantíssimo para medir o desempenho real de um modelo</a:t>
          </a:r>
          <a:endParaRPr lang="en-US" sz="3600" kern="1200"/>
        </a:p>
      </dsp:txBody>
      <dsp:txXfrm>
        <a:off x="5940693" y="679618"/>
        <a:ext cx="4042120" cy="236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3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to en primer plano de reglas de madera">
            <a:extLst>
              <a:ext uri="{FF2B5EF4-FFF2-40B4-BE49-F238E27FC236}">
                <a16:creationId xmlns:a16="http://schemas.microsoft.com/office/drawing/2014/main" id="{31CCE21D-685E-F9A6-0947-C53933AD6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49" b="85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61D13B-4C5E-5DEF-C7AC-1B9E52913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pt-BR" sz="4400">
                <a:solidFill>
                  <a:schemeClr val="tx1"/>
                </a:solidFill>
              </a:rPr>
              <a:t>Métricas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73A1C-3058-F709-ADBC-4F8C7E2A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75CA30-EBF5-3F1E-C095-AD2C3EDA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pt-BR" sz="4400">
                <a:solidFill>
                  <a:srgbClr val="FFFFFF"/>
                </a:solidFill>
              </a:rPr>
              <a:t>Acurácia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F27EA2-DFB1-BB8F-BD96-F5DF33788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3691" y="1000370"/>
                <a:ext cx="6212310" cy="4857262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pt-BR" sz="2000" dirty="0">
                  <a:solidFill>
                    <a:srgbClr val="FFFFFF"/>
                  </a:solidFill>
                </a:endParaRPr>
              </a:p>
              <a:p>
                <a:r>
                  <a:rPr lang="pt-BR" sz="2000" dirty="0">
                    <a:solidFill>
                      <a:srgbClr val="FFFFFF"/>
                    </a:solidFill>
                  </a:rPr>
                  <a:t>Mostra o quanto acertou</a:t>
                </a:r>
              </a:p>
              <a:p>
                <a:r>
                  <a:rPr lang="pt-BR" sz="2000" dirty="0">
                    <a:solidFill>
                      <a:srgbClr val="FFFFFF"/>
                    </a:solidFill>
                  </a:rPr>
                  <a:t>Com 35 negativos verdadeiros, 45 positivos verdadeiros, 10 falsos positivos e 10 falsos negativos, aplicando na fórmula, seria: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35+45</m:t>
                        </m:r>
                      </m:num>
                      <m:den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35+</m:t>
                        </m:r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+10</m:t>
                        </m:r>
                      </m:den>
                    </m:f>
                    <m:r>
                      <a:rPr lang="pt-BR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=0.80</m:t>
                    </m:r>
                  </m:oMath>
                </a14:m>
                <a:endParaRPr lang="pt-BR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F27EA2-DFB1-BB8F-BD96-F5DF33788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3691" y="1000370"/>
                <a:ext cx="6212310" cy="4857262"/>
              </a:xfrm>
              <a:blipFill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81C1E-7B5F-A4E9-260A-C8454B64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BR"/>
              <a:t>Precision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E0EEA4-808E-FC7D-4349-451289DEA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680" y="2386584"/>
                <a:ext cx="6281928" cy="36484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Quantos itens recuperados são relevantes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E0EEA4-808E-FC7D-4349-451289DEA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2386584"/>
                <a:ext cx="6281928" cy="3648456"/>
              </a:xfrm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Gráfico, Diagrama&#10;&#10;Descrição gerada automaticamente">
            <a:extLst>
              <a:ext uri="{FF2B5EF4-FFF2-40B4-BE49-F238E27FC236}">
                <a16:creationId xmlns:a16="http://schemas.microsoft.com/office/drawing/2014/main" id="{0CCB9866-3F0A-18D9-6ED0-886D3CC4F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69" y="237744"/>
            <a:ext cx="3199231" cy="63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66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CB056B-3EC9-494A-3062-9562DB96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BR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A504D07-1916-EE19-EB05-2C2EF2957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680" y="2386584"/>
                <a:ext cx="6281928" cy="36484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Quantos itens relevantes são recuperados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A504D07-1916-EE19-EB05-2C2EF2957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2386584"/>
                <a:ext cx="6281928" cy="3648456"/>
              </a:xfrm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Gráfico, Diagrama&#10;&#10;Descrição gerada automaticamente">
            <a:extLst>
              <a:ext uri="{FF2B5EF4-FFF2-40B4-BE49-F238E27FC236}">
                <a16:creationId xmlns:a16="http://schemas.microsoft.com/office/drawing/2014/main" id="{47AA6767-24FD-5644-D5A4-1908C6BA2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195" y="237744"/>
            <a:ext cx="3199231" cy="63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17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93B865-7A89-A8DB-BC7D-61632C81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BR" dirty="0"/>
              <a:t>F1-Score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187E88A-DDB9-EE92-6896-0CEB2804A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680" y="2386584"/>
                <a:ext cx="6281928" cy="36484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2∗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Média harmônica entre </a:t>
                </a:r>
                <a:r>
                  <a:rPr lang="pt-BR" dirty="0" err="1"/>
                  <a:t>precision</a:t>
                </a:r>
                <a:r>
                  <a:rPr lang="pt-BR" dirty="0"/>
                  <a:t> e recall</a:t>
                </a:r>
              </a:p>
              <a:p>
                <a:r>
                  <a:rPr lang="pt-BR" dirty="0"/>
                  <a:t>Mede a acurácia do teste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187E88A-DDB9-EE92-6896-0CEB2804A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2386584"/>
                <a:ext cx="6281928" cy="3648456"/>
              </a:xfrm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B0207AF5-D8A1-A1BA-C5E9-2496F36E3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AE631-0910-4461-9390-35A2E3D4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Matriz de confusão</a:t>
            </a:r>
            <a:endParaRPr lang="pt-B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69481-5971-ABE9-FAFB-5ED843FE6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90444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59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17AF-2F8E-4172-99A3-0B152E43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53855D-8D31-4FE9-ABF3-C83CD76EDA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7780" y="2872740"/>
          <a:ext cx="1996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36972808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56410416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4885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1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solidFill>
                      <a:srgbClr val="E67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solidFill>
                      <a:srgbClr val="E676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002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DD5070-FA43-4C48-8704-03453D5BBA35}"/>
              </a:ext>
            </a:extLst>
          </p:cNvPr>
          <p:cNvSpPr txBox="1"/>
          <p:nvPr/>
        </p:nvSpPr>
        <p:spPr>
          <a:xfrm>
            <a:off x="5874975" y="2503408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Inferência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87EBD-A1D2-4255-A47D-C706B098B1D6}"/>
              </a:ext>
            </a:extLst>
          </p:cNvPr>
          <p:cNvSpPr txBox="1"/>
          <p:nvPr/>
        </p:nvSpPr>
        <p:spPr>
          <a:xfrm rot="16200000">
            <a:off x="4326639" y="3274549"/>
            <a:ext cx="11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 real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24EAFA-D059-425B-AD9D-4B6B013661A2}"/>
              </a:ext>
            </a:extLst>
          </p:cNvPr>
          <p:cNvSpPr/>
          <p:nvPr/>
        </p:nvSpPr>
        <p:spPr>
          <a:xfrm rot="18302710">
            <a:off x="6235506" y="2789248"/>
            <a:ext cx="369332" cy="161771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636E1-839E-4601-B059-9FFC2F7CE4D3}"/>
              </a:ext>
            </a:extLst>
          </p:cNvPr>
          <p:cNvSpPr txBox="1"/>
          <p:nvPr/>
        </p:nvSpPr>
        <p:spPr>
          <a:xfrm rot="18280180">
            <a:off x="6756535" y="4079344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Acertos</a:t>
            </a:r>
          </a:p>
        </p:txBody>
      </p:sp>
    </p:spTree>
    <p:extLst>
      <p:ext uri="{BB962C8B-B14F-4D97-AF65-F5344CB8AC3E}">
        <p14:creationId xmlns:p14="http://schemas.microsoft.com/office/powerpoint/2010/main" val="277803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B212F"/>
      </a:dk2>
      <a:lt2>
        <a:srgbClr val="F0F1F3"/>
      </a:lt2>
      <a:accent1>
        <a:srgbClr val="B99E48"/>
      </a:accent1>
      <a:accent2>
        <a:srgbClr val="B1643B"/>
      </a:accent2>
      <a:accent3>
        <a:srgbClr val="C34D55"/>
      </a:accent3>
      <a:accent4>
        <a:srgbClr val="B13B74"/>
      </a:accent4>
      <a:accent5>
        <a:srgbClr val="C34DB8"/>
      </a:accent5>
      <a:accent6>
        <a:srgbClr val="8B3BB1"/>
      </a:accent6>
      <a:hlink>
        <a:srgbClr val="4865C2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Avenir Next LT Pro</vt:lpstr>
      <vt:lpstr>Avenir Next LT Pro Light</vt:lpstr>
      <vt:lpstr>Cambria Math</vt:lpstr>
      <vt:lpstr>Garamond</vt:lpstr>
      <vt:lpstr>SavonVTI</vt:lpstr>
      <vt:lpstr>Métricas</vt:lpstr>
      <vt:lpstr>Acurácia</vt:lpstr>
      <vt:lpstr>Precision</vt:lpstr>
      <vt:lpstr>Recall</vt:lpstr>
      <vt:lpstr>F1-Score</vt:lpstr>
      <vt:lpstr>Matriz de confusão</vt:lpstr>
      <vt:lpstr>Matriz de confusão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</dc:title>
  <dc:creator>João Cardia</dc:creator>
  <cp:lastModifiedBy>João Cardia</cp:lastModifiedBy>
  <cp:revision>9</cp:revision>
  <dcterms:created xsi:type="dcterms:W3CDTF">2022-09-06T21:10:16Z</dcterms:created>
  <dcterms:modified xsi:type="dcterms:W3CDTF">2024-04-13T16:13:36Z</dcterms:modified>
</cp:coreProperties>
</file>