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9"/>
  </p:notesMasterIdLst>
  <p:handoutMasterIdLst>
    <p:handoutMasterId r:id="rId10"/>
  </p:handoutMasterIdLst>
  <p:sldIdLst>
    <p:sldId id="257" r:id="rId2"/>
    <p:sldId id="258" r:id="rId3"/>
    <p:sldId id="259" r:id="rId4"/>
    <p:sldId id="260" r:id="rId5"/>
    <p:sldId id="261" r:id="rId6"/>
    <p:sldId id="262" r:id="rId7"/>
    <p:sldId id="263" r:id="rId8"/>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custT="1"/>
      <dgm:spPr/>
      <dgm:t>
        <a:bodyPr rtlCol="0"/>
        <a:lstStyle/>
        <a:p>
          <a:pPr rtl="0"/>
          <a:r>
            <a:rPr lang="fr" sz="1200" b="0" dirty="0"/>
            <a:t>~4h</a:t>
          </a:r>
        </a:p>
      </dgm:t>
    </dgm:pt>
    <dgm:pt modelId="{D8874F40-D7B0-41DE-BB6F-A6014FEAB2D7}" type="parTrans" cxnId="{C5202EE1-10E9-4076-9D55-9E0CF8B152AF}">
      <dgm:prSet/>
      <dgm:spPr/>
      <dgm:t>
        <a:bodyPr rtlCol="0"/>
        <a:lstStyle/>
        <a:p>
          <a:pPr rtl="0"/>
          <a:endParaRPr lang="en-US"/>
        </a:p>
      </dgm:t>
    </dgm:pt>
    <dgm:pt modelId="{BD6E0A2E-99C8-4F5A-971A-CD211D1099FF}" type="sibTrans" cxnId="{C5202EE1-10E9-4076-9D55-9E0CF8B152AF}">
      <dgm:prSet/>
      <dgm:spPr/>
      <dgm:t>
        <a:bodyPr rtlCol="0"/>
        <a:lstStyle/>
        <a:p>
          <a:pPr rtl="0"/>
          <a:endParaRPr lang="en-US"/>
        </a:p>
      </dgm:t>
    </dgm:pt>
    <dgm:pt modelId="{96262926-A67D-4E4E-9515-5EBC67F0B634}">
      <dgm:prSet custT="1"/>
      <dgm:spPr/>
      <dgm:t>
        <a:bodyPr rtlCol="0"/>
        <a:lstStyle/>
        <a:p>
          <a:pPr rtl="0"/>
          <a:r>
            <a:rPr lang="fr" sz="1200" b="0" dirty="0"/>
            <a:t>Etude du livrable attendu ~1h/4</a:t>
          </a:r>
        </a:p>
        <a:p>
          <a:pPr rtl="0"/>
          <a:r>
            <a:rPr lang="fr" sz="1200" b="0" dirty="0"/>
            <a:t>Découverte des librairies recommandés par le corp enseignant ~3h/4</a:t>
          </a:r>
        </a:p>
      </dgm:t>
    </dgm:pt>
    <dgm:pt modelId="{EC74E552-C501-4B0E-9400-E8B410F53D50}" type="parTrans" cxnId="{8C5B110A-FBC3-4CBF-BED2-413E87D4DAD5}">
      <dgm:prSet/>
      <dgm:spPr/>
      <dgm:t>
        <a:bodyPr rtlCol="0"/>
        <a:lstStyle/>
        <a:p>
          <a:pPr rtl="0"/>
          <a:endParaRPr lang="en-US"/>
        </a:p>
      </dgm:t>
    </dgm:pt>
    <dgm:pt modelId="{1DA7ACEB-F642-43C1-BCB5-F580B9B985B9}" type="sibTrans" cxnId="{8C5B110A-FBC3-4CBF-BED2-413E87D4DAD5}">
      <dgm:prSet/>
      <dgm:spPr/>
      <dgm:t>
        <a:bodyPr rtlCol="0"/>
        <a:lstStyle/>
        <a:p>
          <a:pPr rtl="0"/>
          <a:endParaRPr lang="en-US"/>
        </a:p>
      </dgm:t>
    </dgm:pt>
    <dgm:pt modelId="{C5146535-FD3D-4589-98A3-623B8DA4B8DB}">
      <dgm:prSet custT="1"/>
      <dgm:spPr/>
      <dgm:t>
        <a:bodyPr rtlCol="0"/>
        <a:lstStyle/>
        <a:p>
          <a:pPr rtl="0"/>
          <a:r>
            <a:rPr lang="fr" sz="1200" b="0" dirty="0"/>
            <a:t>~10h</a:t>
          </a:r>
        </a:p>
      </dgm:t>
    </dgm:pt>
    <dgm:pt modelId="{20848F78-EC70-4162-96CE-CC68006930F0}" type="parTrans" cxnId="{8EBF857E-7408-4941-91E4-293B0F59EEF7}">
      <dgm:prSet/>
      <dgm:spPr/>
      <dgm:t>
        <a:bodyPr rtlCol="0"/>
        <a:lstStyle/>
        <a:p>
          <a:pPr rtl="0"/>
          <a:endParaRPr lang="en-US"/>
        </a:p>
      </dgm:t>
    </dgm:pt>
    <dgm:pt modelId="{7A3CCAF8-AC3A-401E-AEDD-44BBC1AA9C31}" type="sibTrans" cxnId="{8EBF857E-7408-4941-91E4-293B0F59EEF7}">
      <dgm:prSet/>
      <dgm:spPr/>
      <dgm:t>
        <a:bodyPr rtlCol="0"/>
        <a:lstStyle/>
        <a:p>
          <a:pPr rtl="0"/>
          <a:endParaRPr lang="en-US"/>
        </a:p>
      </dgm:t>
    </dgm:pt>
    <dgm:pt modelId="{E80CA270-6C90-4E17-ACEA-46B56AD54DD1}">
      <dgm:prSet custT="1"/>
      <dgm:spPr/>
      <dgm:t>
        <a:bodyPr rtlCol="0"/>
        <a:lstStyle/>
        <a:p>
          <a:pPr rtl="0"/>
          <a:r>
            <a:rPr lang="fr" sz="1200" b="0" dirty="0"/>
            <a:t>Utilisation appliquée et entrainement à l’utilisation des librairies grâce aux TPs ~7h/10</a:t>
          </a:r>
        </a:p>
        <a:p>
          <a:pPr rtl="0"/>
          <a:r>
            <a:rPr lang="fr" sz="1200" b="0" dirty="0"/>
            <a:t>Reflexion sur l’organisation du programme, la mise en place des differents blocs données lors des TPs ainsi que réalisation d’un schema du fonctionnement du programme ~3h/10</a:t>
          </a:r>
        </a:p>
      </dgm:t>
    </dgm:pt>
    <dgm:pt modelId="{7EEC8067-96EF-4BE0-8BE3-BA59ED78A31F}" type="parTrans" cxnId="{2DC28DF8-5C1B-4F53-A4C1-D5B63FB54BAF}">
      <dgm:prSet/>
      <dgm:spPr/>
      <dgm:t>
        <a:bodyPr rtlCol="0"/>
        <a:lstStyle/>
        <a:p>
          <a:pPr rtl="0"/>
          <a:endParaRPr lang="en-US"/>
        </a:p>
      </dgm:t>
    </dgm:pt>
    <dgm:pt modelId="{1AFE46E5-6B07-4894-8ECB-21BD7E7B8AF1}" type="sibTrans" cxnId="{2DC28DF8-5C1B-4F53-A4C1-D5B63FB54BAF}">
      <dgm:prSet/>
      <dgm:spPr/>
      <dgm:t>
        <a:bodyPr rtlCol="0"/>
        <a:lstStyle/>
        <a:p>
          <a:pPr rtl="0"/>
          <a:endParaRPr lang="en-US"/>
        </a:p>
      </dgm:t>
    </dgm:pt>
    <dgm:pt modelId="{09C152DA-7620-4852-8162-A77EC3609F3F}">
      <dgm:prSet custT="1"/>
      <dgm:spPr/>
      <dgm:t>
        <a:bodyPr rtlCol="0"/>
        <a:lstStyle/>
        <a:p>
          <a:pPr rtl="0"/>
          <a:r>
            <a:rPr lang="fr" sz="1200" b="0" dirty="0"/>
            <a:t>~16h</a:t>
          </a:r>
        </a:p>
      </dgm:t>
    </dgm:pt>
    <dgm:pt modelId="{9F6D14C0-6C82-4CBD-8D6D-B0E117B6F2ED}" type="parTrans" cxnId="{23ECAC8B-17A4-4883-AA0E-06D66B7E788A}">
      <dgm:prSet/>
      <dgm:spPr/>
      <dgm:t>
        <a:bodyPr rtlCol="0"/>
        <a:lstStyle/>
        <a:p>
          <a:pPr rtl="0"/>
          <a:endParaRPr lang="en-US"/>
        </a:p>
      </dgm:t>
    </dgm:pt>
    <dgm:pt modelId="{0AE8D36D-0F0F-4206-AE39-0A2D73987B68}" type="sibTrans" cxnId="{23ECAC8B-17A4-4883-AA0E-06D66B7E788A}">
      <dgm:prSet/>
      <dgm:spPr/>
      <dgm:t>
        <a:bodyPr rtlCol="0"/>
        <a:lstStyle/>
        <a:p>
          <a:pPr rtl="0"/>
          <a:endParaRPr lang="en-US"/>
        </a:p>
      </dgm:t>
    </dgm:pt>
    <dgm:pt modelId="{6C8937BE-93F8-4DED-8538-1C601DAEBA66}">
      <dgm:prSet custT="1"/>
      <dgm:spPr/>
      <dgm:t>
        <a:bodyPr rtlCol="0"/>
        <a:lstStyle/>
        <a:p>
          <a:pPr rtl="0"/>
          <a:r>
            <a:rPr lang="fr" sz="1200" b="0" dirty="0"/>
            <a:t>Programmation ~13h/16</a:t>
          </a:r>
        </a:p>
        <a:p>
          <a:pPr rtl="0"/>
          <a:r>
            <a:rPr lang="fr-FR" sz="1200" b="0" dirty="0"/>
            <a:t>D</a:t>
          </a:r>
          <a:r>
            <a:rPr lang="fr" sz="1200" b="0" dirty="0"/>
            <a:t>ébuggage ~2h/16</a:t>
          </a:r>
        </a:p>
        <a:p>
          <a:pPr rtl="0"/>
          <a:r>
            <a:rPr lang="fr-FR" sz="1200" b="0" dirty="0"/>
            <a:t>R</a:t>
          </a:r>
          <a:r>
            <a:rPr lang="fr" sz="1200" b="0" dirty="0"/>
            <a:t>évision du schéma, améliorations de fonction déj</a:t>
          </a:r>
          <a:r>
            <a:rPr lang="fr-FR" sz="1200" b="0" dirty="0"/>
            <a:t>à</a:t>
          </a:r>
          <a:r>
            <a:rPr lang="fr" sz="1200" b="0" dirty="0"/>
            <a:t> crées ~1h/16</a:t>
          </a:r>
        </a:p>
      </dgm:t>
    </dgm:pt>
    <dgm:pt modelId="{77D169C6-D77F-456D-B18B-D7BE016AD87A}" type="parTrans" cxnId="{FAA8D3DD-12E8-457D-9144-B037C5678347}">
      <dgm:prSet/>
      <dgm:spPr/>
      <dgm:t>
        <a:bodyPr rtlCol="0"/>
        <a:lstStyle/>
        <a:p>
          <a:pPr rtl="0"/>
          <a:endParaRPr lang="en-US"/>
        </a:p>
      </dgm:t>
    </dgm:pt>
    <dgm:pt modelId="{A97BE953-FA9D-4BA6-A92C-494DB1F3BA59}" type="sibTrans" cxnId="{FAA8D3DD-12E8-457D-9144-B037C5678347}">
      <dgm:prSet/>
      <dgm:spPr/>
      <dgm:t>
        <a:bodyPr rtlCol="0"/>
        <a:lstStyle/>
        <a:p>
          <a:pPr rtl="0"/>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custScaleX="63280">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fr" sz="1200" b="0" kern="1200" dirty="0"/>
            <a:t>~4h</a:t>
          </a:r>
        </a:p>
      </dsp:txBody>
      <dsp:txXfrm rot="5400000">
        <a:off x="1024869" y="1652943"/>
        <a:ext cx="2987491" cy="327900"/>
      </dsp:txXfrm>
    </dsp:sp>
    <dsp:sp modelId="{5A1B764B-0DC5-47CD-BDEA-9E67799496EC}">
      <dsp:nvSpPr>
        <dsp:cNvPr id="0" name=""/>
        <dsp:cNvSpPr/>
      </dsp:nvSpPr>
      <dsp:spPr>
        <a:xfrm>
          <a:off x="924986" y="0"/>
          <a:ext cx="3169516"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rtlCol="0" anchor="b" anchorCtr="1">
          <a:noAutofit/>
        </a:bodyPr>
        <a:lstStyle/>
        <a:p>
          <a:pPr marL="0" lvl="0" indent="0" algn="ctr" defTabSz="533400" rtl="0">
            <a:lnSpc>
              <a:spcPct val="90000"/>
            </a:lnSpc>
            <a:spcBef>
              <a:spcPct val="0"/>
            </a:spcBef>
            <a:spcAft>
              <a:spcPct val="35000"/>
            </a:spcAft>
            <a:buNone/>
          </a:pPr>
          <a:r>
            <a:rPr lang="fr" sz="1200" b="0" kern="1200" dirty="0"/>
            <a:t>Etude du livrable attendu ~1h/4</a:t>
          </a:r>
        </a:p>
        <a:p>
          <a:pPr marL="0" lvl="0" indent="0" algn="ctr" defTabSz="533400" rtl="0">
            <a:lnSpc>
              <a:spcPct val="90000"/>
            </a:lnSpc>
            <a:spcBef>
              <a:spcPct val="0"/>
            </a:spcBef>
            <a:spcAft>
              <a:spcPct val="35000"/>
            </a:spcAft>
            <a:buNone/>
          </a:pPr>
          <a:r>
            <a:rPr lang="fr" sz="1200" b="0" kern="1200" dirty="0"/>
            <a:t>Découverte des librairies recommandés par le corp enseignant ~3h/4</a:t>
          </a:r>
        </a:p>
      </dsp:txBody>
      <dsp:txXfrm>
        <a:off x="924986" y="0"/>
        <a:ext cx="3169516"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fr" sz="1200" b="0" kern="1200" dirty="0"/>
            <a:t>~10h</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rtlCol="0" anchor="t" anchorCtr="1">
          <a:noAutofit/>
        </a:bodyPr>
        <a:lstStyle/>
        <a:p>
          <a:pPr marL="0" lvl="0" indent="0" algn="ctr" defTabSz="533400" rtl="0">
            <a:lnSpc>
              <a:spcPct val="90000"/>
            </a:lnSpc>
            <a:spcBef>
              <a:spcPct val="0"/>
            </a:spcBef>
            <a:spcAft>
              <a:spcPct val="35000"/>
            </a:spcAft>
            <a:buNone/>
          </a:pPr>
          <a:r>
            <a:rPr lang="fr" sz="1200" b="0" kern="1200" dirty="0"/>
            <a:t>Utilisation appliquée et entrainement à l’utilisation des librairies grâce aux TPs ~7h/10</a:t>
          </a:r>
        </a:p>
        <a:p>
          <a:pPr marL="0" lvl="0" indent="0" algn="ctr" defTabSz="533400" rtl="0">
            <a:lnSpc>
              <a:spcPct val="90000"/>
            </a:lnSpc>
            <a:spcBef>
              <a:spcPct val="0"/>
            </a:spcBef>
            <a:spcAft>
              <a:spcPct val="35000"/>
            </a:spcAft>
            <a:buNone/>
          </a:pPr>
          <a:r>
            <a:rPr lang="fr" sz="1200" b="0" kern="1200" dirty="0"/>
            <a:t>Reflexion sur l’organisation du programme, la mise en place des differents blocs données lors des TPs ainsi que réalisation d’un schema du fonctionnement du programme ~3h/10</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fr" sz="1200" b="0" kern="1200" dirty="0"/>
            <a:t>~16h</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rtlCol="0" anchor="b" anchorCtr="1">
          <a:noAutofit/>
        </a:bodyPr>
        <a:lstStyle/>
        <a:p>
          <a:pPr marL="0" lvl="0" indent="0" algn="ctr" defTabSz="533400" rtl="0">
            <a:lnSpc>
              <a:spcPct val="90000"/>
            </a:lnSpc>
            <a:spcBef>
              <a:spcPct val="0"/>
            </a:spcBef>
            <a:spcAft>
              <a:spcPct val="35000"/>
            </a:spcAft>
            <a:buNone/>
          </a:pPr>
          <a:r>
            <a:rPr lang="fr" sz="1200" b="0" kern="1200" dirty="0"/>
            <a:t>Programmation ~13h/16</a:t>
          </a:r>
        </a:p>
        <a:p>
          <a:pPr marL="0" lvl="0" indent="0" algn="ctr" defTabSz="533400" rtl="0">
            <a:lnSpc>
              <a:spcPct val="90000"/>
            </a:lnSpc>
            <a:spcBef>
              <a:spcPct val="0"/>
            </a:spcBef>
            <a:spcAft>
              <a:spcPct val="35000"/>
            </a:spcAft>
            <a:buNone/>
          </a:pPr>
          <a:r>
            <a:rPr lang="fr-FR" sz="1200" b="0" kern="1200" dirty="0"/>
            <a:t>D</a:t>
          </a:r>
          <a:r>
            <a:rPr lang="fr" sz="1200" b="0" kern="1200" dirty="0"/>
            <a:t>ébuggage ~2h/16</a:t>
          </a:r>
        </a:p>
        <a:p>
          <a:pPr marL="0" lvl="0" indent="0" algn="ctr" defTabSz="533400" rtl="0">
            <a:lnSpc>
              <a:spcPct val="90000"/>
            </a:lnSpc>
            <a:spcBef>
              <a:spcPct val="0"/>
            </a:spcBef>
            <a:spcAft>
              <a:spcPct val="35000"/>
            </a:spcAft>
            <a:buNone/>
          </a:pPr>
          <a:r>
            <a:rPr lang="fr-FR" sz="1200" b="0" kern="1200" dirty="0"/>
            <a:t>R</a:t>
          </a:r>
          <a:r>
            <a:rPr lang="fr" sz="1200" b="0" kern="1200" dirty="0"/>
            <a:t>évision du schéma, améliorations de fonction déj</a:t>
          </a:r>
          <a:r>
            <a:rPr lang="fr-FR" sz="1200" b="0" kern="1200" dirty="0"/>
            <a:t>à</a:t>
          </a:r>
          <a:r>
            <a:rPr lang="fr" sz="1200" b="0" kern="1200" dirty="0"/>
            <a:t> crées ~1h/16</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FC74BDE-6627-49B6-90F1-0334E723F64C}" type="datetime1">
              <a:rPr lang="fr-FR" smtClean="0"/>
              <a:t>26/01/2022</a:t>
            </a:fld>
            <a:endParaRPr lang="en-US"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‹N°›</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28DAF60-E56A-4648-8936-22D801672B6C}" type="datetime1">
              <a:rPr lang="fr-FR" smtClean="0"/>
              <a:t>26/01/2022</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
              <a:t>Modifiez les styles du texte du masque</a:t>
            </a:r>
            <a:endParaRPr lang="en-US"/>
          </a:p>
          <a:p>
            <a:pPr lvl="1" rtl="0"/>
            <a:r>
              <a:rPr lang="fr"/>
              <a:t>Deuxième niveau</a:t>
            </a:r>
          </a:p>
          <a:p>
            <a:pPr lvl="2" rtl="0"/>
            <a:r>
              <a:rPr lang="fr"/>
              <a:t>Troisième niveau</a:t>
            </a:r>
          </a:p>
          <a:p>
            <a:pPr lvl="3" rtl="0"/>
            <a:r>
              <a:rPr lang="fr"/>
              <a:t>Quatrième niveau</a:t>
            </a:r>
          </a:p>
          <a:p>
            <a:pPr lvl="4" rtl="0"/>
            <a:r>
              <a:rPr lang="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‹N°›</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fr-FR"/>
              <a:t>Modifiez le style du titre</a:t>
            </a:r>
            <a:endParaRPr lang="en-US" dirty="0"/>
          </a:p>
        </p:txBody>
      </p:sp>
      <p:sp>
        <p:nvSpPr>
          <p:cNvPr id="3" name="Sous-titre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a:t>Modifiez le style des sous-titres du masque</a:t>
            </a:r>
            <a:endParaRPr lang="en-US" dirty="0"/>
          </a:p>
        </p:txBody>
      </p:sp>
      <p:sp>
        <p:nvSpPr>
          <p:cNvPr id="8" name="Espace réservé de la date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E641DF6C-ECED-4BD8-8025-73323DD5D35C}" type="datetime1">
              <a:rPr lang="fr-FR" smtClean="0"/>
              <a:t>26/01/2022</a:t>
            </a:fld>
            <a:endParaRPr lang="en-US" dirty="0"/>
          </a:p>
        </p:txBody>
      </p:sp>
      <p:sp>
        <p:nvSpPr>
          <p:cNvPr id="9" name="Espace réservé du pied de page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Espace réservé du numéro de diapositive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9" name="Titre 1"/>
          <p:cNvSpPr>
            <a:spLocks noGrp="1"/>
          </p:cNvSpPr>
          <p:nvPr>
            <p:ph type="title"/>
          </p:nvPr>
        </p:nvSpPr>
        <p:spPr>
          <a:xfrm>
            <a:off x="581192" y="702156"/>
            <a:ext cx="11029616" cy="1013800"/>
          </a:xfrm>
        </p:spPr>
        <p:txBody>
          <a:bodyPr rtlCol="0"/>
          <a:lstStyle/>
          <a:p>
            <a:pPr rtl="0"/>
            <a:r>
              <a:rPr lang="fr-FR"/>
              <a:t>Modifiez le style du titre</a:t>
            </a:r>
            <a:endParaRPr lang="en-US" dirty="0"/>
          </a:p>
        </p:txBody>
      </p:sp>
      <p:sp>
        <p:nvSpPr>
          <p:cNvPr id="3" name="Espace réservé du texte vertical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1E5B03D9-FC89-4784-BD60-336471BA7724}" type="datetime1">
              <a:rPr lang="fr-FR" smtClean="0"/>
              <a:t>26/01/2022</a:t>
            </a:fld>
            <a:endParaRPr lang="en-US" dirty="0"/>
          </a:p>
        </p:txBody>
      </p:sp>
      <p:sp>
        <p:nvSpPr>
          <p:cNvPr id="5" name="Espace réservé du pied de page 4"/>
          <p:cNvSpPr>
            <a:spLocks noGrp="1"/>
          </p:cNvSpPr>
          <p:nvPr>
            <p:ph type="ftr" sz="quarter" idx="11"/>
          </p:nvPr>
        </p:nvSpPr>
        <p:spPr/>
        <p:txBody>
          <a:bodyPr rtlCol="0"/>
          <a:lstStyle/>
          <a:p>
            <a:pPr rtl="0"/>
            <a:endParaRPr lang="en-US" dirty="0"/>
          </a:p>
        </p:txBody>
      </p:sp>
      <p:sp>
        <p:nvSpPr>
          <p:cNvPr id="6" name="Espace réservé du numéro de diapositive 5"/>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re vertical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fr-FR"/>
              <a:t>Modifiez le style du titre</a:t>
            </a:r>
            <a:endParaRPr lang="en-US" dirty="0"/>
          </a:p>
        </p:txBody>
      </p:sp>
      <p:sp>
        <p:nvSpPr>
          <p:cNvPr id="3" name="Espace réservé du texte vertical 2"/>
          <p:cNvSpPr>
            <a:spLocks noGrp="1"/>
          </p:cNvSpPr>
          <p:nvPr>
            <p:ph type="body" orient="vert" idx="1"/>
          </p:nvPr>
        </p:nvSpPr>
        <p:spPr>
          <a:xfrm>
            <a:off x="774923" y="863600"/>
            <a:ext cx="7161625" cy="4807326"/>
          </a:xfrm>
        </p:spPr>
        <p:txBody>
          <a:bodyPr vert="eaVert" rtlCol="0" anchor="t"/>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Espace réservé de la date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D0216CB3-B929-446C-876F-83C9B86D9FDE}" type="datetime1">
              <a:rPr lang="fr-FR" smtClean="0"/>
              <a:t>26/01/2022</a:t>
            </a:fld>
            <a:endParaRPr lang="en-US" dirty="0"/>
          </a:p>
        </p:txBody>
      </p:sp>
      <p:sp>
        <p:nvSpPr>
          <p:cNvPr id="12" name="Espace réservé du pied de page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Espace réservé du numéro de diapositive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581192" y="702156"/>
            <a:ext cx="11029616" cy="1188720"/>
          </a:xfrm>
        </p:spPr>
        <p:txBody>
          <a:bodyPr rtlCol="0"/>
          <a:lstStyle/>
          <a:p>
            <a:pPr rtl="0"/>
            <a:r>
              <a:rPr lang="fr-FR"/>
              <a:t>Modifiez le style du titre</a:t>
            </a:r>
            <a:endParaRPr lang="en-US" dirty="0"/>
          </a:p>
        </p:txBody>
      </p:sp>
      <p:sp>
        <p:nvSpPr>
          <p:cNvPr id="3" name="Espace réservé du contenu 2"/>
          <p:cNvSpPr>
            <a:spLocks noGrp="1"/>
          </p:cNvSpPr>
          <p:nvPr>
            <p:ph idx="1"/>
          </p:nvPr>
        </p:nvSpPr>
        <p:spPr>
          <a:xfrm>
            <a:off x="581192" y="2340864"/>
            <a:ext cx="11029615" cy="3634486"/>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8" name="Espace réservé de la date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22897033-9A55-4DAC-991D-1FF1921C78B7}" type="datetime1">
              <a:rPr lang="fr-FR" smtClean="0"/>
              <a:t>26/01/2022</a:t>
            </a:fld>
            <a:endParaRPr lang="en-US" dirty="0"/>
          </a:p>
        </p:txBody>
      </p:sp>
      <p:sp>
        <p:nvSpPr>
          <p:cNvPr id="9" name="Espace réservé du pied de page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Espace réservé du numéro de diapositive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fr-FR"/>
              <a:t>Modifiez le style du titre</a:t>
            </a:r>
            <a:endParaRPr lang="en-US" dirty="0"/>
          </a:p>
        </p:txBody>
      </p:sp>
      <p:sp>
        <p:nvSpPr>
          <p:cNvPr id="3" name="Espace réservé du texte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a:t>Cliquez pour modifier les styles du texte du masque</a:t>
            </a:r>
          </a:p>
        </p:txBody>
      </p:sp>
      <p:sp>
        <p:nvSpPr>
          <p:cNvPr id="7" name="Espace réservé de la date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A1255F31-5DB3-4925-BA87-822F5B17A2F1}" type="datetime1">
              <a:rPr lang="fr-FR" smtClean="0"/>
              <a:t>26/01/2022</a:t>
            </a:fld>
            <a:endParaRPr lang="en-US" dirty="0"/>
          </a:p>
        </p:txBody>
      </p:sp>
      <p:sp>
        <p:nvSpPr>
          <p:cNvPr id="9" name="Espace réservé du pied de page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Espace réservé du numéro de diapositive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581193" y="729658"/>
            <a:ext cx="11029616" cy="988332"/>
          </a:xfrm>
        </p:spPr>
        <p:txBody>
          <a:bodyPr rtlCol="0"/>
          <a:lstStyle/>
          <a:p>
            <a:pPr rtl="0"/>
            <a:r>
              <a:rPr lang="fr-FR"/>
              <a:t>Modifiez le style du titre</a:t>
            </a:r>
            <a:endParaRPr lang="en-US" dirty="0"/>
          </a:p>
        </p:txBody>
      </p:sp>
      <p:sp>
        <p:nvSpPr>
          <p:cNvPr id="3" name="Espace réservé du contenu 2"/>
          <p:cNvSpPr>
            <a:spLocks noGrp="1"/>
          </p:cNvSpPr>
          <p:nvPr>
            <p:ph sz="half" idx="1"/>
          </p:nvPr>
        </p:nvSpPr>
        <p:spPr>
          <a:xfrm>
            <a:off x="581193" y="2228003"/>
            <a:ext cx="5194767" cy="3633047"/>
          </a:xfrm>
        </p:spPr>
        <p:txBody>
          <a:bodyPr rtlCol="0">
            <a:normAutofit/>
          </a:body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contenu 3"/>
          <p:cNvSpPr>
            <a:spLocks noGrp="1"/>
          </p:cNvSpPr>
          <p:nvPr>
            <p:ph sz="half" idx="2"/>
          </p:nvPr>
        </p:nvSpPr>
        <p:spPr>
          <a:xfrm>
            <a:off x="6416039" y="2228003"/>
            <a:ext cx="5194769" cy="3633047"/>
          </a:xfrm>
        </p:spPr>
        <p:txBody>
          <a:bodyPr rtlCol="0">
            <a:normAutofit/>
          </a:body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5" name="Espace réservé de la date 4"/>
          <p:cNvSpPr>
            <a:spLocks noGrp="1"/>
          </p:cNvSpPr>
          <p:nvPr>
            <p:ph type="dt" sz="half" idx="10"/>
          </p:nvPr>
        </p:nvSpPr>
        <p:spPr/>
        <p:txBody>
          <a:bodyPr rtlCol="0"/>
          <a:lstStyle/>
          <a:p>
            <a:pPr rtl="0"/>
            <a:fld id="{7E4EF44C-5F50-4A80-A957-57B3338337C0}" type="datetime1">
              <a:rPr lang="fr-FR" smtClean="0"/>
              <a:t>26/01/2022</a:t>
            </a:fld>
            <a:endParaRPr lang="en-US" dirty="0"/>
          </a:p>
        </p:txBody>
      </p:sp>
      <p:sp>
        <p:nvSpPr>
          <p:cNvPr id="6" name="Espace réservé du pied de page 5"/>
          <p:cNvSpPr>
            <a:spLocks noGrp="1"/>
          </p:cNvSpPr>
          <p:nvPr>
            <p:ph type="ftr" sz="quarter" idx="11"/>
          </p:nvPr>
        </p:nvSpPr>
        <p:spPr/>
        <p:txBody>
          <a:bodyPr rtlCol="0"/>
          <a:lstStyle/>
          <a:p>
            <a:pPr rtl="0"/>
            <a:endParaRPr lang="en-US"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12" name="Titre 1"/>
          <p:cNvSpPr>
            <a:spLocks noGrp="1"/>
          </p:cNvSpPr>
          <p:nvPr>
            <p:ph type="title"/>
          </p:nvPr>
        </p:nvSpPr>
        <p:spPr>
          <a:xfrm>
            <a:off x="581193" y="729658"/>
            <a:ext cx="11029616" cy="988332"/>
          </a:xfrm>
        </p:spPr>
        <p:txBody>
          <a:bodyPr rtlCol="0"/>
          <a:lstStyle/>
          <a:p>
            <a:pPr rtl="0"/>
            <a:r>
              <a:rPr lang="fr-FR"/>
              <a:t>Modifiez le style du titre</a:t>
            </a:r>
            <a:endParaRPr lang="en-US" dirty="0"/>
          </a:p>
        </p:txBody>
      </p:sp>
      <p:sp>
        <p:nvSpPr>
          <p:cNvPr id="3" name="Espace réservé du texte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4" name="Espace réservé du contenu 3"/>
          <p:cNvSpPr>
            <a:spLocks noGrp="1"/>
          </p:cNvSpPr>
          <p:nvPr>
            <p:ph sz="half" idx="2"/>
          </p:nvPr>
        </p:nvSpPr>
        <p:spPr>
          <a:xfrm>
            <a:off x="581194" y="2926052"/>
            <a:ext cx="5194766" cy="2934999"/>
          </a:xfrm>
        </p:spPr>
        <p:txBody>
          <a:bodyPr rtlCol="0" anchor="t">
            <a:normAutofit/>
          </a:body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5" name="Espace réservé du texte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fr-FR"/>
              <a:t>Cliquez pour modifier les styles du texte du masque</a:t>
            </a:r>
          </a:p>
        </p:txBody>
      </p:sp>
      <p:sp>
        <p:nvSpPr>
          <p:cNvPr id="6" name="Espace réservé du contenu 5"/>
          <p:cNvSpPr>
            <a:spLocks noGrp="1"/>
          </p:cNvSpPr>
          <p:nvPr>
            <p:ph sz="quarter" idx="4"/>
          </p:nvPr>
        </p:nvSpPr>
        <p:spPr>
          <a:xfrm>
            <a:off x="6416037" y="2926052"/>
            <a:ext cx="5194771" cy="2934999"/>
          </a:xfrm>
        </p:spPr>
        <p:txBody>
          <a:bodyPr rtlCol="0" anchor="t">
            <a:normAutofit/>
          </a:body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7" name="Espace réservé de la date 6"/>
          <p:cNvSpPr>
            <a:spLocks noGrp="1"/>
          </p:cNvSpPr>
          <p:nvPr>
            <p:ph type="dt" sz="half" idx="10"/>
          </p:nvPr>
        </p:nvSpPr>
        <p:spPr/>
        <p:txBody>
          <a:bodyPr rtlCol="0"/>
          <a:lstStyle/>
          <a:p>
            <a:pPr rtl="0"/>
            <a:fld id="{B2D0F46D-59FD-4484-924E-E79DD516B5ED}" type="datetime1">
              <a:rPr lang="fr-FR" smtClean="0"/>
              <a:t>26/01/2022</a:t>
            </a:fld>
            <a:endParaRPr lang="en-US" dirty="0"/>
          </a:p>
        </p:txBody>
      </p:sp>
      <p:sp>
        <p:nvSpPr>
          <p:cNvPr id="8" name="Espace réservé du pied de page 7"/>
          <p:cNvSpPr>
            <a:spLocks noGrp="1"/>
          </p:cNvSpPr>
          <p:nvPr>
            <p:ph type="ftr" sz="quarter" idx="11"/>
          </p:nvPr>
        </p:nvSpPr>
        <p:spPr/>
        <p:txBody>
          <a:bodyPr rtlCol="0"/>
          <a:lstStyle/>
          <a:p>
            <a:pPr rtl="0"/>
            <a:endParaRPr lang="en-US" dirty="0"/>
          </a:p>
        </p:txBody>
      </p:sp>
      <p:sp>
        <p:nvSpPr>
          <p:cNvPr id="9" name="Espace réservé du numéro de diapositive 8"/>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8" name="Titre 1"/>
          <p:cNvSpPr>
            <a:spLocks noGrp="1"/>
          </p:cNvSpPr>
          <p:nvPr>
            <p:ph type="title"/>
          </p:nvPr>
        </p:nvSpPr>
        <p:spPr>
          <a:xfrm>
            <a:off x="575894" y="729658"/>
            <a:ext cx="11029616" cy="988332"/>
          </a:xfrm>
        </p:spPr>
        <p:txBody>
          <a:bodyPr rtlCol="0"/>
          <a:lstStyle/>
          <a:p>
            <a:pPr rtl="0"/>
            <a:r>
              <a:rPr lang="fr-FR"/>
              <a:t>Modifiez le style du titre</a:t>
            </a:r>
            <a:endParaRPr lang="en-US" dirty="0"/>
          </a:p>
        </p:txBody>
      </p:sp>
      <p:sp>
        <p:nvSpPr>
          <p:cNvPr id="3" name="Espace réservé de la date 2"/>
          <p:cNvSpPr>
            <a:spLocks noGrp="1"/>
          </p:cNvSpPr>
          <p:nvPr>
            <p:ph type="dt" sz="half" idx="10"/>
          </p:nvPr>
        </p:nvSpPr>
        <p:spPr/>
        <p:txBody>
          <a:bodyPr rtlCol="0"/>
          <a:lstStyle/>
          <a:p>
            <a:pPr rtl="0"/>
            <a:fld id="{0FAEC910-4AAA-42A1-A49C-7DDC64BC53C6}" type="datetime1">
              <a:rPr lang="fr-FR" smtClean="0"/>
              <a:t>26/01/2022</a:t>
            </a:fld>
            <a:endParaRPr lang="en-US" dirty="0"/>
          </a:p>
        </p:txBody>
      </p:sp>
      <p:sp>
        <p:nvSpPr>
          <p:cNvPr id="4" name="Espace réservé du pied de page 3"/>
          <p:cNvSpPr>
            <a:spLocks noGrp="1"/>
          </p:cNvSpPr>
          <p:nvPr>
            <p:ph type="ftr" sz="quarter" idx="11"/>
          </p:nvPr>
        </p:nvSpPr>
        <p:spPr/>
        <p:txBody>
          <a:bodyPr rtlCol="0"/>
          <a:lstStyle/>
          <a:p>
            <a:pPr rtl="0"/>
            <a:endParaRPr lang="en-US" dirty="0"/>
          </a:p>
        </p:txBody>
      </p:sp>
      <p:sp>
        <p:nvSpPr>
          <p:cNvPr id="5" name="Espace réservé du numéro de diapositive 4"/>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ACEC98BE-FCE2-445F-8146-3A7F8CC3881D}" type="datetime1">
              <a:rPr lang="fr-FR" smtClean="0"/>
              <a:t>26/01/2022</a:t>
            </a:fld>
            <a:endParaRPr lang="en-US" dirty="0"/>
          </a:p>
        </p:txBody>
      </p:sp>
      <p:sp>
        <p:nvSpPr>
          <p:cNvPr id="3" name="Espace réservé du pied de page 2"/>
          <p:cNvSpPr>
            <a:spLocks noGrp="1"/>
          </p:cNvSpPr>
          <p:nvPr>
            <p:ph type="ftr" sz="quarter" idx="11"/>
          </p:nvPr>
        </p:nvSpPr>
        <p:spPr/>
        <p:txBody>
          <a:bodyPr rtlCol="0"/>
          <a:lstStyle/>
          <a:p>
            <a:pPr rtl="0"/>
            <a:endParaRPr lang="en-US" dirty="0"/>
          </a:p>
        </p:txBody>
      </p:sp>
      <p:sp>
        <p:nvSpPr>
          <p:cNvPr id="4" name="Espace réservé du numéro de diapositive 3"/>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767857" y="933450"/>
            <a:ext cx="3031852" cy="1722419"/>
          </a:xfrm>
        </p:spPr>
        <p:txBody>
          <a:bodyPr rtlCol="0" anchor="b">
            <a:normAutofit/>
          </a:bodyPr>
          <a:lstStyle>
            <a:lvl1pPr algn="l">
              <a:defRPr sz="2400" b="0">
                <a:solidFill>
                  <a:srgbClr val="FFFFFF"/>
                </a:solidFill>
              </a:defRPr>
            </a:lvl1pPr>
          </a:lstStyle>
          <a:p>
            <a:pPr rtl="0"/>
            <a:r>
              <a:rPr lang="fr-FR"/>
              <a:t>Modifiez le style du titre</a:t>
            </a:r>
            <a:endParaRPr lang="en-US" dirty="0"/>
          </a:p>
        </p:txBody>
      </p:sp>
      <p:sp>
        <p:nvSpPr>
          <p:cNvPr id="3" name="Espace réservé du contenu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texte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
        <p:nvSpPr>
          <p:cNvPr id="8" name="Espace réservé de la date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6D0953DD-A6BD-427D-B7A8-BDE378B2E678}" type="datetime1">
              <a:rPr lang="fr-FR" smtClean="0"/>
              <a:t>26/01/2022</a:t>
            </a:fld>
            <a:endParaRPr lang="en-US" dirty="0"/>
          </a:p>
        </p:txBody>
      </p:sp>
      <p:sp>
        <p:nvSpPr>
          <p:cNvPr id="10" name="Espace réservé du pied de page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Espace réservé du numéro de diapositive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‹N°›</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fr-FR"/>
              <a:t>Modifiez le style du titre</a:t>
            </a:r>
            <a:endParaRPr lang="en-US" dirty="0"/>
          </a:p>
        </p:txBody>
      </p:sp>
      <p:sp>
        <p:nvSpPr>
          <p:cNvPr id="3" name="Espace réservé d’image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a:t>Cliquez sur l'icône pour ajouter une image</a:t>
            </a:r>
            <a:endParaRPr lang="en-US" dirty="0"/>
          </a:p>
        </p:txBody>
      </p:sp>
      <p:sp>
        <p:nvSpPr>
          <p:cNvPr id="4" name="Espace réservé du texte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
        <p:nvSpPr>
          <p:cNvPr id="5" name="Espace réservé de la date 4"/>
          <p:cNvSpPr>
            <a:spLocks noGrp="1"/>
          </p:cNvSpPr>
          <p:nvPr>
            <p:ph type="dt" sz="half" idx="10"/>
          </p:nvPr>
        </p:nvSpPr>
        <p:spPr/>
        <p:txBody>
          <a:bodyPr rtlCol="0"/>
          <a:lstStyle/>
          <a:p>
            <a:pPr rtl="0"/>
            <a:fld id="{47E77B56-6788-4F40-A65E-12AFEB3AC095}" type="datetime1">
              <a:rPr lang="fr-FR" smtClean="0"/>
              <a:t>26/01/2022</a:t>
            </a:fld>
            <a:endParaRPr lang="en-US" dirty="0"/>
          </a:p>
        </p:txBody>
      </p:sp>
      <p:sp>
        <p:nvSpPr>
          <p:cNvPr id="6" name="Espace réservé du pied de page 5"/>
          <p:cNvSpPr>
            <a:spLocks noGrp="1"/>
          </p:cNvSpPr>
          <p:nvPr>
            <p:ph type="ftr" sz="quarter" idx="11"/>
          </p:nvPr>
        </p:nvSpPr>
        <p:spPr/>
        <p:txBody>
          <a:bodyPr rtlCol="0"/>
          <a:lstStyle/>
          <a:p>
            <a:pPr algn="l" rtl="0"/>
            <a:endParaRPr lang="en-US"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au titre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fr"/>
              <a:t>Modifiez le style du titre</a:t>
            </a:r>
            <a:endParaRPr lang="en-US" dirty="0"/>
          </a:p>
        </p:txBody>
      </p:sp>
      <p:sp>
        <p:nvSpPr>
          <p:cNvPr id="3" name="Espace réservé du texte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fr"/>
              <a:t>Modifiez les styles du texte du masque</a:t>
            </a:r>
          </a:p>
          <a:p>
            <a:pPr lvl="1" rtl="0"/>
            <a:r>
              <a:rPr lang="fr"/>
              <a:t>Deuxième niveau</a:t>
            </a:r>
          </a:p>
          <a:p>
            <a:pPr lvl="2" rtl="0"/>
            <a:r>
              <a:rPr lang="fr"/>
              <a:t>Troisième niveau</a:t>
            </a:r>
          </a:p>
          <a:p>
            <a:pPr lvl="3" rtl="0"/>
            <a:r>
              <a:rPr lang="fr"/>
              <a:t>Quatrième niveau</a:t>
            </a:r>
          </a:p>
          <a:p>
            <a:pPr lvl="4" rtl="0"/>
            <a:r>
              <a:rPr lang="fr"/>
              <a:t>Cinquième niveau</a:t>
            </a:r>
            <a:endParaRPr lang="en-US" dirty="0"/>
          </a:p>
        </p:txBody>
      </p:sp>
      <p:sp>
        <p:nvSpPr>
          <p:cNvPr id="4" name="Espace réservé de la date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E69A0D1A-B1A6-4A33-B3AE-513EF3B4A7E7}" type="datetime1">
              <a:rPr lang="fr-FR" smtClean="0"/>
              <a:t>26/01/2022</a:t>
            </a:fld>
            <a:endParaRPr lang="en-US" dirty="0"/>
          </a:p>
        </p:txBody>
      </p:sp>
      <p:sp>
        <p:nvSpPr>
          <p:cNvPr id="5" name="Espace réservé du pied de page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n-US" dirty="0"/>
          </a:p>
        </p:txBody>
      </p:sp>
      <p:sp>
        <p:nvSpPr>
          <p:cNvPr id="6" name="Espace réservé du numéro de diapositive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‹N°›</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re 1">
            <a:extLst>
              <a:ext uri="{FF2B5EF4-FFF2-40B4-BE49-F238E27FC236}">
                <a16:creationId xmlns:a16="http://schemas.microsoft.com/office/drawing/2014/main" id="{1C21E816-31F5-48BB-BD02-D15F2F18B48A}"/>
              </a:ext>
            </a:extLst>
          </p:cNvPr>
          <p:cNvSpPr>
            <a:spLocks noGrp="1"/>
          </p:cNvSpPr>
          <p:nvPr>
            <p:ph type="ctrTitle"/>
          </p:nvPr>
        </p:nvSpPr>
        <p:spPr>
          <a:xfrm>
            <a:off x="446533" y="202226"/>
            <a:ext cx="10993549" cy="1475013"/>
          </a:xfrm>
        </p:spPr>
        <p:txBody>
          <a:bodyPr rtlCol="0">
            <a:normAutofit/>
          </a:bodyPr>
          <a:lstStyle/>
          <a:p>
            <a:pPr rtl="0"/>
            <a:r>
              <a:rPr lang="fr" dirty="0"/>
              <a:t>Mini projet : Traitement des données</a:t>
            </a:r>
          </a:p>
        </p:txBody>
      </p:sp>
      <p:sp>
        <p:nvSpPr>
          <p:cNvPr id="3" name="Sous-titre 2">
            <a:extLst>
              <a:ext uri="{FF2B5EF4-FFF2-40B4-BE49-F238E27FC236}">
                <a16:creationId xmlns:a16="http://schemas.microsoft.com/office/drawing/2014/main" id="{835D6E6B-3353-491C-A3C6-F278D6CED8B3}"/>
              </a:ext>
            </a:extLst>
          </p:cNvPr>
          <p:cNvSpPr>
            <a:spLocks noGrp="1"/>
          </p:cNvSpPr>
          <p:nvPr>
            <p:ph type="subTitle" idx="1"/>
          </p:nvPr>
        </p:nvSpPr>
        <p:spPr>
          <a:xfrm>
            <a:off x="1352145" y="1843254"/>
            <a:ext cx="11036307" cy="549750"/>
          </a:xfrm>
        </p:spPr>
        <p:txBody>
          <a:bodyPr rtlCol="0">
            <a:normAutofit/>
          </a:bodyPr>
          <a:lstStyle/>
          <a:p>
            <a:pPr rtl="0"/>
            <a:r>
              <a:rPr lang="fr" b="1" dirty="0"/>
              <a:t>Etude des parkings vélo et voitures de la ville de montpellier</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1026" name="Picture 2" descr="Université de Montpellier — Wikipédia">
            <a:extLst>
              <a:ext uri="{FF2B5EF4-FFF2-40B4-BE49-F238E27FC236}">
                <a16:creationId xmlns:a16="http://schemas.microsoft.com/office/drawing/2014/main" id="{B6D72950-DD73-474F-8D9A-E56EE357FD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374" y="5435735"/>
            <a:ext cx="965065" cy="9650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ogotype de l&amp;#39;IUT de Béziers en téléchargement - IUT de Béziers - BUT TC /  RT / MMI / CS">
            <a:extLst>
              <a:ext uri="{FF2B5EF4-FFF2-40B4-BE49-F238E27FC236}">
                <a16:creationId xmlns:a16="http://schemas.microsoft.com/office/drawing/2014/main" id="{8A8795E7-9AA3-4C34-B058-2108E8B228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5617" y="5523486"/>
            <a:ext cx="1579123" cy="789562"/>
          </a:xfrm>
          <a:prstGeom prst="rect">
            <a:avLst/>
          </a:prstGeom>
          <a:noFill/>
          <a:extLst>
            <a:ext uri="{909E8E84-426E-40DD-AFC4-6F175D3DCCD1}">
              <a14:hiddenFill xmlns:a14="http://schemas.microsoft.com/office/drawing/2010/main">
                <a:solidFill>
                  <a:srgbClr val="FFFFFF"/>
                </a:solidFill>
              </a14:hiddenFill>
            </a:ext>
          </a:extLst>
        </p:spPr>
      </p:pic>
      <p:sp>
        <p:nvSpPr>
          <p:cNvPr id="12" name="ZoneTexte 11">
            <a:extLst>
              <a:ext uri="{FF2B5EF4-FFF2-40B4-BE49-F238E27FC236}">
                <a16:creationId xmlns:a16="http://schemas.microsoft.com/office/drawing/2014/main" id="{6B7C8535-0EAB-4417-B104-29DC7598D1B7}"/>
              </a:ext>
            </a:extLst>
          </p:cNvPr>
          <p:cNvSpPr txBox="1"/>
          <p:nvPr/>
        </p:nvSpPr>
        <p:spPr>
          <a:xfrm>
            <a:off x="3543300" y="5548935"/>
            <a:ext cx="6094378" cy="369332"/>
          </a:xfrm>
          <a:prstGeom prst="rect">
            <a:avLst/>
          </a:prstGeom>
          <a:noFill/>
        </p:spPr>
        <p:txBody>
          <a:bodyPr wrap="square">
            <a:spAutoFit/>
          </a:bodyPr>
          <a:lstStyle/>
          <a:p>
            <a:pPr rtl="0"/>
            <a:r>
              <a:rPr lang="fr-FR" b="1" dirty="0">
                <a:solidFill>
                  <a:schemeClr val="accent3">
                    <a:lumMod val="75000"/>
                  </a:schemeClr>
                </a:solidFill>
              </a:rPr>
              <a:t>T</a:t>
            </a:r>
            <a:r>
              <a:rPr lang="fr" b="1" dirty="0">
                <a:solidFill>
                  <a:schemeClr val="accent3">
                    <a:lumMod val="75000"/>
                  </a:schemeClr>
                </a:solidFill>
              </a:rPr>
              <a:t>ravail réalisé par : BERRA Paul &amp; RAZZAKI Moad</a:t>
            </a:r>
          </a:p>
        </p:txBody>
      </p:sp>
      <p:pic>
        <p:nvPicPr>
          <p:cNvPr id="1030" name="Picture 6">
            <a:extLst>
              <a:ext uri="{FF2B5EF4-FFF2-40B4-BE49-F238E27FC236}">
                <a16:creationId xmlns:a16="http://schemas.microsoft.com/office/drawing/2014/main" id="{384F6B0A-A5A8-4D3B-816C-59B9085076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807" y="2694071"/>
            <a:ext cx="2021000" cy="202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805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1030"/>
                                        </p:tgtEl>
                                        <p:attrNameLst>
                                          <p:attrName>style.visibility</p:attrName>
                                        </p:attrNameLst>
                                      </p:cBhvr>
                                      <p:to>
                                        <p:strVal val="visible"/>
                                      </p:to>
                                    </p:set>
                                    <p:animEffect transition="in" filter="fade">
                                      <p:cBhvr>
                                        <p:cTn id="19" dur="500"/>
                                        <p:tgtEl>
                                          <p:spTgt spid="1030"/>
                                        </p:tgtEl>
                                      </p:cBhvr>
                                    </p:animEffect>
                                  </p:childTnLst>
                                </p:cTn>
                              </p:par>
                            </p:childTnLst>
                          </p:cTn>
                        </p:par>
                        <p:par>
                          <p:cTn id="20" fill="hold">
                            <p:stCondLst>
                              <p:cond delay="2500"/>
                            </p:stCondLst>
                            <p:childTnLst>
                              <p:par>
                                <p:cTn id="21" presetID="42" presetClass="entr" presetSubtype="0" fill="hold" nodeType="afterEffect">
                                  <p:stCondLst>
                                    <p:cond delay="0"/>
                                  </p:stCondLst>
                                  <p:childTnLst>
                                    <p:set>
                                      <p:cBhvr>
                                        <p:cTn id="22" dur="1" fill="hold">
                                          <p:stCondLst>
                                            <p:cond delay="0"/>
                                          </p:stCondLst>
                                        </p:cTn>
                                        <p:tgtEl>
                                          <p:spTgt spid="1026"/>
                                        </p:tgtEl>
                                        <p:attrNameLst>
                                          <p:attrName>style.visibility</p:attrName>
                                        </p:attrNameLst>
                                      </p:cBhvr>
                                      <p:to>
                                        <p:strVal val="visible"/>
                                      </p:to>
                                    </p:set>
                                    <p:animEffect transition="in" filter="fade">
                                      <p:cBhvr>
                                        <p:cTn id="23" dur="1000"/>
                                        <p:tgtEl>
                                          <p:spTgt spid="1026"/>
                                        </p:tgtEl>
                                      </p:cBhvr>
                                    </p:animEffect>
                                    <p:anim calcmode="lin" valueType="num">
                                      <p:cBhvr>
                                        <p:cTn id="24" dur="1000" fill="hold"/>
                                        <p:tgtEl>
                                          <p:spTgt spid="1026"/>
                                        </p:tgtEl>
                                        <p:attrNameLst>
                                          <p:attrName>ppt_x</p:attrName>
                                        </p:attrNameLst>
                                      </p:cBhvr>
                                      <p:tavLst>
                                        <p:tav tm="0">
                                          <p:val>
                                            <p:strVal val="#ppt_x"/>
                                          </p:val>
                                        </p:tav>
                                        <p:tav tm="100000">
                                          <p:val>
                                            <p:strVal val="#ppt_x"/>
                                          </p:val>
                                        </p:tav>
                                      </p:tavLst>
                                    </p:anim>
                                    <p:anim calcmode="lin" valueType="num">
                                      <p:cBhvr>
                                        <p:cTn id="25" dur="1000" fill="hold"/>
                                        <p:tgtEl>
                                          <p:spTgt spid="1026"/>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2" presetClass="entr" presetSubtype="0" fill="hold" nodeType="afterEffect">
                                  <p:stCondLst>
                                    <p:cond delay="0"/>
                                  </p:stCondLst>
                                  <p:childTnLst>
                                    <p:set>
                                      <p:cBhvr>
                                        <p:cTn id="28" dur="1" fill="hold">
                                          <p:stCondLst>
                                            <p:cond delay="0"/>
                                          </p:stCondLst>
                                        </p:cTn>
                                        <p:tgtEl>
                                          <p:spTgt spid="1028"/>
                                        </p:tgtEl>
                                        <p:attrNameLst>
                                          <p:attrName>style.visibility</p:attrName>
                                        </p:attrNameLst>
                                      </p:cBhvr>
                                      <p:to>
                                        <p:strVal val="visible"/>
                                      </p:to>
                                    </p:set>
                                    <p:animEffect transition="in" filter="fade">
                                      <p:cBhvr>
                                        <p:cTn id="29" dur="1000"/>
                                        <p:tgtEl>
                                          <p:spTgt spid="1028"/>
                                        </p:tgtEl>
                                      </p:cBhvr>
                                    </p:animEffect>
                                    <p:anim calcmode="lin" valueType="num">
                                      <p:cBhvr>
                                        <p:cTn id="30" dur="1000" fill="hold"/>
                                        <p:tgtEl>
                                          <p:spTgt spid="1028"/>
                                        </p:tgtEl>
                                        <p:attrNameLst>
                                          <p:attrName>ppt_x</p:attrName>
                                        </p:attrNameLst>
                                      </p:cBhvr>
                                      <p:tavLst>
                                        <p:tav tm="0">
                                          <p:val>
                                            <p:strVal val="#ppt_x"/>
                                          </p:val>
                                        </p:tav>
                                        <p:tav tm="100000">
                                          <p:val>
                                            <p:strVal val="#ppt_x"/>
                                          </p:val>
                                        </p:tav>
                                      </p:tavLst>
                                    </p:anim>
                                    <p:anim calcmode="lin" valueType="num">
                                      <p:cBhvr>
                                        <p:cTn id="31" dur="1000" fill="hold"/>
                                        <p:tgtEl>
                                          <p:spTgt spid="1028"/>
                                        </p:tgtEl>
                                        <p:attrNameLst>
                                          <p:attrName>ppt_y</p:attrName>
                                        </p:attrNameLst>
                                      </p:cBhvr>
                                      <p:tavLst>
                                        <p:tav tm="0">
                                          <p:val>
                                            <p:strVal val="#ppt_y+.1"/>
                                          </p:val>
                                        </p:tav>
                                        <p:tav tm="100000">
                                          <p:val>
                                            <p:strVal val="#ppt_y"/>
                                          </p:val>
                                        </p:tav>
                                      </p:tavLst>
                                    </p:anim>
                                  </p:childTnLst>
                                </p:cTn>
                              </p:par>
                            </p:childTnLst>
                          </p:cTn>
                        </p:par>
                        <p:par>
                          <p:cTn id="32" fill="hold">
                            <p:stCondLst>
                              <p:cond delay="4500"/>
                            </p:stCondLst>
                            <p:childTnLst>
                              <p:par>
                                <p:cTn id="33" presetID="6" presetClass="entr" presetSubtype="16" fill="hold" nodeType="afterEffect">
                                  <p:stCondLst>
                                    <p:cond delay="0"/>
                                  </p:stCondLst>
                                  <p:childTnLst>
                                    <p:set>
                                      <p:cBhvr>
                                        <p:cTn id="34" dur="1" fill="hold">
                                          <p:stCondLst>
                                            <p:cond delay="0"/>
                                          </p:stCondLst>
                                        </p:cTn>
                                        <p:tgtEl>
                                          <p:spTgt spid="12">
                                            <p:txEl>
                                              <p:pRg st="0" end="0"/>
                                            </p:txEl>
                                          </p:spTgt>
                                        </p:tgtEl>
                                        <p:attrNameLst>
                                          <p:attrName>style.visibility</p:attrName>
                                        </p:attrNameLst>
                                      </p:cBhvr>
                                      <p:to>
                                        <p:strVal val="visible"/>
                                      </p:to>
                                    </p:set>
                                    <p:animEffect transition="in" filter="circle(in)">
                                      <p:cBhvr>
                                        <p:cTn id="35" dur="20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562972-3449-42D1-8185-B4BEFD52AB44}"/>
              </a:ext>
            </a:extLst>
          </p:cNvPr>
          <p:cNvSpPr>
            <a:spLocks noGrp="1"/>
          </p:cNvSpPr>
          <p:nvPr>
            <p:ph type="title"/>
          </p:nvPr>
        </p:nvSpPr>
        <p:spPr>
          <a:xfrm>
            <a:off x="697924" y="457200"/>
            <a:ext cx="11029616" cy="1188720"/>
          </a:xfrm>
        </p:spPr>
        <p:txBody>
          <a:bodyPr rtlCol="0"/>
          <a:lstStyle/>
          <a:p>
            <a:pPr rtl="0"/>
            <a:r>
              <a:rPr lang="fr" dirty="0"/>
              <a:t>Déroulement du projet</a:t>
            </a:r>
          </a:p>
        </p:txBody>
      </p:sp>
      <p:graphicFrame>
        <p:nvGraphicFramePr>
          <p:cNvPr id="4" name="Espace réservé du contenu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1121341145"/>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descr="Université de Montpellier — Wikipédia">
            <a:extLst>
              <a:ext uri="{FF2B5EF4-FFF2-40B4-BE49-F238E27FC236}">
                <a16:creationId xmlns:a16="http://schemas.microsoft.com/office/drawing/2014/main" id="{E913A93D-FAEB-4AC3-966F-10503FDDB7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2374" y="5435735"/>
            <a:ext cx="965065" cy="96506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Logotype de l&amp;#39;IUT de Béziers en téléchargement - IUT de Béziers - BUT TC /  RT / MMI / CS">
            <a:extLst>
              <a:ext uri="{FF2B5EF4-FFF2-40B4-BE49-F238E27FC236}">
                <a16:creationId xmlns:a16="http://schemas.microsoft.com/office/drawing/2014/main" id="{252E1269-0676-4ED3-9522-AA122857719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95617" y="5523486"/>
            <a:ext cx="1579123" cy="789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846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200"/>
                                        <p:tgtEl>
                                          <p:spTgt spid="4"/>
                                        </p:tgtEl>
                                      </p:cBhvr>
                                    </p:animEffect>
                                  </p:childTnLst>
                                </p:cTn>
                              </p:par>
                            </p:childTnLst>
                          </p:cTn>
                        </p:par>
                        <p:par>
                          <p:cTn id="14" fill="hold">
                            <p:stCondLst>
                              <p:cond delay="2200"/>
                            </p:stCondLst>
                            <p:childTnLst>
                              <p:par>
                                <p:cTn id="15" presetID="42" presetClass="entr" presetSubtype="0"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par>
                          <p:cTn id="20" fill="hold">
                            <p:stCondLst>
                              <p:cond delay="3200"/>
                            </p:stCondLst>
                            <p:childTnLst>
                              <p:par>
                                <p:cTn id="21" presetID="42"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F2E453-2D55-4F78-A280-C4F5688FBCD3}"/>
              </a:ext>
            </a:extLst>
          </p:cNvPr>
          <p:cNvSpPr>
            <a:spLocks noGrp="1"/>
          </p:cNvSpPr>
          <p:nvPr>
            <p:ph type="title"/>
          </p:nvPr>
        </p:nvSpPr>
        <p:spPr>
          <a:xfrm>
            <a:off x="581192" y="702156"/>
            <a:ext cx="11029616" cy="646353"/>
          </a:xfrm>
        </p:spPr>
        <p:txBody>
          <a:bodyPr anchor="b">
            <a:normAutofit/>
          </a:bodyPr>
          <a:lstStyle/>
          <a:p>
            <a:r>
              <a:rPr lang="fr-FR" dirty="0"/>
              <a:t>Fonctionnement général du script</a:t>
            </a:r>
          </a:p>
        </p:txBody>
      </p:sp>
      <p:sp>
        <p:nvSpPr>
          <p:cNvPr id="13" name="ZoneTexte 12">
            <a:extLst>
              <a:ext uri="{FF2B5EF4-FFF2-40B4-BE49-F238E27FC236}">
                <a16:creationId xmlns:a16="http://schemas.microsoft.com/office/drawing/2014/main" id="{070ED4AD-D402-4CD6-BA4B-21BF38941EEE}"/>
              </a:ext>
            </a:extLst>
          </p:cNvPr>
          <p:cNvSpPr txBox="1"/>
          <p:nvPr/>
        </p:nvSpPr>
        <p:spPr>
          <a:xfrm>
            <a:off x="3378763" y="5842009"/>
            <a:ext cx="5244918" cy="369332"/>
          </a:xfrm>
          <a:prstGeom prst="rect">
            <a:avLst/>
          </a:prstGeom>
          <a:noFill/>
        </p:spPr>
        <p:txBody>
          <a:bodyPr wrap="square" rtlCol="0">
            <a:spAutoFit/>
          </a:bodyPr>
          <a:lstStyle/>
          <a:p>
            <a:r>
              <a:rPr lang="fr-FR" b="1" dirty="0">
                <a:latin typeface="Abadi" panose="020B0604020202020204" pitchFamily="34" charset="0"/>
              </a:rPr>
              <a:t>Récupération des informations utiles sur une URL</a:t>
            </a:r>
          </a:p>
        </p:txBody>
      </p:sp>
      <p:pic>
        <p:nvPicPr>
          <p:cNvPr id="7" name="Image 6">
            <a:extLst>
              <a:ext uri="{FF2B5EF4-FFF2-40B4-BE49-F238E27FC236}">
                <a16:creationId xmlns:a16="http://schemas.microsoft.com/office/drawing/2014/main" id="{E05FBC14-6988-4198-B429-03E34B44D2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1568" y="2000456"/>
            <a:ext cx="6739307" cy="3786899"/>
          </a:xfrm>
          <a:prstGeom prst="rect">
            <a:avLst/>
          </a:prstGeom>
        </p:spPr>
      </p:pic>
      <p:sp>
        <p:nvSpPr>
          <p:cNvPr id="18" name="ZoneTexte 17">
            <a:extLst>
              <a:ext uri="{FF2B5EF4-FFF2-40B4-BE49-F238E27FC236}">
                <a16:creationId xmlns:a16="http://schemas.microsoft.com/office/drawing/2014/main" id="{E4A087F3-2A57-41EF-B3DE-A72023A8EC5C}"/>
              </a:ext>
            </a:extLst>
          </p:cNvPr>
          <p:cNvSpPr txBox="1"/>
          <p:nvPr/>
        </p:nvSpPr>
        <p:spPr>
          <a:xfrm>
            <a:off x="4544890" y="1514916"/>
            <a:ext cx="2459025" cy="430887"/>
          </a:xfrm>
          <a:prstGeom prst="rect">
            <a:avLst/>
          </a:prstGeom>
          <a:noFill/>
        </p:spPr>
        <p:txBody>
          <a:bodyPr wrap="square">
            <a:spAutoFit/>
          </a:bodyPr>
          <a:lstStyle/>
          <a:p>
            <a:r>
              <a:rPr lang="fr-FR" sz="1050" b="1" dirty="0"/>
              <a:t>                 </a:t>
            </a:r>
            <a:r>
              <a:rPr lang="fr-FR" sz="1100" b="1" dirty="0"/>
              <a:t>Importations </a:t>
            </a:r>
          </a:p>
          <a:p>
            <a:r>
              <a:rPr lang="fr-FR" sz="1100" b="1" dirty="0"/>
              <a:t>Variables récurrentes et listes vides</a:t>
            </a:r>
          </a:p>
        </p:txBody>
      </p:sp>
      <p:pic>
        <p:nvPicPr>
          <p:cNvPr id="20" name="Picture 4" descr="Logotype de l&amp;#39;IUT de Béziers en téléchargement - IUT de Béziers - BUT TC /  RT / MMI / CS">
            <a:extLst>
              <a:ext uri="{FF2B5EF4-FFF2-40B4-BE49-F238E27FC236}">
                <a16:creationId xmlns:a16="http://schemas.microsoft.com/office/drawing/2014/main" id="{75B5150E-0E75-4251-99C4-BAD815B512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5617" y="5523486"/>
            <a:ext cx="1579123" cy="78956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Université de Montpellier — Wikipédia">
            <a:extLst>
              <a:ext uri="{FF2B5EF4-FFF2-40B4-BE49-F238E27FC236}">
                <a16:creationId xmlns:a16="http://schemas.microsoft.com/office/drawing/2014/main" id="{50D74712-7E5C-4DD4-B855-8027FCF14B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374" y="5435735"/>
            <a:ext cx="965065" cy="965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2010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par>
                          <p:cTn id="14" fill="hold">
                            <p:stCondLst>
                              <p:cond delay="1500"/>
                            </p:stCondLst>
                            <p:childTnLst>
                              <p:par>
                                <p:cTn id="15" presetID="47" presetClass="entr" presetSubtype="0"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1000"/>
                                        <p:tgtEl>
                                          <p:spTgt spid="13"/>
                                        </p:tgtEl>
                                      </p:cBhvr>
                                    </p:animEffect>
                                    <p:anim calcmode="lin" valueType="num">
                                      <p:cBhvr>
                                        <p:cTn id="24" dur="1000" fill="hold"/>
                                        <p:tgtEl>
                                          <p:spTgt spid="13"/>
                                        </p:tgtEl>
                                        <p:attrNameLst>
                                          <p:attrName>ppt_x</p:attrName>
                                        </p:attrNameLst>
                                      </p:cBhvr>
                                      <p:tavLst>
                                        <p:tav tm="0">
                                          <p:val>
                                            <p:strVal val="#ppt_x"/>
                                          </p:val>
                                        </p:tav>
                                        <p:tav tm="100000">
                                          <p:val>
                                            <p:strVal val="#ppt_x"/>
                                          </p:val>
                                        </p:tav>
                                      </p:tavLst>
                                    </p:anim>
                                    <p:anim calcmode="lin" valueType="num">
                                      <p:cBhvr>
                                        <p:cTn id="25" dur="1000" fill="hold"/>
                                        <p:tgtEl>
                                          <p:spTgt spid="13"/>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2" presetClass="entr" presetSubtype="0"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1000"/>
                                        <p:tgtEl>
                                          <p:spTgt spid="21"/>
                                        </p:tgtEl>
                                      </p:cBhvr>
                                    </p:animEffect>
                                    <p:anim calcmode="lin" valueType="num">
                                      <p:cBhvr>
                                        <p:cTn id="30" dur="1000" fill="hold"/>
                                        <p:tgtEl>
                                          <p:spTgt spid="21"/>
                                        </p:tgtEl>
                                        <p:attrNameLst>
                                          <p:attrName>ppt_x</p:attrName>
                                        </p:attrNameLst>
                                      </p:cBhvr>
                                      <p:tavLst>
                                        <p:tav tm="0">
                                          <p:val>
                                            <p:strVal val="#ppt_x"/>
                                          </p:val>
                                        </p:tav>
                                        <p:tav tm="100000">
                                          <p:val>
                                            <p:strVal val="#ppt_x"/>
                                          </p:val>
                                        </p:tav>
                                      </p:tavLst>
                                    </p:anim>
                                    <p:anim calcmode="lin" valueType="num">
                                      <p:cBhvr>
                                        <p:cTn id="31" dur="1000" fill="hold"/>
                                        <p:tgtEl>
                                          <p:spTgt spid="21"/>
                                        </p:tgtEl>
                                        <p:attrNameLst>
                                          <p:attrName>ppt_y</p:attrName>
                                        </p:attrNameLst>
                                      </p:cBhvr>
                                      <p:tavLst>
                                        <p:tav tm="0">
                                          <p:val>
                                            <p:strVal val="#ppt_y+.1"/>
                                          </p:val>
                                        </p:tav>
                                        <p:tav tm="100000">
                                          <p:val>
                                            <p:strVal val="#ppt_y"/>
                                          </p:val>
                                        </p:tav>
                                      </p:tavLst>
                                    </p:anim>
                                  </p:childTnLst>
                                </p:cTn>
                              </p:par>
                            </p:childTnLst>
                          </p:cTn>
                        </p:par>
                        <p:par>
                          <p:cTn id="32" fill="hold">
                            <p:stCondLst>
                              <p:cond delay="4500"/>
                            </p:stCondLst>
                            <p:childTnLst>
                              <p:par>
                                <p:cTn id="33" presetID="42" presetClass="entr" presetSubtype="0" fill="hold"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1000"/>
                                        <p:tgtEl>
                                          <p:spTgt spid="20"/>
                                        </p:tgtEl>
                                      </p:cBhvr>
                                    </p:animEffect>
                                    <p:anim calcmode="lin" valueType="num">
                                      <p:cBhvr>
                                        <p:cTn id="36" dur="1000" fill="hold"/>
                                        <p:tgtEl>
                                          <p:spTgt spid="20"/>
                                        </p:tgtEl>
                                        <p:attrNameLst>
                                          <p:attrName>ppt_x</p:attrName>
                                        </p:attrNameLst>
                                      </p:cBhvr>
                                      <p:tavLst>
                                        <p:tav tm="0">
                                          <p:val>
                                            <p:strVal val="#ppt_x"/>
                                          </p:val>
                                        </p:tav>
                                        <p:tav tm="100000">
                                          <p:val>
                                            <p:strVal val="#ppt_x"/>
                                          </p:val>
                                        </p:tav>
                                      </p:tavLst>
                                    </p:anim>
                                    <p:anim calcmode="lin" valueType="num">
                                      <p:cBhvr>
                                        <p:cTn id="3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63027B-AAEC-44F4-8AF4-AE04F74EC4D7}"/>
              </a:ext>
            </a:extLst>
          </p:cNvPr>
          <p:cNvSpPr>
            <a:spLocks noGrp="1"/>
          </p:cNvSpPr>
          <p:nvPr>
            <p:ph type="title"/>
          </p:nvPr>
        </p:nvSpPr>
        <p:spPr>
          <a:xfrm>
            <a:off x="581193" y="729658"/>
            <a:ext cx="11029616" cy="988332"/>
          </a:xfrm>
        </p:spPr>
        <p:txBody>
          <a:bodyPr anchor="b">
            <a:normAutofit/>
          </a:bodyPr>
          <a:lstStyle/>
          <a:p>
            <a:r>
              <a:rPr lang="fr-FR" dirty="0"/>
              <a:t>Fonctionnement général du script</a:t>
            </a:r>
          </a:p>
        </p:txBody>
      </p:sp>
      <p:pic>
        <p:nvPicPr>
          <p:cNvPr id="8" name="Espace réservé du contenu 7">
            <a:extLst>
              <a:ext uri="{FF2B5EF4-FFF2-40B4-BE49-F238E27FC236}">
                <a16:creationId xmlns:a16="http://schemas.microsoft.com/office/drawing/2014/main" id="{71073806-BAD7-422A-9157-98C215AED88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47864" y="2095997"/>
            <a:ext cx="4334142" cy="2666005"/>
          </a:xfrm>
        </p:spPr>
      </p:pic>
      <p:pic>
        <p:nvPicPr>
          <p:cNvPr id="6" name="Espace réservé du contenu 5" descr="Une image contenant texte&#10;&#10;Description générée automatiquement">
            <a:extLst>
              <a:ext uri="{FF2B5EF4-FFF2-40B4-BE49-F238E27FC236}">
                <a16:creationId xmlns:a16="http://schemas.microsoft.com/office/drawing/2014/main" id="{71450294-8449-40FD-AE0C-6D9A1D3BE22D}"/>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r="45324"/>
          <a:stretch/>
        </p:blipFill>
        <p:spPr>
          <a:xfrm>
            <a:off x="6656884" y="2075292"/>
            <a:ext cx="4953925" cy="1753233"/>
          </a:xfrm>
          <a:noFill/>
        </p:spPr>
      </p:pic>
      <p:sp>
        <p:nvSpPr>
          <p:cNvPr id="9" name="ZoneTexte 8">
            <a:extLst>
              <a:ext uri="{FF2B5EF4-FFF2-40B4-BE49-F238E27FC236}">
                <a16:creationId xmlns:a16="http://schemas.microsoft.com/office/drawing/2014/main" id="{7605D964-7711-4BD2-B10B-494EF9A113A3}"/>
              </a:ext>
            </a:extLst>
          </p:cNvPr>
          <p:cNvSpPr txBox="1"/>
          <p:nvPr/>
        </p:nvSpPr>
        <p:spPr>
          <a:xfrm>
            <a:off x="6727906" y="4064937"/>
            <a:ext cx="4953925" cy="369332"/>
          </a:xfrm>
          <a:prstGeom prst="rect">
            <a:avLst/>
          </a:prstGeom>
          <a:noFill/>
        </p:spPr>
        <p:txBody>
          <a:bodyPr wrap="square" rtlCol="0">
            <a:spAutoFit/>
          </a:bodyPr>
          <a:lstStyle/>
          <a:p>
            <a:r>
              <a:rPr lang="fr-FR" b="1" u="sng" dirty="0">
                <a:latin typeface="Abadi" panose="020B0604020104020204" pitchFamily="34" charset="0"/>
              </a:rPr>
              <a:t>Remplissage des listes vides déclarées à la racine</a:t>
            </a:r>
          </a:p>
        </p:txBody>
      </p:sp>
      <p:sp>
        <p:nvSpPr>
          <p:cNvPr id="10" name="ZoneTexte 9">
            <a:extLst>
              <a:ext uri="{FF2B5EF4-FFF2-40B4-BE49-F238E27FC236}">
                <a16:creationId xmlns:a16="http://schemas.microsoft.com/office/drawing/2014/main" id="{46CD8242-B704-46BA-98DB-3225BE317FA9}"/>
              </a:ext>
            </a:extLst>
          </p:cNvPr>
          <p:cNvSpPr txBox="1"/>
          <p:nvPr/>
        </p:nvSpPr>
        <p:spPr>
          <a:xfrm>
            <a:off x="1147864" y="4955343"/>
            <a:ext cx="4610911" cy="369332"/>
          </a:xfrm>
          <a:prstGeom prst="rect">
            <a:avLst/>
          </a:prstGeom>
          <a:noFill/>
        </p:spPr>
        <p:txBody>
          <a:bodyPr wrap="square" rtlCol="0">
            <a:spAutoFit/>
          </a:bodyPr>
          <a:lstStyle/>
          <a:p>
            <a:r>
              <a:rPr lang="fr-FR" b="1" u="sng" dirty="0">
                <a:latin typeface="Abadi" panose="020B0604020104020204" pitchFamily="34" charset="0"/>
              </a:rPr>
              <a:t>24 URLS consultées et partie mathématique</a:t>
            </a:r>
          </a:p>
        </p:txBody>
      </p:sp>
      <p:pic>
        <p:nvPicPr>
          <p:cNvPr id="11" name="Picture 4" descr="Logotype de l&amp;#39;IUT de Béziers en téléchargement - IUT de Béziers - BUT TC /  RT / MMI / CS">
            <a:extLst>
              <a:ext uri="{FF2B5EF4-FFF2-40B4-BE49-F238E27FC236}">
                <a16:creationId xmlns:a16="http://schemas.microsoft.com/office/drawing/2014/main" id="{D5DFCFA5-F39F-432D-8A8B-B9876D902D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95617" y="5523486"/>
            <a:ext cx="1579123" cy="78956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Université de Montpellier — Wikipédia">
            <a:extLst>
              <a:ext uri="{FF2B5EF4-FFF2-40B4-BE49-F238E27FC236}">
                <a16:creationId xmlns:a16="http://schemas.microsoft.com/office/drawing/2014/main" id="{9313CFBF-EC99-481C-BBCF-5E404F7F81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374" y="5435735"/>
            <a:ext cx="965065" cy="965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2974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par>
                          <p:cTn id="26" fill="hold">
                            <p:stCondLst>
                              <p:cond delay="3000"/>
                            </p:stCondLst>
                            <p:childTnLst>
                              <p:par>
                                <p:cTn id="27" presetID="42" presetClass="entr" presetSubtype="0"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1000" fill="hold"/>
                                        <p:tgtEl>
                                          <p:spTgt spid="12"/>
                                        </p:tgtEl>
                                        <p:attrNameLst>
                                          <p:attrName>ppt_y</p:attrName>
                                        </p:attrNameLst>
                                      </p:cBhvr>
                                      <p:tavLst>
                                        <p:tav tm="0">
                                          <p:val>
                                            <p:strVal val="#ppt_y+.1"/>
                                          </p:val>
                                        </p:tav>
                                        <p:tav tm="100000">
                                          <p:val>
                                            <p:strVal val="#ppt_y"/>
                                          </p:val>
                                        </p:tav>
                                      </p:tavLst>
                                    </p:anim>
                                  </p:childTnLst>
                                </p:cTn>
                              </p:par>
                            </p:childTnLst>
                          </p:cTn>
                        </p:par>
                        <p:par>
                          <p:cTn id="32" fill="hold">
                            <p:stCondLst>
                              <p:cond delay="4000"/>
                            </p:stCondLst>
                            <p:childTnLst>
                              <p:par>
                                <p:cTn id="33" presetID="42" presetClass="entr" presetSubtype="0"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CCD888-1F0B-4C76-8D57-52FA4F55B15F}"/>
              </a:ext>
            </a:extLst>
          </p:cNvPr>
          <p:cNvSpPr>
            <a:spLocks noGrp="1"/>
          </p:cNvSpPr>
          <p:nvPr>
            <p:ph type="title"/>
          </p:nvPr>
        </p:nvSpPr>
        <p:spPr/>
        <p:txBody>
          <a:bodyPr/>
          <a:lstStyle/>
          <a:p>
            <a:r>
              <a:rPr lang="fr-FR" dirty="0"/>
              <a:t>Fonctionnement général du script</a:t>
            </a:r>
          </a:p>
        </p:txBody>
      </p:sp>
      <p:pic>
        <p:nvPicPr>
          <p:cNvPr id="7" name="Espace réservé du contenu 6">
            <a:extLst>
              <a:ext uri="{FF2B5EF4-FFF2-40B4-BE49-F238E27FC236}">
                <a16:creationId xmlns:a16="http://schemas.microsoft.com/office/drawing/2014/main" id="{AC5C8FD1-6810-42AF-8F39-A92A1309335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11428" y="2448721"/>
            <a:ext cx="6377592" cy="1960558"/>
          </a:xfrm>
        </p:spPr>
      </p:pic>
      <p:sp>
        <p:nvSpPr>
          <p:cNvPr id="8" name="ZoneTexte 7">
            <a:extLst>
              <a:ext uri="{FF2B5EF4-FFF2-40B4-BE49-F238E27FC236}">
                <a16:creationId xmlns:a16="http://schemas.microsoft.com/office/drawing/2014/main" id="{35E23539-2AA9-4088-9228-355C381E53B5}"/>
              </a:ext>
            </a:extLst>
          </p:cNvPr>
          <p:cNvSpPr txBox="1"/>
          <p:nvPr/>
        </p:nvSpPr>
        <p:spPr>
          <a:xfrm>
            <a:off x="7755894" y="3080744"/>
            <a:ext cx="3644924" cy="369332"/>
          </a:xfrm>
          <a:prstGeom prst="rect">
            <a:avLst/>
          </a:prstGeom>
          <a:noFill/>
        </p:spPr>
        <p:txBody>
          <a:bodyPr wrap="square" rtlCol="0">
            <a:spAutoFit/>
          </a:bodyPr>
          <a:lstStyle/>
          <a:p>
            <a:r>
              <a:rPr lang="fr-FR" b="1" u="sng" dirty="0">
                <a:latin typeface="Abadi" panose="020B0604020104020204" pitchFamily="34" charset="0"/>
              </a:rPr>
              <a:t>Boucle infinie lançant le programme</a:t>
            </a:r>
          </a:p>
        </p:txBody>
      </p:sp>
      <p:pic>
        <p:nvPicPr>
          <p:cNvPr id="6" name="Picture 4" descr="Logotype de l&amp;#39;IUT de Béziers en téléchargement - IUT de Béziers - BUT TC /  RT / MMI / CS">
            <a:extLst>
              <a:ext uri="{FF2B5EF4-FFF2-40B4-BE49-F238E27FC236}">
                <a16:creationId xmlns:a16="http://schemas.microsoft.com/office/drawing/2014/main" id="{537F2BC1-3720-4E99-A6DF-04088F160F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5617" y="5523486"/>
            <a:ext cx="1579123" cy="78956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Université de Montpellier — Wikipédia">
            <a:extLst>
              <a:ext uri="{FF2B5EF4-FFF2-40B4-BE49-F238E27FC236}">
                <a16:creationId xmlns:a16="http://schemas.microsoft.com/office/drawing/2014/main" id="{F8453DED-045D-4015-B490-0832597610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374" y="5435735"/>
            <a:ext cx="965065" cy="965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36259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800"/>
                                        <p:tgtEl>
                                          <p:spTgt spid="7"/>
                                        </p:tgtEl>
                                      </p:cBhvr>
                                    </p:animEffect>
                                  </p:childTnLst>
                                </p:cTn>
                              </p:par>
                            </p:childTnLst>
                          </p:cTn>
                        </p:par>
                        <p:par>
                          <p:cTn id="14" fill="hold">
                            <p:stCondLst>
                              <p:cond delay="1800"/>
                            </p:stCondLst>
                            <p:childTnLst>
                              <p:par>
                                <p:cTn id="15" presetID="10"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100"/>
                                        <p:tgtEl>
                                          <p:spTgt spid="8"/>
                                        </p:tgtEl>
                                      </p:cBhvr>
                                    </p:animEffect>
                                  </p:childTnLst>
                                </p:cTn>
                              </p:par>
                            </p:childTnLst>
                          </p:cTn>
                        </p:par>
                        <p:par>
                          <p:cTn id="18" fill="hold">
                            <p:stCondLst>
                              <p:cond delay="2900"/>
                            </p:stCondLst>
                            <p:childTnLst>
                              <p:par>
                                <p:cTn id="19" presetID="42" presetClass="entr" presetSubtype="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par>
                          <p:cTn id="24" fill="hold">
                            <p:stCondLst>
                              <p:cond delay="3900"/>
                            </p:stCondLst>
                            <p:childTnLst>
                              <p:par>
                                <p:cTn id="25" presetID="42"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DD8353-BD4D-4D33-8C87-E90CFFD0098E}"/>
              </a:ext>
            </a:extLst>
          </p:cNvPr>
          <p:cNvSpPr>
            <a:spLocks noGrp="1"/>
          </p:cNvSpPr>
          <p:nvPr>
            <p:ph type="title"/>
          </p:nvPr>
        </p:nvSpPr>
        <p:spPr/>
        <p:txBody>
          <a:bodyPr/>
          <a:lstStyle/>
          <a:p>
            <a:r>
              <a:rPr lang="fr-FR" dirty="0"/>
              <a:t>Librairies utilisées, ressources utilisées et idées d’améliorations :</a:t>
            </a:r>
          </a:p>
        </p:txBody>
      </p:sp>
      <p:sp>
        <p:nvSpPr>
          <p:cNvPr id="6" name="ZoneTexte 5">
            <a:extLst>
              <a:ext uri="{FF2B5EF4-FFF2-40B4-BE49-F238E27FC236}">
                <a16:creationId xmlns:a16="http://schemas.microsoft.com/office/drawing/2014/main" id="{CAB10506-8B54-402E-A498-EA2E9257DB89}"/>
              </a:ext>
            </a:extLst>
          </p:cNvPr>
          <p:cNvSpPr txBox="1"/>
          <p:nvPr/>
        </p:nvSpPr>
        <p:spPr>
          <a:xfrm>
            <a:off x="1102462" y="2083846"/>
            <a:ext cx="3537265" cy="2585323"/>
          </a:xfrm>
          <a:prstGeom prst="rect">
            <a:avLst/>
          </a:prstGeom>
          <a:noFill/>
        </p:spPr>
        <p:txBody>
          <a:bodyPr wrap="square" rtlCol="0">
            <a:spAutoFit/>
          </a:bodyPr>
          <a:lstStyle/>
          <a:p>
            <a:r>
              <a:rPr lang="fr-FR" b="1" dirty="0">
                <a:solidFill>
                  <a:schemeClr val="accent3">
                    <a:lumMod val="75000"/>
                  </a:schemeClr>
                </a:solidFill>
              </a:rPr>
              <a:t>Librairies</a:t>
            </a:r>
            <a:r>
              <a:rPr lang="fr-FR" dirty="0"/>
              <a:t> </a:t>
            </a:r>
            <a:r>
              <a:rPr lang="fr-FR" b="1" dirty="0">
                <a:solidFill>
                  <a:schemeClr val="accent3">
                    <a:lumMod val="75000"/>
                  </a:schemeClr>
                </a:solidFill>
              </a:rPr>
              <a:t>utilisées: </a:t>
            </a:r>
          </a:p>
          <a:p>
            <a:endParaRPr lang="fr-FR" dirty="0"/>
          </a:p>
          <a:p>
            <a:r>
              <a:rPr lang="fr-FR" dirty="0"/>
              <a:t>	</a:t>
            </a:r>
            <a:r>
              <a:rPr lang="fr-FR" b="1" dirty="0">
                <a:solidFill>
                  <a:schemeClr val="accent1">
                    <a:lumMod val="75000"/>
                  </a:schemeClr>
                </a:solidFill>
                <a:latin typeface="Abadi" panose="020B0604020104020204" pitchFamily="34" charset="0"/>
              </a:rPr>
              <a:t>- Math (</a:t>
            </a:r>
            <a:r>
              <a:rPr lang="fr-FR" b="1" dirty="0" err="1">
                <a:solidFill>
                  <a:schemeClr val="accent1">
                    <a:lumMod val="75000"/>
                  </a:schemeClr>
                </a:solidFill>
                <a:latin typeface="Abadi" panose="020B0604020104020204" pitchFamily="34" charset="0"/>
              </a:rPr>
              <a:t>sqrt</a:t>
            </a:r>
            <a:r>
              <a:rPr lang="fr-FR" b="1" dirty="0">
                <a:solidFill>
                  <a:schemeClr val="accent1">
                    <a:lumMod val="75000"/>
                  </a:schemeClr>
                </a:solidFill>
                <a:latin typeface="Abadi" panose="020B0604020104020204" pitchFamily="34" charset="0"/>
              </a:rPr>
              <a:t>)</a:t>
            </a:r>
          </a:p>
          <a:p>
            <a:r>
              <a:rPr lang="fr-FR" b="1" dirty="0">
                <a:solidFill>
                  <a:schemeClr val="accent1">
                    <a:lumMod val="75000"/>
                  </a:schemeClr>
                </a:solidFill>
                <a:latin typeface="Abadi" panose="020B0604020104020204" pitchFamily="34" charset="0"/>
              </a:rPr>
              <a:t>	- </a:t>
            </a:r>
            <a:r>
              <a:rPr lang="fr-FR" b="1" dirty="0" err="1">
                <a:solidFill>
                  <a:schemeClr val="accent1">
                    <a:lumMod val="75000"/>
                  </a:schemeClr>
                </a:solidFill>
                <a:latin typeface="Abadi" panose="020B0604020104020204" pitchFamily="34" charset="0"/>
              </a:rPr>
              <a:t>Requests</a:t>
            </a:r>
            <a:endParaRPr lang="fr-FR" b="1" dirty="0">
              <a:solidFill>
                <a:schemeClr val="accent1">
                  <a:lumMod val="75000"/>
                </a:schemeClr>
              </a:solidFill>
              <a:latin typeface="Abadi" panose="020B0604020104020204" pitchFamily="34" charset="0"/>
            </a:endParaRPr>
          </a:p>
          <a:p>
            <a:r>
              <a:rPr lang="fr-FR" b="1" dirty="0">
                <a:solidFill>
                  <a:schemeClr val="accent1">
                    <a:lumMod val="75000"/>
                  </a:schemeClr>
                </a:solidFill>
                <a:latin typeface="Abadi" panose="020B0604020104020204" pitchFamily="34" charset="0"/>
              </a:rPr>
              <a:t>	- Bs4 (</a:t>
            </a:r>
            <a:r>
              <a:rPr lang="fr-FR" b="1" dirty="0" err="1">
                <a:solidFill>
                  <a:schemeClr val="accent1">
                    <a:lumMod val="75000"/>
                  </a:schemeClr>
                </a:solidFill>
                <a:latin typeface="Abadi" panose="020B0604020104020204" pitchFamily="34" charset="0"/>
              </a:rPr>
              <a:t>BeautifulSoup</a:t>
            </a:r>
            <a:r>
              <a:rPr lang="fr-FR" b="1" dirty="0">
                <a:solidFill>
                  <a:schemeClr val="accent1">
                    <a:lumMod val="75000"/>
                  </a:schemeClr>
                </a:solidFill>
                <a:latin typeface="Abadi" panose="020B0604020104020204" pitchFamily="34" charset="0"/>
              </a:rPr>
              <a:t>)</a:t>
            </a:r>
          </a:p>
          <a:p>
            <a:r>
              <a:rPr lang="fr-FR" b="1" dirty="0">
                <a:solidFill>
                  <a:schemeClr val="accent1">
                    <a:lumMod val="75000"/>
                  </a:schemeClr>
                </a:solidFill>
                <a:latin typeface="Abadi" panose="020B0604020104020204" pitchFamily="34" charset="0"/>
              </a:rPr>
              <a:t>	- </a:t>
            </a:r>
            <a:r>
              <a:rPr lang="fr-FR" b="1" dirty="0" err="1">
                <a:solidFill>
                  <a:schemeClr val="accent1">
                    <a:lumMod val="75000"/>
                  </a:schemeClr>
                </a:solidFill>
                <a:latin typeface="Abadi" panose="020B0604020104020204" pitchFamily="34" charset="0"/>
              </a:rPr>
              <a:t>Datetime</a:t>
            </a:r>
            <a:endParaRPr lang="fr-FR" b="1" dirty="0">
              <a:solidFill>
                <a:schemeClr val="accent1">
                  <a:lumMod val="75000"/>
                </a:schemeClr>
              </a:solidFill>
              <a:latin typeface="Abadi" panose="020B0604020104020204" pitchFamily="34" charset="0"/>
            </a:endParaRPr>
          </a:p>
          <a:p>
            <a:r>
              <a:rPr lang="fr-FR" b="1" dirty="0">
                <a:solidFill>
                  <a:schemeClr val="accent1">
                    <a:lumMod val="75000"/>
                  </a:schemeClr>
                </a:solidFill>
                <a:latin typeface="Abadi" panose="020B0604020104020204" pitchFamily="34" charset="0"/>
              </a:rPr>
              <a:t>	- Os </a:t>
            </a:r>
          </a:p>
          <a:p>
            <a:r>
              <a:rPr lang="fr-FR" b="1" dirty="0">
                <a:solidFill>
                  <a:schemeClr val="accent1">
                    <a:lumMod val="75000"/>
                  </a:schemeClr>
                </a:solidFill>
                <a:latin typeface="Abadi" panose="020B0604020104020204" pitchFamily="34" charset="0"/>
              </a:rPr>
              <a:t>	- </a:t>
            </a:r>
            <a:r>
              <a:rPr lang="fr-FR" b="1" dirty="0" err="1">
                <a:solidFill>
                  <a:schemeClr val="accent1">
                    <a:lumMod val="75000"/>
                  </a:schemeClr>
                </a:solidFill>
                <a:latin typeface="Abadi" panose="020B0604020104020204" pitchFamily="34" charset="0"/>
              </a:rPr>
              <a:t>xml.dom</a:t>
            </a:r>
            <a:endParaRPr lang="fr-FR" b="1" dirty="0">
              <a:solidFill>
                <a:schemeClr val="accent1">
                  <a:lumMod val="75000"/>
                </a:schemeClr>
              </a:solidFill>
              <a:latin typeface="Abadi" panose="020B0604020104020204" pitchFamily="34" charset="0"/>
            </a:endParaRPr>
          </a:p>
          <a:p>
            <a:r>
              <a:rPr lang="fr-FR" b="1" dirty="0">
                <a:solidFill>
                  <a:schemeClr val="accent1">
                    <a:lumMod val="75000"/>
                  </a:schemeClr>
                </a:solidFill>
                <a:latin typeface="Abadi" panose="020B0604020104020204" pitchFamily="34" charset="0"/>
              </a:rPr>
              <a:t>	- </a:t>
            </a:r>
            <a:r>
              <a:rPr lang="fr-FR" b="1">
                <a:solidFill>
                  <a:schemeClr val="accent1">
                    <a:lumMod val="75000"/>
                  </a:schemeClr>
                </a:solidFill>
                <a:latin typeface="Abadi" panose="020B0604020104020204" pitchFamily="34" charset="0"/>
              </a:rPr>
              <a:t>urllib</a:t>
            </a:r>
            <a:endParaRPr lang="fr-FR" b="1" dirty="0">
              <a:solidFill>
                <a:schemeClr val="accent1">
                  <a:lumMod val="75000"/>
                </a:schemeClr>
              </a:solidFill>
              <a:latin typeface="Abadi" panose="020B0604020104020204" pitchFamily="34" charset="0"/>
            </a:endParaRPr>
          </a:p>
        </p:txBody>
      </p:sp>
      <p:sp>
        <p:nvSpPr>
          <p:cNvPr id="8" name="ZoneTexte 7">
            <a:extLst>
              <a:ext uri="{FF2B5EF4-FFF2-40B4-BE49-F238E27FC236}">
                <a16:creationId xmlns:a16="http://schemas.microsoft.com/office/drawing/2014/main" id="{71999FE4-BC26-4245-868E-E5FCF3F3215B}"/>
              </a:ext>
            </a:extLst>
          </p:cNvPr>
          <p:cNvSpPr txBox="1"/>
          <p:nvPr/>
        </p:nvSpPr>
        <p:spPr>
          <a:xfrm>
            <a:off x="5285783" y="2105428"/>
            <a:ext cx="3537265" cy="2031325"/>
          </a:xfrm>
          <a:prstGeom prst="rect">
            <a:avLst/>
          </a:prstGeom>
          <a:noFill/>
        </p:spPr>
        <p:txBody>
          <a:bodyPr wrap="square" rtlCol="0">
            <a:spAutoFit/>
          </a:bodyPr>
          <a:lstStyle/>
          <a:p>
            <a:r>
              <a:rPr lang="fr-FR" b="1" dirty="0">
                <a:solidFill>
                  <a:schemeClr val="accent3">
                    <a:lumMod val="75000"/>
                  </a:schemeClr>
                </a:solidFill>
              </a:rPr>
              <a:t>Sites internet consultés : </a:t>
            </a:r>
          </a:p>
          <a:p>
            <a:endParaRPr lang="fr-FR" dirty="0"/>
          </a:p>
          <a:p>
            <a:r>
              <a:rPr lang="fr-FR" dirty="0"/>
              <a:t>	    </a:t>
            </a:r>
            <a:r>
              <a:rPr lang="fr-FR" b="1" dirty="0">
                <a:solidFill>
                  <a:schemeClr val="accent1">
                    <a:lumMod val="75000"/>
                  </a:schemeClr>
                </a:solidFill>
                <a:latin typeface="Abadi" panose="020B0604020104020204" pitchFamily="34" charset="0"/>
              </a:rPr>
              <a:t>- </a:t>
            </a:r>
            <a:r>
              <a:rPr lang="fr-FR" b="1" dirty="0" err="1">
                <a:solidFill>
                  <a:schemeClr val="accent1">
                    <a:lumMod val="75000"/>
                  </a:schemeClr>
                </a:solidFill>
                <a:latin typeface="Abadi" panose="020B0604020104020204" pitchFamily="34" charset="0"/>
              </a:rPr>
              <a:t>StackOverflow</a:t>
            </a:r>
            <a:endParaRPr lang="fr-FR" b="1" dirty="0">
              <a:solidFill>
                <a:schemeClr val="accent1">
                  <a:lumMod val="75000"/>
                </a:schemeClr>
              </a:solidFill>
              <a:latin typeface="Abadi" panose="020B0604020104020204" pitchFamily="34" charset="0"/>
            </a:endParaRPr>
          </a:p>
          <a:p>
            <a:r>
              <a:rPr lang="fr-FR" b="1" dirty="0">
                <a:solidFill>
                  <a:schemeClr val="accent1">
                    <a:lumMod val="75000"/>
                  </a:schemeClr>
                </a:solidFill>
                <a:latin typeface="Abadi" panose="020B0604020104020204" pitchFamily="34" charset="0"/>
              </a:rPr>
              <a:t>	   - </a:t>
            </a:r>
            <a:r>
              <a:rPr lang="fr-FR" b="1" dirty="0" err="1">
                <a:solidFill>
                  <a:schemeClr val="accent1">
                    <a:lumMod val="75000"/>
                  </a:schemeClr>
                </a:solidFill>
                <a:latin typeface="Abadi" panose="020B0604020104020204" pitchFamily="34" charset="0"/>
              </a:rPr>
              <a:t>Askcodez</a:t>
            </a:r>
            <a:endParaRPr lang="fr-FR" b="1" dirty="0">
              <a:solidFill>
                <a:schemeClr val="accent1">
                  <a:lumMod val="75000"/>
                </a:schemeClr>
              </a:solidFill>
              <a:latin typeface="Abadi" panose="020B0604020104020204" pitchFamily="34" charset="0"/>
            </a:endParaRPr>
          </a:p>
          <a:p>
            <a:r>
              <a:rPr lang="fr-FR" b="1" dirty="0">
                <a:solidFill>
                  <a:schemeClr val="accent1">
                    <a:lumMod val="75000"/>
                  </a:schemeClr>
                </a:solidFill>
                <a:latin typeface="Abadi" panose="020B0604020104020204" pitchFamily="34" charset="0"/>
              </a:rPr>
              <a:t>	   - </a:t>
            </a:r>
            <a:r>
              <a:rPr lang="fr-FR" b="1" dirty="0" err="1">
                <a:solidFill>
                  <a:schemeClr val="accent1">
                    <a:lumMod val="75000"/>
                  </a:schemeClr>
                </a:solidFill>
                <a:latin typeface="Abadi" panose="020B0604020104020204" pitchFamily="34" charset="0"/>
              </a:rPr>
              <a:t>Reddit</a:t>
            </a:r>
            <a:endParaRPr lang="fr-FR" b="1" dirty="0">
              <a:solidFill>
                <a:schemeClr val="accent1">
                  <a:lumMod val="75000"/>
                </a:schemeClr>
              </a:solidFill>
              <a:latin typeface="Abadi" panose="020B0604020104020204" pitchFamily="34" charset="0"/>
            </a:endParaRPr>
          </a:p>
          <a:p>
            <a:r>
              <a:rPr lang="fr-FR" b="1" dirty="0">
                <a:solidFill>
                  <a:schemeClr val="accent1">
                    <a:lumMod val="75000"/>
                  </a:schemeClr>
                </a:solidFill>
                <a:latin typeface="Abadi" panose="020B0604020104020204" pitchFamily="34" charset="0"/>
              </a:rPr>
              <a:t>	   - </a:t>
            </a:r>
            <a:r>
              <a:rPr lang="fr-FR" b="1" dirty="0" err="1">
                <a:solidFill>
                  <a:schemeClr val="accent1">
                    <a:lumMod val="75000"/>
                  </a:schemeClr>
                </a:solidFill>
                <a:latin typeface="Abadi" panose="020B0604020104020204" pitchFamily="34" charset="0"/>
              </a:rPr>
              <a:t>Docs.python</a:t>
            </a:r>
            <a:endParaRPr lang="fr-FR" b="1" dirty="0">
              <a:solidFill>
                <a:schemeClr val="accent1">
                  <a:lumMod val="75000"/>
                </a:schemeClr>
              </a:solidFill>
              <a:latin typeface="Abadi" panose="020B0604020104020204" pitchFamily="34" charset="0"/>
            </a:endParaRPr>
          </a:p>
          <a:p>
            <a:r>
              <a:rPr lang="fr-FR" b="1" dirty="0">
                <a:solidFill>
                  <a:schemeClr val="accent1">
                    <a:lumMod val="75000"/>
                  </a:schemeClr>
                </a:solidFill>
                <a:latin typeface="Abadi" panose="020B0604020104020204" pitchFamily="34" charset="0"/>
              </a:rPr>
              <a:t>	   - </a:t>
            </a:r>
            <a:r>
              <a:rPr lang="fr-FR" b="1" dirty="0" err="1">
                <a:solidFill>
                  <a:schemeClr val="accent1">
                    <a:lumMod val="75000"/>
                  </a:schemeClr>
                </a:solidFill>
                <a:latin typeface="Abadi" panose="020B0604020104020204" pitchFamily="34" charset="0"/>
              </a:rPr>
              <a:t>PYpy</a:t>
            </a:r>
            <a:endParaRPr lang="fr-FR" b="1" dirty="0">
              <a:solidFill>
                <a:schemeClr val="accent1">
                  <a:lumMod val="75000"/>
                </a:schemeClr>
              </a:solidFill>
              <a:latin typeface="Abadi" panose="020B0604020104020204" pitchFamily="34" charset="0"/>
            </a:endParaRPr>
          </a:p>
        </p:txBody>
      </p:sp>
      <p:pic>
        <p:nvPicPr>
          <p:cNvPr id="7" name="Picture 4" descr="Logotype de l&amp;#39;IUT de Béziers en téléchargement - IUT de Béziers - BUT TC /  RT / MMI / CS">
            <a:extLst>
              <a:ext uri="{FF2B5EF4-FFF2-40B4-BE49-F238E27FC236}">
                <a16:creationId xmlns:a16="http://schemas.microsoft.com/office/drawing/2014/main" id="{690FAADA-C5BD-4170-A10A-88201B234F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95617" y="5523486"/>
            <a:ext cx="1579123" cy="78956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Université de Montpellier — Wikipédia">
            <a:extLst>
              <a:ext uri="{FF2B5EF4-FFF2-40B4-BE49-F238E27FC236}">
                <a16:creationId xmlns:a16="http://schemas.microsoft.com/office/drawing/2014/main" id="{B40D5AEB-76B9-4913-AAB2-3842B70B0C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374" y="5435735"/>
            <a:ext cx="965065" cy="965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2483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2000"/>
                            </p:stCondLst>
                            <p:childTnLst>
                              <p:par>
                                <p:cTn id="19" presetID="42" presetClass="entr" presetSubtype="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42" presetClass="entr" presetSubtype="0"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FBC805-EFC2-4FFA-BFFC-3F7CE66D3838}"/>
              </a:ext>
            </a:extLst>
          </p:cNvPr>
          <p:cNvSpPr>
            <a:spLocks noGrp="1"/>
          </p:cNvSpPr>
          <p:nvPr>
            <p:ph type="title"/>
          </p:nvPr>
        </p:nvSpPr>
        <p:spPr>
          <a:xfrm>
            <a:off x="581192" y="2440668"/>
            <a:ext cx="11029616" cy="988332"/>
          </a:xfrm>
        </p:spPr>
        <p:txBody>
          <a:bodyPr>
            <a:normAutofit/>
          </a:bodyPr>
          <a:lstStyle/>
          <a:p>
            <a:pPr algn="ctr"/>
            <a:r>
              <a:rPr lang="fr-FR" sz="4800" dirty="0">
                <a:latin typeface="Franklin Gothic Heavy" panose="020B0903020102020204" pitchFamily="34" charset="0"/>
              </a:rPr>
              <a:t>Merci pour votre attention!</a:t>
            </a:r>
          </a:p>
        </p:txBody>
      </p:sp>
      <p:pic>
        <p:nvPicPr>
          <p:cNvPr id="6" name="Picture 2" descr="Université de Montpellier — Wikipédia">
            <a:extLst>
              <a:ext uri="{FF2B5EF4-FFF2-40B4-BE49-F238E27FC236}">
                <a16:creationId xmlns:a16="http://schemas.microsoft.com/office/drawing/2014/main" id="{295A5243-C1F4-4D21-9D24-04EB96DA60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374" y="5435735"/>
            <a:ext cx="965065" cy="96506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Logotype de l&amp;#39;IUT de Béziers en téléchargement - IUT de Béziers - BUT TC /  RT / MMI / CS">
            <a:extLst>
              <a:ext uri="{FF2B5EF4-FFF2-40B4-BE49-F238E27FC236}">
                <a16:creationId xmlns:a16="http://schemas.microsoft.com/office/drawing/2014/main" id="{99E69835-0CCA-42DC-AF87-EE50E1B8EA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5617" y="5523486"/>
            <a:ext cx="1579123" cy="789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110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773_TF33552983" id="{8919647C-0055-458C-B827-A2A950DB19BD}" vid="{05B00E4D-3D0B-4DF2-A663-65D33D96257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{C3075688-04F1-4735-B710-721FF06C4D06}tf33552983_win32</Template>
  <TotalTime>182</TotalTime>
  <Words>244</Words>
  <Application>Microsoft Office PowerPoint</Application>
  <PresentationFormat>Grand écran</PresentationFormat>
  <Paragraphs>41</Paragraphs>
  <Slides>7</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7</vt:i4>
      </vt:variant>
    </vt:vector>
  </HeadingPairs>
  <TitlesOfParts>
    <vt:vector size="14" baseType="lpstr">
      <vt:lpstr>Abadi</vt:lpstr>
      <vt:lpstr>Calibri</vt:lpstr>
      <vt:lpstr>Franklin Gothic Book</vt:lpstr>
      <vt:lpstr>Franklin Gothic Demi</vt:lpstr>
      <vt:lpstr>Franklin Gothic Heavy</vt:lpstr>
      <vt:lpstr>Wingdings 2</vt:lpstr>
      <vt:lpstr>DividendVTI</vt:lpstr>
      <vt:lpstr>Mini projet : Traitement des données</vt:lpstr>
      <vt:lpstr>Déroulement du projet</vt:lpstr>
      <vt:lpstr>Fonctionnement général du script</vt:lpstr>
      <vt:lpstr>Fonctionnement général du script</vt:lpstr>
      <vt:lpstr>Fonctionnement général du script</vt:lpstr>
      <vt:lpstr>Librairies utilisées, ressources utilisées et idées d’améliorations :</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projet : Traiter des données</dc:title>
  <dc:creator>Paul Berra</dc:creator>
  <cp:lastModifiedBy>Moad Razzaki</cp:lastModifiedBy>
  <cp:revision>13</cp:revision>
  <dcterms:created xsi:type="dcterms:W3CDTF">2022-01-25T13:14:30Z</dcterms:created>
  <dcterms:modified xsi:type="dcterms:W3CDTF">2022-01-26T08:06:05Z</dcterms:modified>
</cp:coreProperties>
</file>