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A6E1-01DC-4F04-A9AE-BB6092922D66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68AA-29E9-4A27-B79A-25720476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37" y="219172"/>
            <a:ext cx="7886700" cy="99417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路组相联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0" y="1306474"/>
            <a:ext cx="7008020" cy="46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</a:t>
            </a:r>
            <a:r>
              <a:rPr lang="zh-CN" altLang="en-US" dirty="0"/>
              <a:t>写策略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</a:t>
            </a:r>
            <a:r>
              <a:rPr lang="zh-CN" altLang="en-US" dirty="0"/>
              <a:t>命中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回</a:t>
            </a:r>
            <a:r>
              <a:rPr lang="zh-CN" altLang="en-US" dirty="0"/>
              <a:t>写（</a:t>
            </a:r>
            <a:r>
              <a:rPr lang="en-US" altLang="zh-CN" b="1" dirty="0"/>
              <a:t>write back</a:t>
            </a:r>
            <a:r>
              <a:rPr lang="zh-CN" altLang="en-US" dirty="0"/>
              <a:t>）</a:t>
            </a:r>
            <a:r>
              <a:rPr lang="en-US" altLang="zh-CN" b="1" i="1" dirty="0"/>
              <a:t>: </a:t>
            </a:r>
            <a:r>
              <a:rPr lang="zh-CN" altLang="en-US" dirty="0"/>
              <a:t>只写入</a:t>
            </a:r>
            <a:r>
              <a:rPr lang="en-US" altLang="zh-CN" dirty="0"/>
              <a:t>cache , </a:t>
            </a:r>
            <a:r>
              <a:rPr lang="zh-CN" altLang="en-US" dirty="0"/>
              <a:t>当相应数据块被排出</a:t>
            </a:r>
            <a:r>
              <a:rPr lang="en-US" altLang="zh-CN" dirty="0"/>
              <a:t>cache </a:t>
            </a:r>
            <a:r>
              <a:rPr lang="zh-CN" altLang="en-US" dirty="0" smtClean="0"/>
              <a:t>时再</a:t>
            </a:r>
            <a:r>
              <a:rPr lang="zh-CN" altLang="en-US" dirty="0"/>
              <a:t>写入主存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每个</a:t>
            </a:r>
            <a:r>
              <a:rPr lang="en-US" altLang="zh-CN" dirty="0"/>
              <a:t>cache </a:t>
            </a:r>
            <a:r>
              <a:rPr lang="zh-CN" altLang="en-US" dirty="0"/>
              <a:t>中的数据块设置</a:t>
            </a:r>
            <a:r>
              <a:rPr lang="en-US" altLang="zh-CN" b="1" i="1" dirty="0"/>
              <a:t>dirty bit</a:t>
            </a:r>
            <a:r>
              <a:rPr lang="zh-CN" altLang="en-US" dirty="0"/>
              <a:t>，标志其受“污染”需</a:t>
            </a:r>
            <a:r>
              <a:rPr lang="zh-CN" altLang="en-US" dirty="0" smtClean="0"/>
              <a:t>重写入主存</a:t>
            </a:r>
            <a:endParaRPr lang="zh-CN" altLang="en-US" dirty="0"/>
          </a:p>
          <a:p>
            <a:r>
              <a:rPr lang="en-US" dirty="0" smtClean="0"/>
              <a:t>Cache </a:t>
            </a:r>
            <a:r>
              <a:rPr lang="zh-CN" altLang="en-US" dirty="0"/>
              <a:t>失效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– </a:t>
            </a:r>
            <a:r>
              <a:rPr lang="zh-CN" altLang="en-US" dirty="0"/>
              <a:t>按写分配（</a:t>
            </a:r>
            <a:r>
              <a:rPr lang="en-US" b="1" dirty="0"/>
              <a:t>write allocate</a:t>
            </a:r>
            <a:r>
              <a:rPr lang="en-US" dirty="0"/>
              <a:t>） (aka fetch on write)</a:t>
            </a:r>
            <a:r>
              <a:rPr lang="en-US" i="1" dirty="0"/>
              <a:t>:</a:t>
            </a:r>
            <a:r>
              <a:rPr lang="zh-CN" altLang="en-US" dirty="0"/>
              <a:t>写入主存并</a:t>
            </a:r>
            <a:r>
              <a:rPr lang="zh-CN" altLang="en-US" dirty="0" smtClean="0"/>
              <a:t>取进</a:t>
            </a:r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替换策略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对于组相联</a:t>
            </a:r>
            <a:r>
              <a:rPr lang="en-US" altLang="zh-CN" dirty="0"/>
              <a:t>cache, </a:t>
            </a:r>
            <a:r>
              <a:rPr lang="zh-CN" altLang="en-US" dirty="0"/>
              <a:t>当一个组已经填满的时候，在发生</a:t>
            </a:r>
            <a:r>
              <a:rPr lang="en-US" altLang="zh-CN" dirty="0"/>
              <a:t>Miss</a:t>
            </a:r>
            <a:r>
              <a:rPr lang="zh-CN" altLang="en-US" dirty="0" smtClean="0"/>
              <a:t>的时候</a:t>
            </a:r>
            <a:r>
              <a:rPr lang="zh-CN" altLang="en-US" dirty="0"/>
              <a:t>哪一路应该被替换出去</a:t>
            </a:r>
            <a:r>
              <a:rPr lang="en-US" altLang="zh-CN" dirty="0"/>
              <a:t>?</a:t>
            </a:r>
          </a:p>
          <a:p>
            <a:r>
              <a:rPr lang="zh-CN" altLang="en-US" b="1" i="1" dirty="0" smtClean="0"/>
              <a:t>随机</a:t>
            </a:r>
            <a:r>
              <a:rPr lang="zh-CN" altLang="en-US" b="1" i="1" dirty="0"/>
              <a:t>（</a:t>
            </a:r>
            <a:r>
              <a:rPr lang="en-US" b="1" i="1" dirty="0"/>
              <a:t>Random</a:t>
            </a:r>
            <a:r>
              <a:rPr lang="en-US" b="1" i="1" dirty="0" smtClean="0"/>
              <a:t>）</a:t>
            </a:r>
          </a:p>
          <a:p>
            <a:pPr lvl="1"/>
            <a:r>
              <a:rPr lang="zh-CN" altLang="en-US" dirty="0" smtClean="0"/>
              <a:t>硬件伪随机数发生器</a:t>
            </a:r>
            <a:endParaRPr lang="en-US" dirty="0"/>
          </a:p>
          <a:p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最近最不常用</a:t>
            </a:r>
            <a:r>
              <a:rPr lang="en-US" dirty="0" err="1"/>
              <a:t>Least</a:t>
            </a:r>
            <a:r>
              <a:rPr lang="en-US" dirty="0"/>
              <a:t>-Recently Used (LRU)</a:t>
            </a:r>
          </a:p>
          <a:p>
            <a:pPr lvl="1"/>
            <a:r>
              <a:rPr lang="en-US" altLang="zh-CN" dirty="0" smtClean="0"/>
              <a:t>LRU </a:t>
            </a:r>
            <a:r>
              <a:rPr lang="en-US" altLang="zh-CN" dirty="0"/>
              <a:t>cache </a:t>
            </a:r>
            <a:r>
              <a:rPr lang="zh-CN" altLang="en-US" dirty="0"/>
              <a:t>状态需要在每次访问过程中</a:t>
            </a:r>
            <a:r>
              <a:rPr lang="zh-CN" altLang="en-US" dirty="0" smtClean="0"/>
              <a:t>更新（</a:t>
            </a:r>
            <a:r>
              <a:rPr lang="en-US" altLang="zh-CN" dirty="0" smtClean="0"/>
              <a:t>Age 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硬件比较器</a:t>
            </a:r>
            <a:endParaRPr lang="zh-CN" altLang="en-US" dirty="0"/>
          </a:p>
          <a:p>
            <a:r>
              <a:rPr lang="zh-CN" altLang="en-US" dirty="0" smtClean="0"/>
              <a:t>先进先出</a:t>
            </a:r>
            <a:r>
              <a:rPr lang="en-US" altLang="zh-CN" dirty="0"/>
              <a:t>(</a:t>
            </a:r>
            <a:r>
              <a:rPr lang="en-US" dirty="0"/>
              <a:t>FIFO) a.k.a. Round-Robin</a:t>
            </a:r>
          </a:p>
          <a:p>
            <a:pPr lvl="1"/>
            <a:r>
              <a:rPr lang="zh-CN" altLang="en-US" dirty="0" smtClean="0"/>
              <a:t>适用于</a:t>
            </a:r>
            <a:r>
              <a:rPr lang="zh-CN" altLang="en-US" dirty="0"/>
              <a:t>组相联程度较高的</a:t>
            </a:r>
            <a:r>
              <a:rPr lang="en-US" altLang="zh-CN" dirty="0"/>
              <a:t>caches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最近常用</a:t>
            </a:r>
            <a:r>
              <a:rPr lang="en-US" altLang="zh-CN" dirty="0"/>
              <a:t>(</a:t>
            </a:r>
            <a:r>
              <a:rPr lang="en-US" dirty="0"/>
              <a:t>NMRU)</a:t>
            </a:r>
          </a:p>
          <a:p>
            <a:pPr lvl="1"/>
            <a:r>
              <a:rPr lang="zh-CN" altLang="en-US" dirty="0" smtClean="0"/>
              <a:t>跟踪</a:t>
            </a:r>
            <a:r>
              <a:rPr lang="zh-CN" altLang="en-US" dirty="0"/>
              <a:t>每组里面最常用的行，除此行以外其它行采用随机或者</a:t>
            </a:r>
            <a:r>
              <a:rPr lang="en-US" altLang="zh-CN" dirty="0"/>
              <a:t>FIFO</a:t>
            </a:r>
            <a:r>
              <a:rPr lang="zh-CN" altLang="en-US" dirty="0"/>
              <a:t>的策略</a:t>
            </a:r>
            <a:r>
              <a:rPr lang="zh-CN" altLang="en-US" dirty="0" smtClean="0"/>
              <a:t>进行</a:t>
            </a:r>
            <a:r>
              <a:rPr lang="zh-CN" altLang="en-US" dirty="0"/>
              <a:t>替换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的交互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990" y="1905762"/>
            <a:ext cx="6650360" cy="40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1300" y="1857375"/>
            <a:ext cx="3076575" cy="27336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Cache</a:t>
            </a:r>
          </a:p>
        </p:txBody>
      </p:sp>
      <p:sp>
        <p:nvSpPr>
          <p:cNvPr id="5" name="矩形 4"/>
          <p:cNvSpPr/>
          <p:nvPr/>
        </p:nvSpPr>
        <p:spPr>
          <a:xfrm>
            <a:off x="2047875" y="2181225"/>
            <a:ext cx="733425" cy="104775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814630" y="2095113"/>
            <a:ext cx="7466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Address</a:t>
            </a:r>
            <a:endParaRPr lang="en-US" sz="135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857875" y="2233613"/>
            <a:ext cx="733425" cy="9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16354" y="2095113"/>
            <a:ext cx="616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Ready</a:t>
            </a:r>
            <a:endParaRPr lang="en-US" sz="135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51021" y="2471350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Miss/Hit</a:t>
            </a:r>
            <a:endParaRPr lang="en-US" sz="135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57875" y="2609850"/>
            <a:ext cx="7334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57875" y="2998857"/>
            <a:ext cx="733425" cy="104775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5096153" y="2912745"/>
            <a:ext cx="6890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Data_o</a:t>
            </a:r>
            <a:endParaRPr 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047875" y="2748350"/>
            <a:ext cx="733425" cy="104775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2814630" y="2662237"/>
            <a:ext cx="6378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Data_i</a:t>
            </a:r>
            <a:endParaRPr 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2961849" y="3825638"/>
            <a:ext cx="2715478" cy="65630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Data Memory</a:t>
            </a:r>
            <a:endParaRPr 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047875" y="3532780"/>
            <a:ext cx="7334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14629" y="3369191"/>
            <a:ext cx="658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Wr_en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656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8800" y="1422400"/>
            <a:ext cx="161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Addr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err="1"/>
              <a:t>Rd</a:t>
            </a:r>
            <a:r>
              <a:rPr lang="en-US" altLang="zh-CN" sz="2800" b="1" dirty="0" err="1" smtClean="0"/>
              <a:t>_en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Miss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Ready</a:t>
            </a:r>
          </a:p>
          <a:p>
            <a:endParaRPr lang="en-US" altLang="zh-CN" sz="2800" b="1" dirty="0"/>
          </a:p>
          <a:p>
            <a:r>
              <a:rPr lang="en-US" altLang="zh-CN" sz="2800" b="1" dirty="0" err="1" smtClean="0"/>
              <a:t>Data_o</a:t>
            </a:r>
            <a:endParaRPr lang="zh-CN" altLang="en-US" sz="28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832100" y="1778000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089400" y="1536700"/>
            <a:ext cx="0" cy="24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89400" y="1536700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32100" y="2641600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089400" y="2400300"/>
            <a:ext cx="0" cy="24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89400" y="2400300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32100" y="3543300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089400" y="3302000"/>
            <a:ext cx="0" cy="24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89400" y="3302000"/>
            <a:ext cx="255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616700" y="3302000"/>
            <a:ext cx="0" cy="24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16700" y="3530600"/>
            <a:ext cx="1104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832100" y="4292600"/>
            <a:ext cx="378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616700" y="4000500"/>
            <a:ext cx="0" cy="292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16700" y="4013200"/>
            <a:ext cx="113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832100" y="5219700"/>
            <a:ext cx="378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05094" y="491043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XXXXXXXX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371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5940" y="2613115"/>
            <a:ext cx="914570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</a:t>
            </a:r>
          </a:p>
        </p:txBody>
      </p:sp>
      <p:sp>
        <p:nvSpPr>
          <p:cNvPr id="5" name="矩形 4"/>
          <p:cNvSpPr/>
          <p:nvPr/>
        </p:nvSpPr>
        <p:spPr>
          <a:xfrm>
            <a:off x="2608426" y="2613115"/>
            <a:ext cx="485774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Dirty</a:t>
            </a:r>
          </a:p>
        </p:txBody>
      </p:sp>
      <p:sp>
        <p:nvSpPr>
          <p:cNvPr id="6" name="矩形 5"/>
          <p:cNvSpPr/>
          <p:nvPr/>
        </p:nvSpPr>
        <p:spPr>
          <a:xfrm>
            <a:off x="3094199" y="2613115"/>
            <a:ext cx="591741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Tag</a:t>
            </a:r>
          </a:p>
        </p:txBody>
      </p:sp>
      <p:sp>
        <p:nvSpPr>
          <p:cNvPr id="7" name="矩形 6"/>
          <p:cNvSpPr/>
          <p:nvPr/>
        </p:nvSpPr>
        <p:spPr>
          <a:xfrm>
            <a:off x="2532226" y="1421895"/>
            <a:ext cx="1666875" cy="40362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Tag</a:t>
            </a:r>
            <a:endParaRPr 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4199100" y="1421895"/>
            <a:ext cx="704683" cy="40362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Index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37300" y="148520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</a:t>
            </a:r>
            <a:endParaRPr 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6164662" y="1421895"/>
            <a:ext cx="1666875" cy="40362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Tag</a:t>
            </a:r>
            <a:endParaRPr 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5482441" y="1421895"/>
            <a:ext cx="704683" cy="40362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Index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49697" y="504199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=</a:t>
            </a:r>
            <a:endParaRPr lang="en-US" sz="1350" dirty="0"/>
          </a:p>
        </p:txBody>
      </p:sp>
      <p:sp>
        <p:nvSpPr>
          <p:cNvPr id="15" name="任意多边形 14"/>
          <p:cNvSpPr/>
          <p:nvPr/>
        </p:nvSpPr>
        <p:spPr>
          <a:xfrm>
            <a:off x="1301428" y="1822540"/>
            <a:ext cx="3240572" cy="1881879"/>
          </a:xfrm>
          <a:custGeom>
            <a:avLst/>
            <a:gdLst>
              <a:gd name="connsiteX0" fmla="*/ 4320763 w 4320763"/>
              <a:gd name="connsiteY0" fmla="*/ 0 h 2509172"/>
              <a:gd name="connsiteX1" fmla="*/ 3533363 w 4320763"/>
              <a:gd name="connsiteY1" fmla="*/ 647700 h 2509172"/>
              <a:gd name="connsiteX2" fmla="*/ 459963 w 4320763"/>
              <a:gd name="connsiteY2" fmla="*/ 850900 h 2509172"/>
              <a:gd name="connsiteX3" fmla="*/ 142463 w 4320763"/>
              <a:gd name="connsiteY3" fmla="*/ 2374900 h 2509172"/>
              <a:gd name="connsiteX4" fmla="*/ 1729963 w 4320763"/>
              <a:gd name="connsiteY4" fmla="*/ 2438400 h 250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763" h="2509172">
                <a:moveTo>
                  <a:pt x="4320763" y="0"/>
                </a:moveTo>
                <a:cubicBezTo>
                  <a:pt x="4248796" y="252941"/>
                  <a:pt x="4176830" y="505883"/>
                  <a:pt x="3533363" y="647700"/>
                </a:cubicBezTo>
                <a:cubicBezTo>
                  <a:pt x="2889896" y="789517"/>
                  <a:pt x="1025113" y="563033"/>
                  <a:pt x="459963" y="850900"/>
                </a:cubicBezTo>
                <a:cubicBezTo>
                  <a:pt x="-105187" y="1138767"/>
                  <a:pt x="-69204" y="2110317"/>
                  <a:pt x="142463" y="2374900"/>
                </a:cubicBezTo>
                <a:cubicBezTo>
                  <a:pt x="354130" y="2639483"/>
                  <a:pt x="1463263" y="2429933"/>
                  <a:pt x="1729963" y="2438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矩形 15"/>
          <p:cNvSpPr/>
          <p:nvPr/>
        </p:nvSpPr>
        <p:spPr>
          <a:xfrm>
            <a:off x="6587026" y="2613115"/>
            <a:ext cx="914570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</a:t>
            </a:r>
          </a:p>
        </p:txBody>
      </p:sp>
      <p:sp>
        <p:nvSpPr>
          <p:cNvPr id="17" name="矩形 16"/>
          <p:cNvSpPr/>
          <p:nvPr/>
        </p:nvSpPr>
        <p:spPr>
          <a:xfrm>
            <a:off x="5509511" y="2613115"/>
            <a:ext cx="485774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Dirty</a:t>
            </a:r>
          </a:p>
        </p:txBody>
      </p:sp>
      <p:sp>
        <p:nvSpPr>
          <p:cNvPr id="18" name="矩形 17"/>
          <p:cNvSpPr/>
          <p:nvPr/>
        </p:nvSpPr>
        <p:spPr>
          <a:xfrm>
            <a:off x="5995285" y="2613115"/>
            <a:ext cx="591741" cy="198239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Tag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3322800" y="4584790"/>
            <a:ext cx="342900" cy="457200"/>
          </a:xfrm>
          <a:custGeom>
            <a:avLst/>
            <a:gdLst>
              <a:gd name="connsiteX0" fmla="*/ 0 w 457200"/>
              <a:gd name="connsiteY0" fmla="*/ 0 h 609600"/>
              <a:gd name="connsiteX1" fmla="*/ 457200 w 457200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609600">
                <a:moveTo>
                  <a:pt x="0" y="0"/>
                </a:moveTo>
                <a:cubicBezTo>
                  <a:pt x="191558" y="222250"/>
                  <a:pt x="383117" y="444500"/>
                  <a:pt x="457200" y="609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4438309" y="108307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4</a:t>
            </a:r>
            <a:endParaRPr 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2070204" y="3327311"/>
            <a:ext cx="314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16</a:t>
            </a:r>
            <a:endParaRPr lang="en-US" sz="1350" dirty="0"/>
          </a:p>
        </p:txBody>
      </p:sp>
      <p:sp>
        <p:nvSpPr>
          <p:cNvPr id="24" name="任意多边形 23"/>
          <p:cNvSpPr/>
          <p:nvPr/>
        </p:nvSpPr>
        <p:spPr>
          <a:xfrm>
            <a:off x="47956" y="911541"/>
            <a:ext cx="3524342" cy="4377815"/>
          </a:xfrm>
          <a:custGeom>
            <a:avLst/>
            <a:gdLst>
              <a:gd name="connsiteX0" fmla="*/ 3893904 w 4699122"/>
              <a:gd name="connsiteY0" fmla="*/ 691880 h 5837086"/>
              <a:gd name="connsiteX1" fmla="*/ 1846740 w 4699122"/>
              <a:gd name="connsiteY1" fmla="*/ 77731 h 5837086"/>
              <a:gd name="connsiteX2" fmla="*/ 99827 w 4699122"/>
              <a:gd name="connsiteY2" fmla="*/ 2247725 h 5837086"/>
              <a:gd name="connsiteX3" fmla="*/ 700328 w 4699122"/>
              <a:gd name="connsiteY3" fmla="*/ 5400358 h 5837086"/>
              <a:gd name="connsiteX4" fmla="*/ 4699122 w 4699122"/>
              <a:gd name="connsiteY4" fmla="*/ 5837086 h 583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122" h="5837086">
                <a:moveTo>
                  <a:pt x="3893904" y="691880"/>
                </a:moveTo>
                <a:cubicBezTo>
                  <a:pt x="3186495" y="255151"/>
                  <a:pt x="2479086" y="-181577"/>
                  <a:pt x="1846740" y="77731"/>
                </a:cubicBezTo>
                <a:cubicBezTo>
                  <a:pt x="1214394" y="337038"/>
                  <a:pt x="290896" y="1360621"/>
                  <a:pt x="99827" y="2247725"/>
                </a:cubicBezTo>
                <a:cubicBezTo>
                  <a:pt x="-91242" y="3134830"/>
                  <a:pt x="-66221" y="4802131"/>
                  <a:pt x="700328" y="5400358"/>
                </a:cubicBezTo>
                <a:cubicBezTo>
                  <a:pt x="1466877" y="5998585"/>
                  <a:pt x="4012185" y="5780220"/>
                  <a:pt x="4699122" y="5837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文本框 24"/>
          <p:cNvSpPr txBox="1"/>
          <p:nvPr/>
        </p:nvSpPr>
        <p:spPr>
          <a:xfrm>
            <a:off x="1765372" y="1483718"/>
            <a:ext cx="7466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Address</a:t>
            </a:r>
            <a:endParaRPr lang="en-US" sz="1350" dirty="0"/>
          </a:p>
        </p:txBody>
      </p:sp>
      <p:sp>
        <p:nvSpPr>
          <p:cNvPr id="27" name="文本框 26"/>
          <p:cNvSpPr txBox="1"/>
          <p:nvPr/>
        </p:nvSpPr>
        <p:spPr>
          <a:xfrm>
            <a:off x="7831537" y="5335144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Miss/Hit</a:t>
            </a:r>
            <a:endParaRPr lang="en-US" sz="1350" dirty="0"/>
          </a:p>
        </p:txBody>
      </p:sp>
      <p:sp>
        <p:nvSpPr>
          <p:cNvPr id="28" name="文本框 27"/>
          <p:cNvSpPr txBox="1"/>
          <p:nvPr/>
        </p:nvSpPr>
        <p:spPr>
          <a:xfrm>
            <a:off x="3279602" y="1078912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28</a:t>
            </a:r>
            <a:endParaRPr lang="en-US" sz="1350" dirty="0"/>
          </a:p>
        </p:txBody>
      </p:sp>
      <p:sp>
        <p:nvSpPr>
          <p:cNvPr id="30" name="文本框 29"/>
          <p:cNvSpPr txBox="1"/>
          <p:nvPr/>
        </p:nvSpPr>
        <p:spPr>
          <a:xfrm>
            <a:off x="7831537" y="4997950"/>
            <a:ext cx="616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Ready</a:t>
            </a:r>
            <a:endParaRPr lang="en-US" sz="1350" dirty="0"/>
          </a:p>
        </p:txBody>
      </p:sp>
      <p:sp>
        <p:nvSpPr>
          <p:cNvPr id="31" name="任意多边形 30"/>
          <p:cNvSpPr/>
          <p:nvPr/>
        </p:nvSpPr>
        <p:spPr>
          <a:xfrm>
            <a:off x="4145507" y="4521675"/>
            <a:ext cx="3869141" cy="440848"/>
          </a:xfrm>
          <a:custGeom>
            <a:avLst/>
            <a:gdLst>
              <a:gd name="connsiteX0" fmla="*/ 0 w 5158854"/>
              <a:gd name="connsiteY0" fmla="*/ 109182 h 587797"/>
              <a:gd name="connsiteX1" fmla="*/ 1965278 w 5158854"/>
              <a:gd name="connsiteY1" fmla="*/ 586853 h 587797"/>
              <a:gd name="connsiteX2" fmla="*/ 5158854 w 5158854"/>
              <a:gd name="connsiteY2" fmla="*/ 0 h 58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8854" h="587797">
                <a:moveTo>
                  <a:pt x="0" y="109182"/>
                </a:moveTo>
                <a:cubicBezTo>
                  <a:pt x="552734" y="357116"/>
                  <a:pt x="1105469" y="605050"/>
                  <a:pt x="1965278" y="586853"/>
                </a:cubicBezTo>
                <a:cubicBezTo>
                  <a:pt x="2825087" y="568656"/>
                  <a:pt x="4569726" y="147851"/>
                  <a:pt x="5158854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8014648" y="4340602"/>
            <a:ext cx="6890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Data_o</a:t>
            </a:r>
            <a:endParaRPr lang="en-US" sz="1350" dirty="0"/>
          </a:p>
        </p:txBody>
      </p:sp>
      <p:sp>
        <p:nvSpPr>
          <p:cNvPr id="34" name="任意多边形 33"/>
          <p:cNvSpPr/>
          <p:nvPr/>
        </p:nvSpPr>
        <p:spPr>
          <a:xfrm>
            <a:off x="870045" y="4593325"/>
            <a:ext cx="3060510" cy="992875"/>
          </a:xfrm>
          <a:custGeom>
            <a:avLst/>
            <a:gdLst>
              <a:gd name="connsiteX0" fmla="*/ 4080680 w 4080680"/>
              <a:gd name="connsiteY0" fmla="*/ 0 h 1323833"/>
              <a:gd name="connsiteX1" fmla="*/ 1665027 w 4080680"/>
              <a:gd name="connsiteY1" fmla="*/ 1050877 h 1323833"/>
              <a:gd name="connsiteX2" fmla="*/ 0 w 4080680"/>
              <a:gd name="connsiteY2" fmla="*/ 1323833 h 132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0680" h="1323833">
                <a:moveTo>
                  <a:pt x="4080680" y="0"/>
                </a:moveTo>
                <a:cubicBezTo>
                  <a:pt x="3212910" y="415119"/>
                  <a:pt x="2345140" y="830238"/>
                  <a:pt x="1665027" y="1050877"/>
                </a:cubicBezTo>
                <a:cubicBezTo>
                  <a:pt x="984914" y="1271516"/>
                  <a:pt x="492457" y="1297674"/>
                  <a:pt x="0" y="132383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文本框 34"/>
          <p:cNvSpPr txBox="1"/>
          <p:nvPr/>
        </p:nvSpPr>
        <p:spPr>
          <a:xfrm>
            <a:off x="125155" y="5447700"/>
            <a:ext cx="6378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Data_i</a:t>
            </a:r>
            <a:endParaRPr lang="en-US" sz="1350" dirty="0"/>
          </a:p>
        </p:txBody>
      </p:sp>
      <p:sp>
        <p:nvSpPr>
          <p:cNvPr id="36" name="任意多边形 35"/>
          <p:cNvSpPr/>
          <p:nvPr/>
        </p:nvSpPr>
        <p:spPr>
          <a:xfrm>
            <a:off x="2712493" y="4583089"/>
            <a:ext cx="153537" cy="573206"/>
          </a:xfrm>
          <a:custGeom>
            <a:avLst/>
            <a:gdLst>
              <a:gd name="connsiteX0" fmla="*/ 204716 w 204716"/>
              <a:gd name="connsiteY0" fmla="*/ 0 h 764275"/>
              <a:gd name="connsiteX1" fmla="*/ 0 w 204716"/>
              <a:gd name="connsiteY1" fmla="*/ 764275 h 7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16" h="764275">
                <a:moveTo>
                  <a:pt x="204716" y="0"/>
                </a:moveTo>
                <a:lnTo>
                  <a:pt x="0" y="764275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矩形 36"/>
          <p:cNvSpPr/>
          <p:nvPr/>
        </p:nvSpPr>
        <p:spPr>
          <a:xfrm>
            <a:off x="4245728" y="5066214"/>
            <a:ext cx="3169626" cy="41747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计数器延迟</a:t>
            </a:r>
            <a:endParaRPr lang="en-US" sz="1350" dirty="0"/>
          </a:p>
        </p:txBody>
      </p:sp>
      <p:sp>
        <p:nvSpPr>
          <p:cNvPr id="38" name="任意多边形 37"/>
          <p:cNvSpPr/>
          <p:nvPr/>
        </p:nvSpPr>
        <p:spPr>
          <a:xfrm>
            <a:off x="3930555" y="5187003"/>
            <a:ext cx="327547" cy="61415"/>
          </a:xfrm>
          <a:custGeom>
            <a:avLst/>
            <a:gdLst>
              <a:gd name="connsiteX0" fmla="*/ 0 w 436729"/>
              <a:gd name="connsiteY0" fmla="*/ 0 h 81887"/>
              <a:gd name="connsiteX1" fmla="*/ 436729 w 436729"/>
              <a:gd name="connsiteY1" fmla="*/ 81887 h 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729" h="81887">
                <a:moveTo>
                  <a:pt x="0" y="0"/>
                </a:moveTo>
                <a:lnTo>
                  <a:pt x="436729" y="8188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任意多边形 38"/>
          <p:cNvSpPr/>
          <p:nvPr/>
        </p:nvSpPr>
        <p:spPr>
          <a:xfrm>
            <a:off x="7410734" y="5166531"/>
            <a:ext cx="440141" cy="81887"/>
          </a:xfrm>
          <a:custGeom>
            <a:avLst/>
            <a:gdLst>
              <a:gd name="connsiteX0" fmla="*/ 0 w 586854"/>
              <a:gd name="connsiteY0" fmla="*/ 109183 h 109183"/>
              <a:gd name="connsiteX1" fmla="*/ 586854 w 586854"/>
              <a:gd name="connsiteY1" fmla="*/ 0 h 109183"/>
              <a:gd name="connsiteX2" fmla="*/ 586854 w 586854"/>
              <a:gd name="connsiteY2" fmla="*/ 0 h 1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109183">
                <a:moveTo>
                  <a:pt x="0" y="109183"/>
                </a:moveTo>
                <a:lnTo>
                  <a:pt x="586854" y="0"/>
                </a:lnTo>
                <a:lnTo>
                  <a:pt x="58685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任意多边形 39"/>
          <p:cNvSpPr/>
          <p:nvPr/>
        </p:nvSpPr>
        <p:spPr>
          <a:xfrm>
            <a:off x="7400498" y="5330304"/>
            <a:ext cx="450377" cy="133066"/>
          </a:xfrm>
          <a:custGeom>
            <a:avLst/>
            <a:gdLst>
              <a:gd name="connsiteX0" fmla="*/ 0 w 600502"/>
              <a:gd name="connsiteY0" fmla="*/ 0 h 177421"/>
              <a:gd name="connsiteX1" fmla="*/ 600502 w 600502"/>
              <a:gd name="connsiteY1" fmla="*/ 177421 h 17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0502" h="177421">
                <a:moveTo>
                  <a:pt x="0" y="0"/>
                </a:moveTo>
                <a:lnTo>
                  <a:pt x="600502" y="177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矩形 1"/>
          <p:cNvSpPr/>
          <p:nvPr/>
        </p:nvSpPr>
        <p:spPr>
          <a:xfrm>
            <a:off x="8051302" y="1483718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自由发挥</a:t>
            </a:r>
            <a:endParaRPr lang="en-US" sz="1350" dirty="0"/>
          </a:p>
        </p:txBody>
      </p:sp>
      <p:sp>
        <p:nvSpPr>
          <p:cNvPr id="33" name="矩形 32"/>
          <p:cNvSpPr/>
          <p:nvPr/>
        </p:nvSpPr>
        <p:spPr>
          <a:xfrm>
            <a:off x="4135943" y="870597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自由发挥</a:t>
            </a:r>
            <a:endParaRPr lang="en-US" sz="1350" dirty="0"/>
          </a:p>
        </p:txBody>
      </p:sp>
      <p:sp>
        <p:nvSpPr>
          <p:cNvPr id="41" name="矩形 40"/>
          <p:cNvSpPr/>
          <p:nvPr/>
        </p:nvSpPr>
        <p:spPr>
          <a:xfrm>
            <a:off x="7675921" y="342742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自由发挥</a:t>
            </a:r>
            <a:endParaRPr lang="en-US" sz="1350" dirty="0"/>
          </a:p>
        </p:txBody>
      </p:sp>
      <p:sp>
        <p:nvSpPr>
          <p:cNvPr id="42" name="矩形 41"/>
          <p:cNvSpPr/>
          <p:nvPr/>
        </p:nvSpPr>
        <p:spPr>
          <a:xfrm>
            <a:off x="5542259" y="2099219"/>
            <a:ext cx="22121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 err="1"/>
              <a:t>reg</a:t>
            </a:r>
            <a:r>
              <a:rPr lang="en-US" altLang="zh-CN" sz="1350" dirty="0"/>
              <a:t> [31+1+1:0] group1 [15:0]</a:t>
            </a:r>
            <a:endParaRPr lang="en-US" sz="1350" dirty="0"/>
          </a:p>
        </p:txBody>
      </p:sp>
      <p:sp>
        <p:nvSpPr>
          <p:cNvPr id="44" name="文本框 43"/>
          <p:cNvSpPr txBox="1"/>
          <p:nvPr/>
        </p:nvSpPr>
        <p:spPr>
          <a:xfrm>
            <a:off x="2752898" y="23266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1</a:t>
            </a:r>
            <a:endParaRPr lang="en-US" sz="135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76938" y="232743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1</a:t>
            </a:r>
            <a:endParaRPr lang="en-US" sz="1350" dirty="0"/>
          </a:p>
        </p:txBody>
      </p:sp>
      <p:sp>
        <p:nvSpPr>
          <p:cNvPr id="46" name="文本框 45"/>
          <p:cNvSpPr txBox="1"/>
          <p:nvPr/>
        </p:nvSpPr>
        <p:spPr>
          <a:xfrm>
            <a:off x="3983716" y="234946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32</a:t>
            </a:r>
            <a:endParaRPr lang="en-US" sz="1350" dirty="0"/>
          </a:p>
        </p:txBody>
      </p:sp>
      <p:sp>
        <p:nvSpPr>
          <p:cNvPr id="47" name="矩形 46"/>
          <p:cNvSpPr/>
          <p:nvPr/>
        </p:nvSpPr>
        <p:spPr>
          <a:xfrm>
            <a:off x="5023737" y="2613115"/>
            <a:ext cx="485774" cy="1982391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Age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284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四个组里没有找到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</a:t>
            </a:r>
            <a:r>
              <a:rPr lang="en-US" dirty="0" smtClean="0"/>
              <a:t>Miss?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195058"/>
            <a:ext cx="7959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zh-CN" altLang="en-US" sz="2400" dirty="0"/>
              <a:t>选一个组（</a:t>
            </a:r>
            <a:r>
              <a:rPr lang="en-US" altLang="zh-CN" sz="2400" dirty="0"/>
              <a:t>Random/LRU/FIFO/</a:t>
            </a:r>
            <a:r>
              <a:rPr lang="zh-CN" altLang="en-US" sz="2400" dirty="0"/>
              <a:t>自由发挥）</a:t>
            </a:r>
            <a:endParaRPr lang="en-US" altLang="zh-CN" sz="240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2400" dirty="0"/>
              <a:t>相应数据块写入主存</a:t>
            </a:r>
            <a:endParaRPr lang="en-US" altLang="zh-CN" sz="240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2400" dirty="0"/>
              <a:t>从主存中取数据写入</a:t>
            </a:r>
            <a:r>
              <a:rPr lang="en-US" altLang="zh-CN" sz="2400" dirty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050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270</Words>
  <Application>Microsoft Office PowerPoint</Application>
  <PresentationFormat>全屏显示(4:3)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DejaVu Sans Mono</vt:lpstr>
      <vt:lpstr>等线</vt:lpstr>
      <vt:lpstr>等线 Light</vt:lpstr>
      <vt:lpstr>Arial</vt:lpstr>
      <vt:lpstr>Calibri</vt:lpstr>
      <vt:lpstr>Calibri Light</vt:lpstr>
      <vt:lpstr>Office 主题​​</vt:lpstr>
      <vt:lpstr>Cache实验</vt:lpstr>
      <vt:lpstr>2路组相联</vt:lpstr>
      <vt:lpstr>Cache写策略</vt:lpstr>
      <vt:lpstr>Cache替换策略</vt:lpstr>
      <vt:lpstr>CPU与Cache的交互</vt:lpstr>
      <vt:lpstr>PowerPoint 演示文稿</vt:lpstr>
      <vt:lpstr>PowerPoint 演示文稿</vt:lpstr>
      <vt:lpstr>PowerPoint 演示文稿</vt:lpstr>
      <vt:lpstr>四个组里没有找到Tag，Miss?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Cache实验</dc:title>
  <dc:creator>王 渝</dc:creator>
  <cp:lastModifiedBy>win10</cp:lastModifiedBy>
  <cp:revision>98</cp:revision>
  <dcterms:created xsi:type="dcterms:W3CDTF">2018-06-11T01:33:24Z</dcterms:created>
  <dcterms:modified xsi:type="dcterms:W3CDTF">2018-06-11T08:09:51Z</dcterms:modified>
</cp:coreProperties>
</file>