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68" r:id="rId5"/>
    <p:sldId id="270" r:id="rId6"/>
    <p:sldId id="263" r:id="rId7"/>
    <p:sldId id="272" r:id="rId8"/>
    <p:sldId id="265" r:id="rId9"/>
    <p:sldId id="266" r:id="rId10"/>
    <p:sldId id="259" r:id="rId11"/>
    <p:sldId id="260" r:id="rId12"/>
    <p:sldId id="278" r:id="rId13"/>
    <p:sldId id="279" r:id="rId14"/>
    <p:sldId id="277" r:id="rId15"/>
    <p:sldId id="269" r:id="rId16"/>
    <p:sldId id="273" r:id="rId17"/>
    <p:sldId id="275" r:id="rId18"/>
    <p:sldId id="274" r:id="rId19"/>
    <p:sldId id="276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4" autoAdjust="0"/>
    <p:restoredTop sz="95407" autoAdjust="0"/>
  </p:normalViewPr>
  <p:slideViewPr>
    <p:cSldViewPr snapToGrid="0">
      <p:cViewPr varScale="1">
        <p:scale>
          <a:sx n="69" d="100"/>
          <a:sy n="69" d="100"/>
        </p:scale>
        <p:origin x="12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9E3AF-9FE6-4AA0-BF23-71344A0D2388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EBAB3-3494-4749-8CD6-F8E9F9812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83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原</a:t>
            </a:r>
            <a:r>
              <a:rPr lang="en-US" altLang="zh-CN" dirty="0" smtClean="0"/>
              <a:t>Wisconsin-Madison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Jame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Larus</a:t>
            </a:r>
            <a:r>
              <a:rPr lang="zh-CN" altLang="en-US" dirty="0" smtClean="0"/>
              <a:t>教授（现在在微软）领导编写的一个功能强大的</a:t>
            </a:r>
            <a:r>
              <a:rPr lang="en-US" altLang="zh-CN" dirty="0" smtClean="0"/>
              <a:t>MIPS32</a:t>
            </a:r>
            <a:r>
              <a:rPr lang="zh-CN" altLang="en-US" dirty="0" smtClean="0"/>
              <a:t>汇编语言的汇编器和模拟器，其最新的图形界面版本</a:t>
            </a:r>
            <a:r>
              <a:rPr lang="en-US" altLang="zh-CN" dirty="0" err="1" smtClean="0"/>
              <a:t>QtSPIM</a:t>
            </a:r>
            <a:r>
              <a:rPr lang="zh-CN" altLang="en-US" dirty="0" smtClean="0"/>
              <a:t>由于使用了</a:t>
            </a:r>
            <a:r>
              <a:rPr lang="en-US" altLang="zh-CN" dirty="0" err="1" smtClean="0"/>
              <a:t>Qt</a:t>
            </a:r>
            <a:r>
              <a:rPr lang="zh-CN" altLang="en-US" dirty="0" smtClean="0"/>
              <a:t>组件因而可以在各大操作系统平台如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Mac</a:t>
            </a:r>
            <a:r>
              <a:rPr lang="zh-CN" altLang="en-US" dirty="0" smtClean="0"/>
              <a:t>等上运行。</a:t>
            </a:r>
            <a:endParaRPr lang="en-US" altLang="zh-CN" dirty="0" smtClean="0"/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SPIM Simulator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有两种版本：命令行版和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版，这两个版本功能相似。命令行版使用起来更简洁，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版使用起来更直观，你可以根据自己的喜好进行选择。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119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027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QtSpim</a:t>
            </a:r>
            <a:r>
              <a:rPr lang="en-US" altLang="zh-CN" dirty="0" smtClean="0"/>
              <a:t>: http://pages.cs.wisc.edu/~larus/spim.html</a:t>
            </a:r>
          </a:p>
          <a:p>
            <a:r>
              <a:rPr lang="en-US" altLang="zh-CN" dirty="0" smtClean="0"/>
              <a:t>https://sourceforge.net/projects/spimsimulator/files/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92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607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08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654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MEMORY_INITIALIZATION_RADIX=16;</a:t>
            </a:r>
          </a:p>
          <a:p>
            <a:r>
              <a:rPr lang="en-US" altLang="zh-CN" dirty="0" smtClean="0"/>
              <a:t>MEMORY_INITIALIZATION_VECTOR=</a:t>
            </a:r>
          </a:p>
          <a:p>
            <a:r>
              <a:rPr lang="en-US" altLang="zh-CN" dirty="0" smtClean="0"/>
              <a:t>00432020,</a:t>
            </a:r>
          </a:p>
          <a:p>
            <a:r>
              <a:rPr lang="en-US" altLang="zh-CN" dirty="0" smtClean="0"/>
              <a:t>8c440004,</a:t>
            </a:r>
          </a:p>
          <a:p>
            <a:r>
              <a:rPr lang="en-US" altLang="zh-CN" dirty="0" smtClean="0"/>
              <a:t>ac420008,</a:t>
            </a:r>
          </a:p>
          <a:p>
            <a:r>
              <a:rPr lang="en-US" altLang="zh-CN" dirty="0" smtClean="0"/>
              <a:t>00831022,</a:t>
            </a:r>
          </a:p>
          <a:p>
            <a:r>
              <a:rPr lang="en-US" altLang="zh-CN" dirty="0" smtClean="0"/>
              <a:t>00831025,</a:t>
            </a:r>
          </a:p>
          <a:p>
            <a:r>
              <a:rPr lang="en-US" altLang="zh-CN" dirty="0" smtClean="0"/>
              <a:t>00831024,</a:t>
            </a:r>
          </a:p>
          <a:p>
            <a:r>
              <a:rPr lang="en-US" altLang="zh-CN" dirty="0" smtClean="0"/>
              <a:t>0083102a,</a:t>
            </a:r>
          </a:p>
          <a:p>
            <a:r>
              <a:rPr lang="en-US" altLang="zh-CN" dirty="0" smtClean="0"/>
              <a:t>10830002,</a:t>
            </a:r>
          </a:p>
          <a:p>
            <a:r>
              <a:rPr lang="en-US" altLang="zh-CN" dirty="0" smtClean="0"/>
              <a:t>08000000,</a:t>
            </a:r>
          </a:p>
          <a:p>
            <a:r>
              <a:rPr lang="en-US" altLang="zh-CN" dirty="0" smtClean="0"/>
              <a:t>8c620000,</a:t>
            </a:r>
          </a:p>
          <a:p>
            <a:r>
              <a:rPr lang="en-US" altLang="zh-CN" dirty="0" smtClean="0"/>
              <a:t>08000000;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41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MEMORY_INITIALIZATION_RADIX=16;</a:t>
            </a:r>
          </a:p>
          <a:p>
            <a:r>
              <a:rPr lang="en-US" altLang="zh-CN" dirty="0" smtClean="0"/>
              <a:t>MEMORY_INITIALIZATION_VECTOR=</a:t>
            </a:r>
          </a:p>
          <a:p>
            <a:r>
              <a:rPr lang="en-US" altLang="zh-CN" dirty="0" smtClean="0"/>
              <a:t>00432020,</a:t>
            </a:r>
          </a:p>
          <a:p>
            <a:r>
              <a:rPr lang="en-US" altLang="zh-CN" dirty="0" smtClean="0"/>
              <a:t>8c440004,</a:t>
            </a:r>
          </a:p>
          <a:p>
            <a:r>
              <a:rPr lang="en-US" altLang="zh-CN" dirty="0" smtClean="0"/>
              <a:t>ac420008,</a:t>
            </a:r>
          </a:p>
          <a:p>
            <a:r>
              <a:rPr lang="en-US" altLang="zh-CN" dirty="0" smtClean="0"/>
              <a:t>00831022,</a:t>
            </a:r>
          </a:p>
          <a:p>
            <a:r>
              <a:rPr lang="en-US" altLang="zh-CN" dirty="0" smtClean="0"/>
              <a:t>00831025,</a:t>
            </a:r>
          </a:p>
          <a:p>
            <a:r>
              <a:rPr lang="en-US" altLang="zh-CN" dirty="0" smtClean="0"/>
              <a:t>00831024,</a:t>
            </a:r>
          </a:p>
          <a:p>
            <a:r>
              <a:rPr lang="en-US" altLang="zh-CN" dirty="0" smtClean="0"/>
              <a:t>0083102a,</a:t>
            </a:r>
          </a:p>
          <a:p>
            <a:r>
              <a:rPr lang="en-US" altLang="zh-CN" dirty="0" smtClean="0"/>
              <a:t>10830002,</a:t>
            </a:r>
          </a:p>
          <a:p>
            <a:r>
              <a:rPr lang="en-US" altLang="zh-CN" dirty="0" smtClean="0"/>
              <a:t>08000000,</a:t>
            </a:r>
          </a:p>
          <a:p>
            <a:r>
              <a:rPr lang="en-US" altLang="zh-CN" dirty="0" smtClean="0"/>
              <a:t>8c620000,</a:t>
            </a:r>
          </a:p>
          <a:p>
            <a:r>
              <a:rPr lang="en-US" altLang="zh-CN" dirty="0" smtClean="0"/>
              <a:t>08000000;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301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MEMORY_INITIALIZATION_RADIX=16;</a:t>
            </a:r>
          </a:p>
          <a:p>
            <a:r>
              <a:rPr lang="en-US" altLang="zh-CN" dirty="0" smtClean="0"/>
              <a:t>MEMORY_INITIALIZATION_VECTOR=</a:t>
            </a:r>
          </a:p>
          <a:p>
            <a:r>
              <a:rPr lang="en-US" altLang="zh-CN" dirty="0" smtClean="0"/>
              <a:t>00432020,</a:t>
            </a:r>
          </a:p>
          <a:p>
            <a:r>
              <a:rPr lang="en-US" altLang="zh-CN" dirty="0" smtClean="0"/>
              <a:t>8c440004,</a:t>
            </a:r>
          </a:p>
          <a:p>
            <a:r>
              <a:rPr lang="en-US" altLang="zh-CN" dirty="0" smtClean="0"/>
              <a:t>ac420008,</a:t>
            </a:r>
          </a:p>
          <a:p>
            <a:r>
              <a:rPr lang="en-US" altLang="zh-CN" dirty="0" smtClean="0"/>
              <a:t>00831022,</a:t>
            </a:r>
          </a:p>
          <a:p>
            <a:r>
              <a:rPr lang="en-US" altLang="zh-CN" dirty="0" smtClean="0"/>
              <a:t>00831025,</a:t>
            </a:r>
          </a:p>
          <a:p>
            <a:r>
              <a:rPr lang="en-US" altLang="zh-CN" dirty="0" smtClean="0"/>
              <a:t>00831024,</a:t>
            </a:r>
          </a:p>
          <a:p>
            <a:r>
              <a:rPr lang="en-US" altLang="zh-CN" dirty="0" smtClean="0"/>
              <a:t>0083102a,</a:t>
            </a:r>
          </a:p>
          <a:p>
            <a:r>
              <a:rPr lang="en-US" altLang="zh-CN" dirty="0" smtClean="0"/>
              <a:t>10830002,</a:t>
            </a:r>
          </a:p>
          <a:p>
            <a:r>
              <a:rPr lang="en-US" altLang="zh-CN" dirty="0" smtClean="0"/>
              <a:t>08000000,</a:t>
            </a:r>
          </a:p>
          <a:p>
            <a:r>
              <a:rPr lang="en-US" altLang="zh-CN" dirty="0" smtClean="0"/>
              <a:t>8c620000,</a:t>
            </a:r>
          </a:p>
          <a:p>
            <a:r>
              <a:rPr lang="en-US" altLang="zh-CN" dirty="0" smtClean="0"/>
              <a:t>08000000;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324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MEMORY_INITIALIZATION_RADIX=16;</a:t>
            </a:r>
          </a:p>
          <a:p>
            <a:r>
              <a:rPr lang="en-US" altLang="zh-CN" dirty="0" smtClean="0"/>
              <a:t>MEMORY_INITIALIZATION_VECTOR=</a:t>
            </a:r>
          </a:p>
          <a:p>
            <a:r>
              <a:rPr lang="en-US" altLang="zh-CN" dirty="0" smtClean="0"/>
              <a:t>00432020,</a:t>
            </a:r>
          </a:p>
          <a:p>
            <a:r>
              <a:rPr lang="en-US" altLang="zh-CN" dirty="0" smtClean="0"/>
              <a:t>8c440004,</a:t>
            </a:r>
          </a:p>
          <a:p>
            <a:r>
              <a:rPr lang="en-US" altLang="zh-CN" dirty="0" smtClean="0"/>
              <a:t>ac420008,</a:t>
            </a:r>
          </a:p>
          <a:p>
            <a:r>
              <a:rPr lang="en-US" altLang="zh-CN" dirty="0" smtClean="0"/>
              <a:t>00831022,</a:t>
            </a:r>
          </a:p>
          <a:p>
            <a:r>
              <a:rPr lang="en-US" altLang="zh-CN" dirty="0" smtClean="0"/>
              <a:t>00831025,</a:t>
            </a:r>
          </a:p>
          <a:p>
            <a:r>
              <a:rPr lang="en-US" altLang="zh-CN" dirty="0" smtClean="0"/>
              <a:t>00831024,</a:t>
            </a:r>
          </a:p>
          <a:p>
            <a:r>
              <a:rPr lang="en-US" altLang="zh-CN" dirty="0" smtClean="0"/>
              <a:t>0083102a,</a:t>
            </a:r>
          </a:p>
          <a:p>
            <a:r>
              <a:rPr lang="en-US" altLang="zh-CN" dirty="0" smtClean="0"/>
              <a:t>10830002,</a:t>
            </a:r>
          </a:p>
          <a:p>
            <a:r>
              <a:rPr lang="en-US" altLang="zh-CN" dirty="0" smtClean="0"/>
              <a:t>08000000,</a:t>
            </a:r>
          </a:p>
          <a:p>
            <a:r>
              <a:rPr lang="en-US" altLang="zh-CN" dirty="0" smtClean="0"/>
              <a:t>8c620000,</a:t>
            </a:r>
          </a:p>
          <a:p>
            <a:r>
              <a:rPr lang="en-US" altLang="zh-CN" dirty="0" smtClean="0"/>
              <a:t>08000000;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153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660F-1300-4B8E-9B0B-038D9D091AB2}" type="datetime1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87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3527"/>
            <a:ext cx="7920000" cy="720000"/>
          </a:xfrm>
        </p:spPr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2C96-35E9-4FD7-A6F9-C14E081C3FEC}" type="datetime1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1DCA5-B123-42FD-BE2B-F18416E1BB62}" type="datetime1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01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ages.cs.wisc.edu/~larus/spim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ltraedit.com/downloads/extras/wordfiles.html#wordfil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ages.cs.wisc.edu/~larus/spim.html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urceforge.net/projects/spimsimulator/file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3639" y="711200"/>
            <a:ext cx="8204414" cy="1078963"/>
          </a:xfrm>
        </p:spPr>
        <p:txBody>
          <a:bodyPr anchor="ctr">
            <a:normAutofit/>
          </a:bodyPr>
          <a:lstStyle/>
          <a:p>
            <a:r>
              <a:rPr lang="zh-CN" altLang="en-US" b="1" spc="3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计算机体系结构实验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30121" y="2414853"/>
            <a:ext cx="6858000" cy="933655"/>
          </a:xfrm>
        </p:spPr>
        <p:txBody>
          <a:bodyPr anchor="ctr">
            <a:normAutofit/>
          </a:bodyPr>
          <a:lstStyle/>
          <a:p>
            <a:r>
              <a:rPr lang="en-US" altLang="zh-CN" sz="5000" kern="0" dirty="0"/>
              <a:t>6. </a:t>
            </a:r>
            <a:r>
              <a:rPr lang="en-US" altLang="zh-CN" sz="5000" kern="0" dirty="0" err="1">
                <a:hlinkClick r:id="rId3"/>
              </a:rPr>
              <a:t>Qt</a:t>
            </a:r>
            <a:r>
              <a:rPr lang="en-US" altLang="zh-CN" sz="5000" b="1" kern="0" dirty="0" err="1">
                <a:hlinkClick r:id="rId3"/>
              </a:rPr>
              <a:t>Spim</a:t>
            </a:r>
            <a:r>
              <a:rPr lang="zh-CN" altLang="en-US" sz="5000" b="1" kern="0" dirty="0"/>
              <a:t>软件</a:t>
            </a:r>
            <a:endParaRPr lang="zh-CN" altLang="en-US" sz="5000" dirty="0"/>
          </a:p>
        </p:txBody>
      </p:sp>
      <p:sp>
        <p:nvSpPr>
          <p:cNvPr id="4" name="矩形 3"/>
          <p:cNvSpPr/>
          <p:nvPr/>
        </p:nvSpPr>
        <p:spPr>
          <a:xfrm>
            <a:off x="858132" y="4086641"/>
            <a:ext cx="74154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/>
              <a:t>可</a:t>
            </a:r>
            <a:r>
              <a:rPr lang="zh-CN" altLang="en-US" sz="3200" dirty="0" smtClean="0"/>
              <a:t>运行</a:t>
            </a:r>
            <a:r>
              <a:rPr lang="en-US" altLang="zh-CN" sz="3200" dirty="0" smtClean="0"/>
              <a:t>32</a:t>
            </a:r>
            <a:r>
              <a:rPr lang="zh-CN" altLang="en-US" sz="3200" dirty="0" smtClean="0"/>
              <a:t>位</a:t>
            </a:r>
            <a:r>
              <a:rPr lang="en-US" altLang="zh-CN" sz="3200" dirty="0" smtClean="0"/>
              <a:t>MIPS</a:t>
            </a:r>
            <a:r>
              <a:rPr lang="zh-CN" altLang="en-US" sz="3200" dirty="0" smtClean="0"/>
              <a:t>汇编</a:t>
            </a:r>
            <a:r>
              <a:rPr lang="zh-CN" altLang="en-US" sz="3200" dirty="0"/>
              <a:t>代码的</a:t>
            </a:r>
            <a:r>
              <a:rPr lang="en-US" altLang="zh-CN" sz="3200" dirty="0"/>
              <a:t>MIPS</a:t>
            </a:r>
            <a:r>
              <a:rPr lang="zh-CN" altLang="en-US" sz="3200" dirty="0"/>
              <a:t>模拟器</a:t>
            </a:r>
          </a:p>
        </p:txBody>
      </p:sp>
      <p:pic>
        <p:nvPicPr>
          <p:cNvPr id="5" name="Picture 2" descr="https://timgsa.baidu.com/timg?image&amp;quality=80&amp;size=b9999_10000&amp;sec=1486706539526&amp;di=79ff7f14d79ab459b5a7e54209358ed7&amp;imgtype=0&amp;src=http%3A%2F%2Fb.hiphotos.baidu.com%2Fbaike%2Fs%3D220%2Fsign%3Db8f5950d0afa513d55aa6bdc0d6c554c%2F3b87e950352ac65c394266a2f9f2b21192138a9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5" y="6047439"/>
            <a:ext cx="756000" cy="75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timgsa.baidu.com/timg?image&amp;quality=80&amp;size=b9999_10000&amp;sec=1486706601692&amp;di=6c9e3e11002e1601c2fcdf5329b5c70b&amp;imgtype=0&amp;src=http%3A%2F%2Fawb.img.xmtbang.com%2Fimg%2Fuploadnew%2F201510%2F23%2F760f1307425d46578fb2912eb3957857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72114" y="6006902"/>
            <a:ext cx="816309" cy="81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98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3366" t="24931" r="11216" b="17238"/>
          <a:stretch/>
        </p:blipFill>
        <p:spPr>
          <a:xfrm>
            <a:off x="158000" y="3726830"/>
            <a:ext cx="3118342" cy="262952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349" y="2481788"/>
            <a:ext cx="5790355" cy="408550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113187"/>
            <a:ext cx="8536529" cy="720000"/>
          </a:xfr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ROM/RAM</a:t>
            </a:r>
            <a:r>
              <a:rPr lang="zh-CN" altLang="en-US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初始化文件</a:t>
            </a:r>
            <a:r>
              <a:rPr lang="en-US" altLang="zh-CN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.COE</a:t>
            </a:r>
            <a:r>
              <a:rPr lang="zh-CN" altLang="en-US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的制作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92007" y="949540"/>
            <a:ext cx="8640629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000"/>
              </a:spcAft>
              <a:buFont typeface="+mj-ea"/>
              <a:buAutoNum type="circleNumDbPlain"/>
            </a:pPr>
            <a:r>
              <a:rPr lang="zh-CN" altLang="en-US" sz="2200" dirty="0" smtClean="0"/>
              <a:t>用</a:t>
            </a:r>
            <a:r>
              <a:rPr lang="en-US" altLang="zh-CN" sz="2200" dirty="0" err="1" smtClean="0"/>
              <a:t>ultraEdit</a:t>
            </a:r>
            <a:r>
              <a:rPr lang="zh-CN" altLang="en-US" sz="2200" dirty="0" smtClean="0"/>
              <a:t>编辑汇编源程序代码</a:t>
            </a:r>
            <a:r>
              <a:rPr lang="zh-CN" altLang="en-US" sz="2200" dirty="0"/>
              <a:t>。</a:t>
            </a:r>
            <a:r>
              <a:rPr lang="en-US" altLang="zh-CN" sz="2200" dirty="0" smtClean="0"/>
              <a:t>(</a:t>
            </a:r>
            <a:r>
              <a:rPr lang="zh-CN" altLang="en-US" sz="2200" dirty="0" smtClean="0"/>
              <a:t>见左下角图</a:t>
            </a:r>
            <a:r>
              <a:rPr lang="en-US" altLang="zh-CN" sz="2200" dirty="0" smtClean="0"/>
              <a:t>)</a:t>
            </a:r>
          </a:p>
          <a:p>
            <a:pPr marL="457200" indent="-457200">
              <a:spcAft>
                <a:spcPts val="1000"/>
              </a:spcAft>
              <a:buFont typeface="+mj-ea"/>
              <a:buAutoNum type="circleNumDbPlain"/>
            </a:pPr>
            <a:r>
              <a:rPr lang="zh-CN" altLang="en-US" sz="2200" dirty="0"/>
              <a:t>用</a:t>
            </a:r>
            <a:r>
              <a:rPr lang="en-US" altLang="zh-CN" sz="2200" dirty="0" err="1"/>
              <a:t>QtSpim</a:t>
            </a:r>
            <a:r>
              <a:rPr lang="zh-CN" altLang="en-US" sz="2200" dirty="0"/>
              <a:t>装载</a:t>
            </a:r>
            <a:r>
              <a:rPr lang="en-US" altLang="zh-CN" sz="2200" dirty="0"/>
              <a:t>test.asm</a:t>
            </a:r>
            <a:r>
              <a:rPr lang="zh-CN" altLang="en-US" sz="2200" dirty="0" smtClean="0"/>
              <a:t>，同时</a:t>
            </a:r>
            <a:r>
              <a:rPr lang="zh-CN" altLang="en-US" sz="2200" dirty="0"/>
              <a:t>测试功能是否正常</a:t>
            </a:r>
            <a:r>
              <a:rPr lang="zh-CN" altLang="en-US" sz="2200" dirty="0" smtClean="0"/>
              <a:t>。</a:t>
            </a:r>
            <a:r>
              <a:rPr lang="en-US" altLang="zh-CN" sz="2200" dirty="0" smtClean="0"/>
              <a:t>(</a:t>
            </a:r>
            <a:r>
              <a:rPr lang="zh-CN" altLang="en-US" sz="2200" dirty="0" smtClean="0"/>
              <a:t>见</a:t>
            </a:r>
            <a:r>
              <a:rPr lang="zh-CN" altLang="en-US" sz="2200" dirty="0"/>
              <a:t>上页</a:t>
            </a:r>
            <a:r>
              <a:rPr lang="zh-CN" altLang="en-US" sz="2200" dirty="0" smtClean="0"/>
              <a:t>图</a:t>
            </a:r>
            <a:r>
              <a:rPr lang="en-US" altLang="zh-CN" sz="2200" dirty="0" smtClean="0"/>
              <a:t>)</a:t>
            </a:r>
          </a:p>
          <a:p>
            <a:pPr marL="457200" indent="-457200">
              <a:spcAft>
                <a:spcPts val="1000"/>
              </a:spcAft>
              <a:buFont typeface="+mj-ea"/>
              <a:buAutoNum type="circleNumDbPlain"/>
            </a:pPr>
            <a:r>
              <a:rPr lang="zh-CN" altLang="en-US" sz="2200" dirty="0" smtClean="0"/>
              <a:t>复制</a:t>
            </a:r>
            <a:r>
              <a:rPr lang="en-US" altLang="zh-CN" sz="2200" dirty="0" err="1" smtClean="0"/>
              <a:t>QtSpim</a:t>
            </a:r>
            <a:r>
              <a:rPr lang="zh-CN" altLang="en-US" sz="2200" dirty="0" smtClean="0"/>
              <a:t>中的用户代码段，拷贝到</a:t>
            </a:r>
            <a:r>
              <a:rPr lang="en-US" altLang="zh-CN" sz="2200" dirty="0" err="1" smtClean="0"/>
              <a:t>ultraEdit</a:t>
            </a:r>
            <a:r>
              <a:rPr lang="zh-CN" altLang="en-US" sz="2200" dirty="0" smtClean="0"/>
              <a:t>中，并设置为</a:t>
            </a:r>
            <a:r>
              <a:rPr lang="zh-CN" altLang="en-US" sz="2200" b="1" dirty="0" smtClean="0"/>
              <a:t>列模式</a:t>
            </a:r>
            <a:r>
              <a:rPr lang="zh-CN" altLang="en-US" sz="2200" dirty="0" smtClean="0"/>
              <a:t>，提取</a:t>
            </a:r>
            <a:r>
              <a:rPr lang="zh-CN" altLang="en-US" sz="2200" b="1" dirty="0" smtClean="0"/>
              <a:t>机器码。</a:t>
            </a:r>
            <a:endParaRPr lang="zh-CN" altLang="en-US" sz="2200" b="1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302525" y="2412694"/>
            <a:ext cx="2040875" cy="1772124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69607" y="987372"/>
            <a:ext cx="147829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或</a:t>
            </a:r>
            <a:r>
              <a:rPr lang="en-US" altLang="zh-CN" b="1" dirty="0" smtClean="0">
                <a:solidFill>
                  <a:srgbClr val="0070C0"/>
                </a:solidFill>
              </a:rPr>
              <a:t>Notepad++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9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955" y="113187"/>
            <a:ext cx="8750166" cy="720000"/>
          </a:xfr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ROM/RAM</a:t>
            </a:r>
            <a:r>
              <a:rPr lang="zh-CN" altLang="en-US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初始化文件</a:t>
            </a:r>
            <a:r>
              <a:rPr lang="en-US" altLang="zh-CN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.COE</a:t>
            </a:r>
            <a:r>
              <a:rPr lang="zh-CN" altLang="en-US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的制作</a:t>
            </a:r>
            <a:r>
              <a:rPr lang="en-US" altLang="zh-CN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-2</a:t>
            </a:r>
            <a:endParaRPr lang="zh-CN" altLang="en-US" sz="40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2008" y="949540"/>
            <a:ext cx="47335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000"/>
              </a:spcAft>
              <a:buFont typeface="+mj-ea"/>
              <a:buAutoNum type="circleNumDbPlain" startAt="4"/>
            </a:pPr>
            <a:r>
              <a:rPr lang="zh-CN" altLang="en-US" sz="2400" b="1" dirty="0" smtClean="0"/>
              <a:t>有条件跳转指令机器码</a:t>
            </a:r>
            <a:r>
              <a:rPr lang="en-US" altLang="zh-CN" sz="2200" b="1" dirty="0" smtClean="0"/>
              <a:t/>
            </a:r>
            <a:br>
              <a:rPr lang="en-US" altLang="zh-CN" sz="2200" b="1" dirty="0" smtClean="0"/>
            </a:br>
            <a:r>
              <a:rPr lang="zh-CN" altLang="en-US" sz="2200" dirty="0"/>
              <a:t>如 </a:t>
            </a:r>
            <a:r>
              <a:rPr lang="en-US" altLang="zh-CN" sz="2200" dirty="0" err="1"/>
              <a:t>beq</a:t>
            </a:r>
            <a:r>
              <a:rPr lang="zh-CN" altLang="en-US" sz="2200" dirty="0"/>
              <a:t>、</a:t>
            </a:r>
            <a:r>
              <a:rPr lang="en-US" altLang="zh-CN" sz="2200" dirty="0" err="1"/>
              <a:t>bne</a:t>
            </a:r>
            <a:r>
              <a:rPr lang="zh-CN" altLang="en-US" sz="2200" dirty="0"/>
              <a:t>等</a:t>
            </a:r>
            <a:r>
              <a:rPr lang="zh-CN" altLang="en-US" sz="2200" dirty="0" smtClean="0"/>
              <a:t>指令</a:t>
            </a:r>
            <a:endParaRPr lang="en-US" altLang="zh-CN" sz="22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2955" y="1837323"/>
            <a:ext cx="4780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方法一</a:t>
            </a:r>
            <a:r>
              <a:rPr lang="zh-CN" altLang="en-US" dirty="0" smtClean="0"/>
              <a:t>：</a:t>
            </a:r>
            <a:r>
              <a:rPr lang="zh-CN" altLang="en-US" sz="2000" dirty="0" smtClean="0"/>
              <a:t>设置</a:t>
            </a:r>
            <a:r>
              <a:rPr lang="en-US" altLang="zh-CN" sz="2000" dirty="0" err="1" smtClean="0"/>
              <a:t>QtSpim</a:t>
            </a:r>
            <a:r>
              <a:rPr lang="zh-CN" altLang="en-US" sz="2000" dirty="0" smtClean="0"/>
              <a:t>参数为 </a:t>
            </a:r>
            <a:r>
              <a:rPr lang="en-US" altLang="zh-CN" sz="2000" b="1" dirty="0" smtClean="0"/>
              <a:t>Bare Machine</a:t>
            </a:r>
            <a:endParaRPr lang="zh-CN" altLang="en-US" sz="2000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222955" y="5659945"/>
            <a:ext cx="29097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方法二</a:t>
            </a:r>
            <a:r>
              <a:rPr lang="zh-CN" altLang="en-US" dirty="0" smtClean="0"/>
              <a:t>：</a:t>
            </a:r>
            <a:r>
              <a:rPr lang="zh-CN" altLang="en-US" sz="2000" dirty="0" smtClean="0"/>
              <a:t>自行修改为，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</a:t>
            </a:r>
            <a:r>
              <a:rPr lang="zh-CN" altLang="en-US" b="1" dirty="0" smtClean="0">
                <a:solidFill>
                  <a:srgbClr val="FF0000"/>
                </a:solidFill>
              </a:rPr>
              <a:t>条件</a:t>
            </a:r>
            <a:r>
              <a:rPr lang="zh-CN" altLang="en-US" b="1" dirty="0">
                <a:solidFill>
                  <a:srgbClr val="FF0000"/>
                </a:solidFill>
              </a:rPr>
              <a:t>跳转指令地址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参见：教材</a:t>
            </a:r>
            <a:r>
              <a:rPr lang="en-US" altLang="zh-CN" dirty="0"/>
              <a:t>P396</a:t>
            </a:r>
            <a:r>
              <a:rPr lang="zh-CN" altLang="en-US" dirty="0"/>
              <a:t>附录</a:t>
            </a:r>
            <a:r>
              <a:rPr lang="en-US" altLang="zh-CN" dirty="0"/>
              <a:t>B </a:t>
            </a:r>
            <a:r>
              <a:rPr lang="zh-CN" altLang="en-US" dirty="0" smtClean="0"/>
              <a:t>注脚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578" y="2324997"/>
            <a:ext cx="1738048" cy="196298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183" y="2324997"/>
            <a:ext cx="4266741" cy="3490970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857709" y="4046379"/>
            <a:ext cx="662619" cy="2423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647613" y="2489812"/>
            <a:ext cx="715068" cy="2203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893217" y="3539684"/>
            <a:ext cx="1003342" cy="3713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8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955" y="113187"/>
            <a:ext cx="8750166" cy="720000"/>
          </a:xfr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ROM/RAM</a:t>
            </a:r>
            <a:r>
              <a:rPr lang="zh-CN" altLang="en-US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初始化文件</a:t>
            </a:r>
            <a:r>
              <a:rPr lang="en-US" altLang="zh-CN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.COE</a:t>
            </a:r>
            <a:r>
              <a:rPr lang="zh-CN" altLang="en-US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的制作</a:t>
            </a:r>
            <a:r>
              <a:rPr lang="en-US" altLang="zh-CN" sz="40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-3</a:t>
            </a:r>
            <a:endParaRPr lang="zh-CN" altLang="en-US" sz="40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2008" y="949540"/>
            <a:ext cx="4733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000"/>
              </a:spcAft>
              <a:buFont typeface="+mj-ea"/>
              <a:buAutoNum type="circleNumDbPlain" startAt="5"/>
            </a:pPr>
            <a:r>
              <a:rPr lang="zh-CN" altLang="en-US" sz="2200" dirty="0" smtClean="0"/>
              <a:t>修改</a:t>
            </a:r>
            <a:r>
              <a:rPr lang="zh-CN" altLang="en-US" sz="2200" b="1" dirty="0" smtClean="0"/>
              <a:t>无条件跳转指令</a:t>
            </a:r>
            <a:r>
              <a:rPr lang="zh-CN" altLang="en-US" sz="2200" dirty="0" smtClean="0"/>
              <a:t>中地址。</a:t>
            </a:r>
            <a:endParaRPr lang="en-US" altLang="zh-CN" sz="22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309820"/>
              </p:ext>
            </p:extLst>
          </p:nvPr>
        </p:nvGraphicFramePr>
        <p:xfrm>
          <a:off x="5589680" y="949540"/>
          <a:ext cx="347221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6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96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地址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拷贝后的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zh-CN" altLang="en-US" dirty="0" smtClean="0"/>
                        <a:t>机器码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修改后的机器码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4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8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c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10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14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18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1c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20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24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28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2c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30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34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38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3c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40</a:t>
                      </a:r>
                    </a:p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20020005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2003000c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2067fff7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00e22025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00642824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00a42820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10a7000a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0064202a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10800001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20050000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00e2202a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00853820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00e23822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ac670044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8c020050</a:t>
                      </a:r>
                    </a:p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0810001a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20020001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ac020054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20020005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2003000c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2067fff7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00e22025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00642824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00a42820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10a7000a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0064202a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10800001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20050000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00e2202a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00853820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00e23822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ac670044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8c020050</a:t>
                      </a:r>
                    </a:p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08000011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20020001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ac020054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>
            <a:off x="7546115" y="5895126"/>
            <a:ext cx="360000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67870" y="1523648"/>
            <a:ext cx="5131243" cy="15059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8" name="文本框 17"/>
          <p:cNvSpPr txBox="1"/>
          <p:nvPr/>
        </p:nvSpPr>
        <p:spPr>
          <a:xfrm>
            <a:off x="2673679" y="2596999"/>
            <a:ext cx="1624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26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位地址操作数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17214" y="260471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操作码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20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5775929"/>
              </p:ext>
            </p:extLst>
          </p:nvPr>
        </p:nvGraphicFramePr>
        <p:xfrm>
          <a:off x="392759" y="1523648"/>
          <a:ext cx="4809007" cy="1192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VISIO" r:id="rId5" imgW="2089800" imgH="517680" progId="Visio.Drawing.6">
                  <p:embed/>
                </p:oleObj>
              </mc:Choice>
              <mc:Fallback>
                <p:oleObj name="VISIO" r:id="rId5" imgW="2089800" imgH="517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759" y="1523648"/>
                        <a:ext cx="4809007" cy="11922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722135" y="571839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j</a:t>
            </a:r>
            <a:r>
              <a:rPr lang="en-US" altLang="zh-CN" dirty="0" smtClean="0"/>
              <a:t>   </a:t>
            </a:r>
            <a:r>
              <a:rPr lang="en-US" altLang="zh-CN" dirty="0"/>
              <a:t>end  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033379" y="3158692"/>
            <a:ext cx="1270739" cy="51077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j</a:t>
            </a:r>
            <a:r>
              <a:rPr lang="en-US" altLang="zh-CN" sz="2400" dirty="0" smtClean="0"/>
              <a:t>       end</a:t>
            </a:r>
            <a:endParaRPr lang="zh-CN" altLang="en-US" sz="24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453455"/>
              </p:ext>
            </p:extLst>
          </p:nvPr>
        </p:nvGraphicFramePr>
        <p:xfrm>
          <a:off x="23374" y="4723562"/>
          <a:ext cx="5343181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71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1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spc="200" baseline="0" dirty="0" smtClean="0">
                          <a:solidFill>
                            <a:srgbClr val="0070C0"/>
                          </a:solidFill>
                        </a:rPr>
                        <a:t>0000 10</a:t>
                      </a:r>
                      <a:endParaRPr lang="zh-CN" altLang="en-US" b="0" spc="200" baseline="0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lang="en-US" altLang="zh-CN" spc="200" baseline="0" dirty="0" smtClean="0"/>
                        <a:t>00 0000 0000 0000 0000 0001 0001</a:t>
                      </a:r>
                      <a:endParaRPr lang="zh-CN" altLang="en-US" spc="200" baseline="0" dirty="0"/>
                    </a:p>
                  </a:txBody>
                  <a:tcPr marL="3600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86445" y="4204468"/>
            <a:ext cx="5349472" cy="3693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pc="200" dirty="0" smtClean="0">
                <a:solidFill>
                  <a:schemeClr val="bg1">
                    <a:lumMod val="75000"/>
                  </a:schemeClr>
                </a:solidFill>
              </a:rPr>
              <a:t>0000</a:t>
            </a:r>
            <a:r>
              <a:rPr lang="zh-CN" altLang="en-US" spc="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pc="200" dirty="0" smtClean="0"/>
              <a:t>00 </a:t>
            </a:r>
            <a:r>
              <a:rPr lang="en-US" altLang="zh-CN" spc="200" dirty="0"/>
              <a:t>0000 0000 0000 0000 0001 </a:t>
            </a:r>
            <a:r>
              <a:rPr lang="en-US" altLang="zh-CN" spc="200" dirty="0" smtClean="0"/>
              <a:t>0001 </a:t>
            </a:r>
            <a:r>
              <a:rPr lang="en-US" altLang="zh-CN" spc="200" dirty="0" smtClean="0">
                <a:solidFill>
                  <a:schemeClr val="bg1">
                    <a:lumMod val="75000"/>
                  </a:schemeClr>
                </a:solidFill>
              </a:rPr>
              <a:t>00</a:t>
            </a:r>
            <a:endParaRPr lang="zh-CN" altLang="en-US" spc="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389680" y="3866527"/>
            <a:ext cx="841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4</a:t>
            </a:r>
            <a:r>
              <a:rPr lang="en-US" altLang="zh-CN" dirty="0" smtClean="0"/>
              <a:t>        </a:t>
            </a:r>
            <a:r>
              <a:rPr lang="en-US" altLang="zh-CN" b="1" dirty="0" smtClean="0">
                <a:solidFill>
                  <a:srgbClr val="00B050"/>
                </a:solidFill>
              </a:rPr>
              <a:t>4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875487" y="4204468"/>
            <a:ext cx="660833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4230942" y="4204468"/>
            <a:ext cx="613073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2142" y="3830796"/>
            <a:ext cx="4007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end</a:t>
            </a:r>
            <a:r>
              <a:rPr lang="zh-CN" altLang="en-US" dirty="0" smtClean="0"/>
              <a:t>地址：</a:t>
            </a:r>
            <a:r>
              <a:rPr lang="en-US" altLang="zh-CN" sz="2000" dirty="0"/>
              <a:t>[</a:t>
            </a:r>
            <a:r>
              <a:rPr lang="en-US" altLang="zh-CN" sz="2000" dirty="0">
                <a:solidFill>
                  <a:srgbClr val="00B050"/>
                </a:solidFill>
              </a:rPr>
              <a:t>00400068</a:t>
            </a:r>
            <a:r>
              <a:rPr lang="en-US" altLang="zh-CN" sz="2000" dirty="0" smtClean="0"/>
              <a:t>] - [</a:t>
            </a:r>
            <a:r>
              <a:rPr lang="en-US" altLang="zh-CN" sz="2000" dirty="0">
                <a:solidFill>
                  <a:srgbClr val="00B050"/>
                </a:solidFill>
              </a:rPr>
              <a:t>00400024</a:t>
            </a:r>
            <a:r>
              <a:rPr lang="en-US" altLang="zh-CN" sz="2000" dirty="0" smtClean="0"/>
              <a:t>] =</a:t>
            </a:r>
            <a:endParaRPr lang="zh-CN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192008" y="5261434"/>
            <a:ext cx="4916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0</a:t>
            </a:r>
            <a:r>
              <a:rPr lang="en-US" altLang="zh-CN" sz="2000" dirty="0" smtClean="0">
                <a:solidFill>
                  <a:srgbClr val="FF0000"/>
                </a:solidFill>
              </a:rPr>
              <a:t>       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8          0         0         0         0         1         1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38117" y="32366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例如</a:t>
            </a:r>
            <a:endParaRPr lang="zh-CN" altLang="en-US" dirty="0"/>
          </a:p>
        </p:txBody>
      </p:sp>
      <p:sp>
        <p:nvSpPr>
          <p:cNvPr id="31" name="右中括号 30"/>
          <p:cNvSpPr/>
          <p:nvPr/>
        </p:nvSpPr>
        <p:spPr>
          <a:xfrm rot="5400000">
            <a:off x="304363" y="4888656"/>
            <a:ext cx="73555" cy="540000"/>
          </a:xfrm>
          <a:prstGeom prst="rightBracke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中括号 31"/>
          <p:cNvSpPr/>
          <p:nvPr/>
        </p:nvSpPr>
        <p:spPr>
          <a:xfrm rot="5400000">
            <a:off x="967833" y="4888656"/>
            <a:ext cx="73555" cy="540000"/>
          </a:xfrm>
          <a:prstGeom prst="rightBracke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中括号 32"/>
          <p:cNvSpPr/>
          <p:nvPr/>
        </p:nvSpPr>
        <p:spPr>
          <a:xfrm rot="5400000">
            <a:off x="1631302" y="4888656"/>
            <a:ext cx="73555" cy="540000"/>
          </a:xfrm>
          <a:prstGeom prst="rightBracke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中括号 33"/>
          <p:cNvSpPr/>
          <p:nvPr/>
        </p:nvSpPr>
        <p:spPr>
          <a:xfrm rot="5400000">
            <a:off x="2264858" y="4888656"/>
            <a:ext cx="73555" cy="540000"/>
          </a:xfrm>
          <a:prstGeom prst="rightBracke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中括号 34"/>
          <p:cNvSpPr/>
          <p:nvPr/>
        </p:nvSpPr>
        <p:spPr>
          <a:xfrm rot="5400000">
            <a:off x="2928186" y="4888656"/>
            <a:ext cx="73555" cy="540000"/>
          </a:xfrm>
          <a:prstGeom prst="rightBracke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中括号 35"/>
          <p:cNvSpPr/>
          <p:nvPr/>
        </p:nvSpPr>
        <p:spPr>
          <a:xfrm rot="5400000">
            <a:off x="3561741" y="4888656"/>
            <a:ext cx="73555" cy="540000"/>
          </a:xfrm>
          <a:prstGeom prst="rightBracke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中括号 36"/>
          <p:cNvSpPr/>
          <p:nvPr/>
        </p:nvSpPr>
        <p:spPr>
          <a:xfrm rot="5400000">
            <a:off x="4198356" y="4888656"/>
            <a:ext cx="73555" cy="540000"/>
          </a:xfrm>
          <a:prstGeom prst="rightBracke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中括号 37"/>
          <p:cNvSpPr/>
          <p:nvPr/>
        </p:nvSpPr>
        <p:spPr>
          <a:xfrm rot="5400000">
            <a:off x="4831260" y="4888656"/>
            <a:ext cx="73555" cy="540000"/>
          </a:xfrm>
          <a:prstGeom prst="rightBracke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>
            <a:stCxn id="29" idx="3"/>
          </p:cNvCxnSpPr>
          <p:nvPr/>
        </p:nvCxnSpPr>
        <p:spPr>
          <a:xfrm>
            <a:off x="5108739" y="5461489"/>
            <a:ext cx="2797376" cy="282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431998" y="6041229"/>
            <a:ext cx="2699778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规律</a:t>
            </a:r>
            <a:r>
              <a:rPr lang="zh-CN" altLang="en-US" dirty="0" smtClean="0"/>
              <a:t>：</a:t>
            </a:r>
            <a:r>
              <a:rPr lang="zh-CN" altLang="en-US" sz="2000" dirty="0"/>
              <a:t>跳</a:t>
            </a:r>
            <a:r>
              <a:rPr lang="zh-CN" altLang="en-US" sz="2000" dirty="0" smtClean="0"/>
              <a:t>转</a:t>
            </a:r>
            <a:r>
              <a:rPr lang="zh-CN" altLang="en-US" sz="2000" dirty="0"/>
              <a:t>相对</a:t>
            </a:r>
            <a:r>
              <a:rPr lang="zh-CN" altLang="en-US" sz="2000" dirty="0" smtClean="0"/>
              <a:t>地址</a:t>
            </a:r>
            <a:r>
              <a:rPr lang="en-US" altLang="zh-CN" sz="2000" dirty="0" smtClean="0"/>
              <a:t>/4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3768630" y="6297509"/>
            <a:ext cx="1922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end: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[</a:t>
            </a:r>
            <a:r>
              <a:rPr lang="en-US" altLang="zh-CN" dirty="0">
                <a:solidFill>
                  <a:srgbClr val="00B050"/>
                </a:solidFill>
              </a:rPr>
              <a:t>00400068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72407" y="4204468"/>
            <a:ext cx="4176000" cy="861988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415488" y="1565093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[</a:t>
            </a:r>
            <a:r>
              <a:rPr lang="en-US" altLang="zh-CN" dirty="0" smtClean="0">
                <a:solidFill>
                  <a:srgbClr val="00B050"/>
                </a:solidFill>
              </a:rPr>
              <a:t>00400024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3943057" y="4204468"/>
            <a:ext cx="562077" cy="1457076"/>
          </a:xfrm>
          <a:prstGeom prst="roundRect">
            <a:avLst/>
          </a:prstGeom>
          <a:solidFill>
            <a:srgbClr val="3399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4579111" y="4213280"/>
            <a:ext cx="562077" cy="1457076"/>
          </a:xfrm>
          <a:prstGeom prst="roundRect">
            <a:avLst/>
          </a:prstGeom>
          <a:solidFill>
            <a:srgbClr val="3399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06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5299" y="2641283"/>
            <a:ext cx="3600450" cy="38976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955" y="113187"/>
            <a:ext cx="8750166" cy="720000"/>
          </a:xfr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ROM/RAM</a:t>
            </a:r>
            <a:r>
              <a:rPr lang="zh-CN" altLang="en-US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初始化文件</a:t>
            </a:r>
            <a:r>
              <a:rPr lang="en-US" altLang="zh-CN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.COE</a:t>
            </a:r>
            <a:r>
              <a:rPr lang="zh-CN" altLang="en-US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的制作</a:t>
            </a:r>
            <a:r>
              <a:rPr lang="en-US" altLang="zh-CN" sz="40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-4</a:t>
            </a:r>
            <a:endParaRPr lang="zh-CN" altLang="en-US" sz="40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22955" y="1130713"/>
            <a:ext cx="4715800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40000"/>
              </a:lnSpc>
              <a:buFont typeface="+mj-ea"/>
              <a:buAutoNum type="circleNumDbPlain" startAt="6"/>
            </a:pPr>
            <a:r>
              <a:rPr lang="zh-CN" altLang="en-US" sz="2400" dirty="0" smtClean="0"/>
              <a:t>添加</a:t>
            </a:r>
            <a:r>
              <a:rPr lang="en-US" altLang="zh-CN" sz="2400" dirty="0" err="1" smtClean="0"/>
              <a:t>coe</a:t>
            </a:r>
            <a:r>
              <a:rPr lang="zh-CN" altLang="en-US" sz="2400" dirty="0" smtClean="0"/>
              <a:t>文件头描述语句。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并在每行机器指令后加</a:t>
            </a:r>
            <a:r>
              <a:rPr lang="en-US" altLang="zh-CN" sz="2400" dirty="0" smtClean="0"/>
              <a:t>”,”</a:t>
            </a:r>
            <a:r>
              <a:rPr lang="zh-CN" altLang="en-US" sz="2400" dirty="0" smtClean="0"/>
              <a:t>号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最后一行结尾加</a:t>
            </a:r>
            <a:r>
              <a:rPr lang="en-US" altLang="zh-CN" sz="2400" dirty="0" smtClean="0"/>
              <a:t>”;”</a:t>
            </a:r>
            <a:r>
              <a:rPr lang="zh-CN" altLang="en-US" sz="2400" dirty="0" smtClean="0"/>
              <a:t>号</a:t>
            </a:r>
            <a:endParaRPr lang="en-US" altLang="zh-CN" sz="2400" dirty="0" smtClean="0"/>
          </a:p>
          <a:p>
            <a:pPr marL="457200" indent="-457200">
              <a:lnSpc>
                <a:spcPct val="140000"/>
              </a:lnSpc>
              <a:buFont typeface="+mj-ea"/>
              <a:buAutoNum type="circleNumDbPlain" startAt="6"/>
            </a:pPr>
            <a:r>
              <a:rPr lang="zh-CN" altLang="en-US" sz="2400" dirty="0" smtClean="0"/>
              <a:t>保存为</a:t>
            </a:r>
            <a:r>
              <a:rPr lang="en-US" altLang="zh-CN" sz="2400" dirty="0" err="1" smtClean="0"/>
              <a:t>test.coe</a:t>
            </a:r>
            <a:r>
              <a:rPr lang="zh-CN" altLang="en-US" sz="2400" dirty="0" smtClean="0"/>
              <a:t>文件。</a:t>
            </a:r>
            <a:endParaRPr lang="en-US" altLang="zh-CN" sz="2400" dirty="0" smtClean="0"/>
          </a:p>
        </p:txBody>
      </p:sp>
      <p:sp>
        <p:nvSpPr>
          <p:cNvPr id="13" name="矩形 12"/>
          <p:cNvSpPr/>
          <p:nvPr/>
        </p:nvSpPr>
        <p:spPr>
          <a:xfrm>
            <a:off x="8034521" y="2818185"/>
            <a:ext cx="899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</a:rPr>
              <a:t>16</a:t>
            </a: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</a:rPr>
              <a:t>进制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3" idx="1"/>
          </p:cNvCxnSpPr>
          <p:nvPr/>
        </p:nvCxnSpPr>
        <p:spPr>
          <a:xfrm flipH="1" flipV="1">
            <a:off x="7577154" y="2818185"/>
            <a:ext cx="457367" cy="18466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159418" y="310663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数据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6" name="直接箭头连接符 15"/>
          <p:cNvCxnSpPr>
            <a:stCxn id="14" idx="1"/>
          </p:cNvCxnSpPr>
          <p:nvPr/>
        </p:nvCxnSpPr>
        <p:spPr>
          <a:xfrm flipH="1" flipV="1">
            <a:off x="6573398" y="3106638"/>
            <a:ext cx="586020" cy="18466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52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955" y="113187"/>
            <a:ext cx="8750166" cy="720000"/>
          </a:xfr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  <a:hlinkClick r:id="rId3"/>
              </a:rPr>
              <a:t>Ultraedit</a:t>
            </a:r>
            <a:r>
              <a:rPr lang="zh-CN" altLang="en-US" sz="40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软件加亮显示</a:t>
            </a:r>
            <a:r>
              <a:rPr lang="en-US" altLang="zh-CN" sz="40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MIPS</a:t>
            </a:r>
            <a:r>
              <a:rPr lang="zh-CN" altLang="en-US" sz="40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汇编文件</a:t>
            </a:r>
            <a:endParaRPr lang="zh-CN" altLang="en-US" sz="40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00921" y="872084"/>
            <a:ext cx="857043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下载相应的格式显示配置文件（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uew</a:t>
            </a:r>
            <a:r>
              <a:rPr lang="zh-CN" altLang="en-US" sz="2400" dirty="0" smtClean="0"/>
              <a:t>）</a:t>
            </a:r>
            <a:r>
              <a:rPr lang="en-US" altLang="zh-CN" sz="2000" dirty="0" smtClean="0">
                <a:hlinkClick r:id="rId3"/>
              </a:rPr>
              <a:t>http</a:t>
            </a:r>
            <a:r>
              <a:rPr lang="en-US" altLang="zh-CN" sz="2000" dirty="0">
                <a:hlinkClick r:id="rId3"/>
              </a:rPr>
              <a:t>://</a:t>
            </a:r>
            <a:r>
              <a:rPr lang="en-US" altLang="zh-CN" sz="2000" dirty="0" smtClean="0">
                <a:hlinkClick r:id="rId3"/>
              </a:rPr>
              <a:t>www.ultraedit.com/downloads/extras/wordfiles.html#wordfiles</a:t>
            </a:r>
            <a:r>
              <a:rPr lang="en-US" altLang="zh-CN" sz="2000" dirty="0" smtClean="0"/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将该文件放</a:t>
            </a:r>
            <a:r>
              <a:rPr lang="zh-CN" altLang="en-US" sz="2400" dirty="0" smtClean="0"/>
              <a:t>到路径：     </a:t>
            </a:r>
            <a:r>
              <a:rPr lang="en-US" altLang="zh-CN" sz="2000" dirty="0" smtClean="0"/>
              <a:t>【</a:t>
            </a:r>
            <a:r>
              <a:rPr lang="zh-CN" altLang="en-US" sz="2000" dirty="0"/>
              <a:t>注</a:t>
            </a:r>
            <a:r>
              <a:rPr lang="en-US" altLang="zh-CN" sz="2000" dirty="0"/>
              <a:t>】</a:t>
            </a:r>
            <a:r>
              <a:rPr lang="en-US" altLang="zh-CN" sz="2000" dirty="0" err="1"/>
              <a:t>IDMComp</a:t>
            </a:r>
            <a:r>
              <a:rPr lang="zh-CN" altLang="en-US" sz="2000" dirty="0"/>
              <a:t>为隐藏子目录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C</a:t>
            </a:r>
            <a:r>
              <a:rPr lang="en-US" altLang="zh-CN" sz="2000" dirty="0"/>
              <a:t>:\Users\</a:t>
            </a:r>
            <a:r>
              <a:rPr lang="zh-CN" altLang="en-US" sz="2000" dirty="0"/>
              <a:t>你的用户名</a:t>
            </a:r>
            <a:r>
              <a:rPr lang="en-US" altLang="zh-CN" sz="2000" dirty="0"/>
              <a:t>\</a:t>
            </a:r>
            <a:r>
              <a:rPr lang="en-US" altLang="zh-CN" sz="2000" dirty="0" err="1" smtClean="0"/>
              <a:t>AppData</a:t>
            </a:r>
            <a:r>
              <a:rPr lang="en-US" altLang="zh-CN" sz="2000" dirty="0" smtClean="0"/>
              <a:t>\Roaming\</a:t>
            </a:r>
            <a:r>
              <a:rPr lang="en-US" altLang="zh-CN" sz="2000" dirty="0" err="1" smtClean="0"/>
              <a:t>IDMComp</a:t>
            </a:r>
            <a:r>
              <a:rPr lang="en-US" altLang="zh-CN" sz="2000" dirty="0" smtClean="0"/>
              <a:t>\</a:t>
            </a:r>
            <a:r>
              <a:rPr lang="en-US" altLang="zh-CN" sz="2000" dirty="0" err="1" smtClean="0"/>
              <a:t>UltraEdit</a:t>
            </a:r>
            <a:r>
              <a:rPr lang="en-US" altLang="zh-CN" sz="2000" dirty="0" smtClean="0"/>
              <a:t>\</a:t>
            </a:r>
            <a:r>
              <a:rPr lang="en-US" altLang="zh-CN" sz="2000" dirty="0" err="1" smtClean="0"/>
              <a:t>wordfiles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1851" y="2995742"/>
            <a:ext cx="4939458" cy="3770575"/>
          </a:xfrm>
          <a:prstGeom prst="rect">
            <a:avLst/>
          </a:prstGeom>
        </p:spPr>
      </p:pic>
      <p:sp>
        <p:nvSpPr>
          <p:cNvPr id="18" name="椭圆 17"/>
          <p:cNvSpPr/>
          <p:nvPr/>
        </p:nvSpPr>
        <p:spPr>
          <a:xfrm>
            <a:off x="1861851" y="3316077"/>
            <a:ext cx="1399142" cy="4847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164227" y="2953610"/>
            <a:ext cx="605482" cy="3624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43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209038"/>
            <a:ext cx="9144000" cy="45087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0501" y="91008"/>
            <a:ext cx="7061812" cy="930400"/>
          </a:xfrm>
          <a:prstGeom prst="horizontalScroll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4000" spc="600" dirty="0" smtClean="0">
                <a:solidFill>
                  <a:schemeClr val="bg1"/>
                </a:solidFill>
              </a:rPr>
              <a:t>参考资料</a:t>
            </a:r>
            <a:endParaRPr lang="zh-CN" altLang="en-US" sz="4000" spc="6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600" y="1025092"/>
            <a:ext cx="89922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计算机组成原理与接口技术</a:t>
            </a:r>
            <a:r>
              <a:rPr lang="en-US" altLang="zh-CN" sz="2000" b="1" dirty="0" smtClean="0"/>
              <a:t>: </a:t>
            </a:r>
            <a:r>
              <a:rPr lang="zh-CN" altLang="en-US" sz="2000" b="1" dirty="0" smtClean="0"/>
              <a:t>基于</a:t>
            </a:r>
            <a:r>
              <a:rPr lang="en-US" altLang="zh-CN" sz="2000" b="1" dirty="0" smtClean="0"/>
              <a:t>MIPS</a:t>
            </a:r>
            <a:r>
              <a:rPr lang="zh-CN" altLang="en-US" sz="2000" b="1" dirty="0"/>
              <a:t>架构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左冬红，清华大学出版社 </a:t>
            </a:r>
            <a:r>
              <a:rPr lang="en-US" altLang="zh-CN" sz="2000" dirty="0" smtClean="0"/>
              <a:t>2014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/>
              <a:t>QtSpim</a:t>
            </a:r>
            <a:r>
              <a:rPr lang="en-US" altLang="zh-CN" sz="2000" dirty="0" smtClean="0"/>
              <a:t> Help</a:t>
            </a:r>
            <a:endParaRPr lang="zh-CN" altLang="en-US" sz="20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7" name="圆角右箭头 6"/>
          <p:cNvSpPr/>
          <p:nvPr/>
        </p:nvSpPr>
        <p:spPr>
          <a:xfrm rot="5400000">
            <a:off x="1883885" y="1750651"/>
            <a:ext cx="782195" cy="64999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66328" y="1857931"/>
            <a:ext cx="4220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http://pages.cs.wisc.edu/~</a:t>
            </a:r>
            <a:r>
              <a:rPr lang="en-US" altLang="zh-CN" dirty="0" smtClean="0">
                <a:hlinkClick r:id="rId3"/>
              </a:rPr>
              <a:t>larus/spim.html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3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6620" y="48942"/>
            <a:ext cx="1990818" cy="988186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附录：</a:t>
            </a:r>
            <a:endParaRPr lang="zh-CN" alt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942"/>
            <a:ext cx="5440607" cy="4014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546" y="3965086"/>
            <a:ext cx="5629454" cy="2892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57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6620" y="48942"/>
            <a:ext cx="1990818" cy="988186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附录：</a:t>
            </a:r>
            <a:endParaRPr lang="zh-CN" altLang="en-US" sz="4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42" y="1201780"/>
            <a:ext cx="8780893" cy="359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48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6620" y="48942"/>
            <a:ext cx="1990818" cy="988186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附录：</a:t>
            </a:r>
            <a:endParaRPr lang="zh-CN" altLang="en-US" sz="4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89"/>
          <a:stretch>
            <a:fillRect/>
          </a:stretch>
        </p:blipFill>
        <p:spPr bwMode="auto">
          <a:xfrm>
            <a:off x="4737612" y="4041809"/>
            <a:ext cx="4406388" cy="2816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11"/>
          <a:stretch>
            <a:fillRect/>
          </a:stretch>
        </p:blipFill>
        <p:spPr bwMode="auto">
          <a:xfrm>
            <a:off x="0" y="40764"/>
            <a:ext cx="4737612" cy="4877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85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6620" y="48942"/>
            <a:ext cx="1990818" cy="988186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附录：</a:t>
            </a:r>
            <a:endParaRPr lang="zh-CN" altLang="en-US" sz="4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"/>
            <a:ext cx="9144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06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97255"/>
            <a:ext cx="8536529" cy="720000"/>
          </a:xfr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 smtClean="0"/>
              <a:t>MIPS </a:t>
            </a:r>
            <a:r>
              <a:rPr lang="zh-CN" altLang="en-US" sz="4000" b="1" dirty="0" smtClean="0"/>
              <a:t>仿真器 </a:t>
            </a:r>
            <a:r>
              <a:rPr lang="en-US" altLang="zh-CN" sz="4000" b="1" dirty="0" err="1" smtClean="0"/>
              <a:t>QtSpim</a:t>
            </a:r>
            <a:r>
              <a:rPr lang="en-US" altLang="zh-CN" sz="4000" b="1" dirty="0" smtClean="0"/>
              <a:t> </a:t>
            </a:r>
            <a:r>
              <a:rPr lang="en-US" altLang="zh-CN" sz="3600" dirty="0" smtClean="0"/>
              <a:t>(</a:t>
            </a:r>
            <a:r>
              <a:rPr lang="zh-CN" altLang="en-US" sz="3600" dirty="0" smtClean="0"/>
              <a:t>简称 </a:t>
            </a:r>
            <a:r>
              <a:rPr lang="en-US" altLang="zh-CN" sz="3600" dirty="0" err="1" smtClean="0"/>
              <a:t>Spim</a:t>
            </a:r>
            <a:r>
              <a:rPr lang="en-US" altLang="zh-CN" sz="3600" dirty="0" smtClean="0"/>
              <a:t>)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9" y="1428750"/>
            <a:ext cx="9144000" cy="54292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97083" y="6203852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solidFill>
                  <a:srgbClr val="FF0000"/>
                </a:solidFill>
              </a:rPr>
              <a:t>QtSpim</a:t>
            </a:r>
            <a:r>
              <a:rPr lang="zh-CN" altLang="en-US" sz="2000" dirty="0" smtClean="0">
                <a:solidFill>
                  <a:srgbClr val="FF0000"/>
                </a:solidFill>
              </a:rPr>
              <a:t>消息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45818" y="2819936"/>
            <a:ext cx="540404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600" dirty="0" smtClean="0">
                <a:solidFill>
                  <a:srgbClr val="FF0000"/>
                </a:solidFill>
              </a:rPr>
              <a:t>内  存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6107" y="2840401"/>
            <a:ext cx="1292662" cy="309315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7200" spc="600" dirty="0" smtClean="0">
                <a:solidFill>
                  <a:srgbClr val="FF0000"/>
                </a:solidFill>
              </a:rPr>
              <a:t>寄存器</a:t>
            </a:r>
            <a:endParaRPr lang="zh-CN" altLang="en-US" sz="7200" spc="60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37267" y="916083"/>
            <a:ext cx="7690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hlinkClick r:id="rId4"/>
              </a:rPr>
              <a:t>QtSpim</a:t>
            </a:r>
            <a:r>
              <a:rPr lang="zh-CN" altLang="en-US" sz="2400" dirty="0" smtClean="0"/>
              <a:t>：支持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位</a:t>
            </a:r>
            <a:r>
              <a:rPr lang="en-US" altLang="zh-CN" sz="2400" dirty="0" smtClean="0"/>
              <a:t>MIPS</a:t>
            </a:r>
            <a:r>
              <a:rPr lang="zh-CN" altLang="en-US" sz="2400" dirty="0" smtClean="0"/>
              <a:t>指令集的</a:t>
            </a:r>
            <a:r>
              <a:rPr lang="en-US" altLang="zh-CN" sz="2400" dirty="0" smtClean="0"/>
              <a:t>MIPS</a:t>
            </a:r>
            <a:r>
              <a:rPr lang="zh-CN" altLang="en-US" sz="2400" dirty="0" smtClean="0"/>
              <a:t>微处理器模拟器。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498615" y="1330207"/>
            <a:ext cx="4799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直接打开</a:t>
            </a:r>
            <a:r>
              <a:rPr lang="en-US" altLang="zh-CN" sz="2400" dirty="0" smtClean="0"/>
              <a:t>MIPS</a:t>
            </a:r>
            <a:r>
              <a:rPr lang="zh-CN" altLang="en-US" sz="2400" dirty="0" smtClean="0"/>
              <a:t>汇编指令源程序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asm</a:t>
            </a: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82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046" y="70983"/>
            <a:ext cx="7835390" cy="720000"/>
          </a:xfr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MIPS </a:t>
            </a:r>
            <a:r>
              <a:rPr lang="zh-CN" altLang="en-US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仿真器 </a:t>
            </a:r>
            <a:r>
              <a:rPr lang="en-US" altLang="zh-CN" sz="40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QtSpim</a:t>
            </a:r>
            <a:endParaRPr lang="zh-CN" altLang="en-US" sz="40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612" y="1266090"/>
            <a:ext cx="8221763" cy="5465297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253220" y="6085004"/>
            <a:ext cx="8060787" cy="643014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41719C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37629" y="3193363"/>
            <a:ext cx="615553" cy="96436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spc="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</a:t>
            </a:r>
            <a:endParaRPr lang="zh-CN" altLang="en-US" sz="2800" spc="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97504" y="2182145"/>
            <a:ext cx="615553" cy="138595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spc="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机器码</a:t>
            </a:r>
            <a:endParaRPr lang="zh-CN" altLang="en-US" sz="2800" b="1" spc="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568184" y="1984702"/>
            <a:ext cx="1046440" cy="183640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spc="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反汇编后</a:t>
            </a:r>
            <a:endParaRPr lang="en-US" altLang="zh-CN" sz="2800" spc="6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spc="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汇编指令</a:t>
            </a:r>
            <a:endParaRPr lang="zh-CN" altLang="en-US" sz="2800" spc="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28714" y="2215713"/>
            <a:ext cx="615553" cy="34009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spc="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用户原代码</a:t>
            </a:r>
            <a:r>
              <a:rPr lang="en-US" altLang="zh-CN" sz="2800" spc="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800" spc="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注释</a:t>
            </a:r>
            <a:endParaRPr lang="zh-CN" altLang="en-US" sz="2800" spc="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19951" y="1836120"/>
            <a:ext cx="916113" cy="489189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2095939" y="1836120"/>
            <a:ext cx="2082168" cy="489189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094381" y="3779425"/>
            <a:ext cx="2082168" cy="2265634"/>
          </a:xfrm>
          <a:prstGeom prst="roundRect">
            <a:avLst/>
          </a:prstGeom>
          <a:noFill/>
          <a:ln w="381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大括号 7"/>
          <p:cNvSpPr/>
          <p:nvPr/>
        </p:nvSpPr>
        <p:spPr>
          <a:xfrm>
            <a:off x="8348375" y="1836120"/>
            <a:ext cx="162579" cy="4245515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518436" y="3292930"/>
            <a:ext cx="553998" cy="163121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 dirty="0" smtClean="0"/>
              <a:t>用户代码段</a:t>
            </a:r>
            <a:endParaRPr lang="zh-CN" altLang="en-US" sz="2400" dirty="0"/>
          </a:p>
        </p:txBody>
      </p:sp>
      <p:sp>
        <p:nvSpPr>
          <p:cNvPr id="20" name="右大括号 19"/>
          <p:cNvSpPr/>
          <p:nvPr/>
        </p:nvSpPr>
        <p:spPr>
          <a:xfrm>
            <a:off x="8381645" y="6157073"/>
            <a:ext cx="70310" cy="570946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1136064" y="3754331"/>
            <a:ext cx="958317" cy="2278624"/>
          </a:xfrm>
          <a:prstGeom prst="roundRect">
            <a:avLst/>
          </a:prstGeom>
          <a:solidFill>
            <a:srgbClr val="FFFF00">
              <a:alpha val="30196"/>
            </a:srgbClr>
          </a:solidFill>
          <a:ln w="381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381644" y="6018886"/>
            <a:ext cx="800219" cy="8617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CN" altLang="en-US" sz="2000" b="1" dirty="0" smtClean="0"/>
              <a:t>内核</a:t>
            </a:r>
            <a:endParaRPr lang="en-US" altLang="zh-CN" sz="2000" b="1" dirty="0" smtClean="0"/>
          </a:p>
          <a:p>
            <a:pPr algn="ctr"/>
            <a:r>
              <a:rPr lang="zh-CN" altLang="en-US" sz="2000" dirty="0" smtClean="0"/>
              <a:t>代码段</a:t>
            </a:r>
            <a:endParaRPr lang="zh-CN" altLang="en-US" sz="2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3135465" y="808638"/>
            <a:ext cx="4897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可生成</a:t>
            </a:r>
            <a:r>
              <a:rPr lang="en-US" altLang="zh-CN" sz="2400" dirty="0"/>
              <a:t>ROM/RAM</a:t>
            </a:r>
            <a:r>
              <a:rPr lang="zh-CN" altLang="en-US" sz="2400" dirty="0"/>
              <a:t>的初始化文件</a:t>
            </a:r>
            <a:r>
              <a:rPr lang="en-US" altLang="zh-CN" sz="2400" dirty="0"/>
              <a:t>.COE</a:t>
            </a:r>
            <a:endParaRPr lang="zh-CN" altLang="en-US" sz="2400" dirty="0"/>
          </a:p>
        </p:txBody>
      </p:sp>
      <p:cxnSp>
        <p:nvCxnSpPr>
          <p:cNvPr id="23" name="直接箭头连接符 22"/>
          <p:cNvCxnSpPr>
            <a:stCxn id="21" idx="1"/>
            <a:endCxn id="19" idx="0"/>
          </p:cNvCxnSpPr>
          <p:nvPr/>
        </p:nvCxnSpPr>
        <p:spPr>
          <a:xfrm flipH="1">
            <a:off x="1615223" y="1039471"/>
            <a:ext cx="1520242" cy="271486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697369" y="2007958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入口代码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56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8125" y="62906"/>
            <a:ext cx="6378768" cy="720000"/>
          </a:xfr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例</a:t>
            </a:r>
            <a:r>
              <a:rPr lang="en-US" altLang="zh-CN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1. Hello world.</a:t>
            </a:r>
            <a:endParaRPr lang="zh-CN" altLang="en-US" sz="40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131" y="3266502"/>
            <a:ext cx="7072829" cy="359149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843" y="4143795"/>
            <a:ext cx="1800528" cy="87331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1034621" y="3223664"/>
            <a:ext cx="1058583" cy="31160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071" y="855751"/>
            <a:ext cx="5181600" cy="2307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17968" y="1092141"/>
            <a:ext cx="3992983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/>
              <a:t>支持</a:t>
            </a:r>
            <a:r>
              <a:rPr lang="en-US" altLang="zh-CN" sz="2400" dirty="0" smtClean="0"/>
              <a:t>MIPS</a:t>
            </a:r>
            <a:r>
              <a:rPr lang="zh-CN" altLang="en-US" sz="2400" dirty="0" smtClean="0"/>
              <a:t>汇编指令程序调试</a:t>
            </a:r>
            <a:r>
              <a:rPr lang="en-US" altLang="zh-CN" sz="2400" dirty="0" smtClean="0"/>
              <a:t>,</a:t>
            </a:r>
            <a:br>
              <a:rPr lang="en-US" altLang="zh-CN" sz="2400" dirty="0" smtClean="0"/>
            </a:br>
            <a:r>
              <a:rPr lang="zh-CN" altLang="en-US" sz="2400" dirty="0" smtClean="0"/>
              <a:t>也支持</a:t>
            </a:r>
            <a:r>
              <a:rPr lang="en-US" altLang="zh-CN" sz="2400" dirty="0" smtClean="0"/>
              <a:t>MIPS</a:t>
            </a:r>
            <a:r>
              <a:rPr lang="zh-CN" altLang="en-US" sz="2400" dirty="0" smtClean="0"/>
              <a:t>宏汇编指令。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但不支持在线编辑，也不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支持直接装载二进制程序。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0324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06616"/>
            <a:ext cx="7886700" cy="720000"/>
          </a:xfr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 err="1"/>
              <a:t>QtSpim</a:t>
            </a:r>
            <a:r>
              <a:rPr lang="zh-CN" altLang="en-US" sz="4000" dirty="0" smtClean="0"/>
              <a:t>错误调试</a:t>
            </a:r>
            <a:endParaRPr lang="zh-CN" altLang="en-US" sz="4000" dirty="0">
              <a:solidFill>
                <a:schemeClr val="lt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76" y="1149198"/>
            <a:ext cx="4834890" cy="23660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22529" y="1178333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包含全角“的错误代码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16" y="4985578"/>
            <a:ext cx="4781550" cy="17430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034709" y="1552743"/>
            <a:ext cx="4285561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 smtClean="0"/>
              <a:t>QtSpim</a:t>
            </a:r>
            <a:r>
              <a:rPr lang="zh-CN" altLang="en-US" sz="2400" dirty="0" smtClean="0"/>
              <a:t>装载汇编源程序后，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如果源程序有错，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只报第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个错误。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5034709" y="4469038"/>
            <a:ext cx="4109291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汉字显示为乱码</a:t>
            </a:r>
            <a:endParaRPr lang="en-US" altLang="zh-CN" sz="2400" dirty="0" smtClean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错误之处用“˄”标注</a:t>
            </a:r>
            <a:endParaRPr lang="en-US" altLang="zh-CN" sz="2400" dirty="0" smtClean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右侧代码引号为中文全角，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应改为半角双引号。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16216" y="4076743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QtSpim</a:t>
            </a:r>
            <a:r>
              <a:rPr lang="zh-CN" altLang="en-US" dirty="0" smtClean="0"/>
              <a:t>中打开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6801" y="3631159"/>
            <a:ext cx="2080926" cy="1260501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02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2574" y="117075"/>
            <a:ext cx="6852492" cy="720000"/>
          </a:xfr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QtSpim</a:t>
            </a:r>
            <a:r>
              <a:rPr lang="zh-CN" altLang="en-US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运行代码 </a:t>
            </a:r>
            <a:r>
              <a:rPr lang="en-US" altLang="zh-CN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(F5)</a:t>
            </a:r>
            <a:endParaRPr lang="zh-CN" altLang="en-US" sz="40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83065" y="2423093"/>
            <a:ext cx="37016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程序没有定义</a:t>
            </a:r>
            <a:r>
              <a:rPr lang="en-US" altLang="zh-CN" sz="2400" dirty="0" smtClean="0"/>
              <a:t>main</a:t>
            </a:r>
            <a:r>
              <a:rPr lang="zh-CN" altLang="en-US" sz="2400" dirty="0" smtClean="0"/>
              <a:t>标号</a:t>
            </a:r>
            <a:endParaRPr lang="en-US" altLang="zh-CN" sz="2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11937"/>
            <a:ext cx="2285322" cy="282231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85322" y="1246651"/>
            <a:ext cx="4134465" cy="2622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/>
              <a:t>将所有的通用寄存器清零</a:t>
            </a:r>
            <a:endParaRPr lang="en-US" altLang="zh-CN" sz="1400" dirty="0" smtClean="0"/>
          </a:p>
          <a:p>
            <a:pPr>
              <a:lnSpc>
                <a:spcPct val="120000"/>
              </a:lnSpc>
            </a:pPr>
            <a:r>
              <a:rPr lang="zh-CN" altLang="en-US" sz="1400" dirty="0" smtClean="0"/>
              <a:t>重新初始化仿真器</a:t>
            </a:r>
            <a:endParaRPr lang="en-US" altLang="zh-CN" sz="1400" dirty="0" smtClean="0"/>
          </a:p>
          <a:p>
            <a:pPr>
              <a:lnSpc>
                <a:spcPct val="120000"/>
              </a:lnSpc>
            </a:pPr>
            <a:r>
              <a:rPr lang="en-US" altLang="zh-CN" sz="300" dirty="0" smtClean="0"/>
              <a:t>------------------------------------------------------------------------------------------------------------------------------------------------------------------------------------</a:t>
            </a:r>
          </a:p>
          <a:p>
            <a:pPr>
              <a:lnSpc>
                <a:spcPct val="120000"/>
              </a:lnSpc>
            </a:pPr>
            <a:r>
              <a:rPr lang="zh-CN" altLang="en-US" sz="1400" dirty="0" smtClean="0"/>
              <a:t>运行程序，并输入参数</a:t>
            </a:r>
            <a:endParaRPr lang="en-US" altLang="zh-CN" sz="1400" dirty="0" smtClean="0"/>
          </a:p>
          <a:p>
            <a:pPr>
              <a:lnSpc>
                <a:spcPct val="120000"/>
              </a:lnSpc>
            </a:pPr>
            <a:r>
              <a:rPr lang="zh-CN" altLang="en-US" sz="1400" dirty="0" smtClean="0"/>
              <a:t>运行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继续运行程序</a:t>
            </a:r>
            <a:endParaRPr lang="en-US" altLang="zh-CN" sz="1400" dirty="0" smtClean="0"/>
          </a:p>
          <a:p>
            <a:pPr>
              <a:lnSpc>
                <a:spcPct val="120000"/>
              </a:lnSpc>
            </a:pPr>
            <a:r>
              <a:rPr lang="zh-CN" altLang="en-US" sz="1400" dirty="0" smtClean="0"/>
              <a:t>暂停运行</a:t>
            </a:r>
            <a:endParaRPr lang="en-US" altLang="zh-CN" sz="1400" dirty="0" smtClean="0"/>
          </a:p>
          <a:p>
            <a:pPr>
              <a:lnSpc>
                <a:spcPct val="120000"/>
              </a:lnSpc>
            </a:pPr>
            <a:r>
              <a:rPr lang="zh-CN" altLang="en-US" sz="1400" dirty="0" smtClean="0"/>
              <a:t>停止运行</a:t>
            </a:r>
            <a:endParaRPr lang="en-US" altLang="zh-CN" sz="1400" dirty="0" smtClean="0"/>
          </a:p>
          <a:p>
            <a:pPr>
              <a:lnSpc>
                <a:spcPct val="120000"/>
              </a:lnSpc>
            </a:pPr>
            <a:r>
              <a:rPr lang="zh-CN" altLang="en-US" sz="1400" dirty="0" smtClean="0"/>
              <a:t>单步运行</a:t>
            </a:r>
            <a:endParaRPr lang="en-US" altLang="zh-CN" sz="1400" dirty="0" smtClean="0"/>
          </a:p>
          <a:p>
            <a:pPr>
              <a:lnSpc>
                <a:spcPct val="120000"/>
              </a:lnSpc>
            </a:pPr>
            <a:r>
              <a:rPr lang="en-US" altLang="zh-CN" sz="300" dirty="0" smtClean="0"/>
              <a:t>------------------------------------------------------------------------------------------------------------------------------------------------------------------------------------</a:t>
            </a:r>
          </a:p>
          <a:p>
            <a:pPr>
              <a:lnSpc>
                <a:spcPct val="120000"/>
              </a:lnSpc>
            </a:pPr>
            <a:r>
              <a:rPr lang="zh-CN" altLang="en-US" sz="1400" dirty="0" smtClean="0"/>
              <a:t>将代码中含有的标号及对应的地址显示在消息窗口</a:t>
            </a:r>
            <a:endParaRPr lang="en-US" altLang="zh-CN" sz="1400" dirty="0" smtClean="0"/>
          </a:p>
          <a:p>
            <a:pPr>
              <a:lnSpc>
                <a:spcPct val="120000"/>
              </a:lnSpc>
            </a:pPr>
            <a:r>
              <a:rPr lang="en-US" altLang="zh-CN" sz="300" dirty="0"/>
              <a:t>------------------------------------------------------------------------------------------------------------------------------------------------------------------------------------</a:t>
            </a:r>
            <a:endParaRPr lang="en-US" altLang="zh-CN" sz="800" dirty="0"/>
          </a:p>
          <a:p>
            <a:pPr>
              <a:lnSpc>
                <a:spcPct val="120000"/>
              </a:lnSpc>
            </a:pPr>
            <a:r>
              <a:rPr lang="zh-CN" altLang="en-US" sz="1400" dirty="0" smtClean="0"/>
              <a:t>设置参数</a:t>
            </a:r>
            <a:endParaRPr lang="en-US" altLang="zh-CN" sz="1400" dirty="0"/>
          </a:p>
        </p:txBody>
      </p:sp>
      <p:sp>
        <p:nvSpPr>
          <p:cNvPr id="15" name="右箭头 14"/>
          <p:cNvSpPr/>
          <p:nvPr/>
        </p:nvSpPr>
        <p:spPr>
          <a:xfrm>
            <a:off x="4332202" y="5069333"/>
            <a:ext cx="440675" cy="594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9617" y="2060154"/>
            <a:ext cx="2200619" cy="31160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617" y="3933402"/>
            <a:ext cx="4024590" cy="2893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# Hello world</a:t>
            </a:r>
          </a:p>
          <a:p>
            <a:r>
              <a:rPr lang="en-US" altLang="zh-CN" sz="1600" dirty="0"/>
              <a:t>      </a:t>
            </a:r>
            <a:r>
              <a:rPr lang="en-US" altLang="zh-CN" sz="1600" dirty="0" smtClean="0"/>
              <a:t>  .</a:t>
            </a:r>
            <a:r>
              <a:rPr lang="en-US" altLang="zh-CN" sz="1600" dirty="0"/>
              <a:t>data</a:t>
            </a:r>
          </a:p>
          <a:p>
            <a:r>
              <a:rPr lang="en-US" altLang="zh-CN" sz="1600" dirty="0" err="1"/>
              <a:t>str</a:t>
            </a:r>
            <a:r>
              <a:rPr lang="en-US" altLang="zh-CN" sz="1600" dirty="0"/>
              <a:t>:  .</a:t>
            </a:r>
            <a:r>
              <a:rPr lang="en-US" altLang="zh-CN" sz="1600" dirty="0" err="1"/>
              <a:t>asciiz</a:t>
            </a:r>
            <a:r>
              <a:rPr lang="en-US" altLang="zh-CN" sz="1600" dirty="0"/>
              <a:t> "Hello world.\n"</a:t>
            </a:r>
          </a:p>
          <a:p>
            <a:r>
              <a:rPr lang="en-US" altLang="zh-CN" sz="1600" dirty="0"/>
              <a:t>     </a:t>
            </a:r>
            <a:r>
              <a:rPr lang="en-US" altLang="zh-CN" sz="1600" dirty="0" smtClean="0"/>
              <a:t>   </a:t>
            </a:r>
            <a:r>
              <a:rPr lang="en-US" altLang="zh-CN" sz="1600" dirty="0"/>
              <a:t>.text       </a:t>
            </a:r>
          </a:p>
          <a:p>
            <a:r>
              <a:rPr lang="en-US" altLang="zh-CN" sz="1600" dirty="0"/>
              <a:t>     </a:t>
            </a:r>
            <a:r>
              <a:rPr lang="en-US" altLang="zh-CN" sz="1600" dirty="0" smtClean="0"/>
              <a:t>   </a:t>
            </a:r>
            <a:r>
              <a:rPr lang="en-US" altLang="zh-CN" sz="1600" dirty="0"/>
              <a:t>.</a:t>
            </a:r>
            <a:r>
              <a:rPr lang="en-US" altLang="zh-CN" sz="1600" dirty="0" err="1"/>
              <a:t>globl</a:t>
            </a:r>
            <a:r>
              <a:rPr lang="en-US" altLang="zh-CN" sz="1600" dirty="0"/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top</a:t>
            </a:r>
          </a:p>
          <a:p>
            <a:r>
              <a:rPr lang="en-US" altLang="zh-CN" sz="1600" b="1" dirty="0">
                <a:solidFill>
                  <a:srgbClr val="FF0000"/>
                </a:solidFill>
              </a:rPr>
              <a:t>top</a:t>
            </a:r>
            <a:r>
              <a:rPr lang="en-US" altLang="zh-CN" sz="1600" dirty="0"/>
              <a:t>:               </a:t>
            </a:r>
            <a:r>
              <a:rPr lang="en-US" altLang="zh-CN" sz="1600" dirty="0" smtClean="0"/>
              <a:t>    # </a:t>
            </a:r>
            <a:r>
              <a:rPr lang="en-US" altLang="zh-CN" sz="1600" dirty="0"/>
              <a:t>execution starts here</a:t>
            </a:r>
          </a:p>
          <a:p>
            <a:r>
              <a:rPr lang="en-US" altLang="zh-CN" sz="1600" dirty="0"/>
              <a:t>      </a:t>
            </a:r>
            <a:r>
              <a:rPr lang="en-US" altLang="zh-CN" sz="1600" dirty="0" smtClean="0"/>
              <a:t>  la </a:t>
            </a:r>
            <a:r>
              <a:rPr lang="en-US" altLang="zh-CN" sz="1600" dirty="0"/>
              <a:t>$a0,str  </a:t>
            </a:r>
            <a:r>
              <a:rPr lang="en-US" altLang="zh-CN" sz="1600" dirty="0" smtClean="0"/>
              <a:t># </a:t>
            </a:r>
            <a:r>
              <a:rPr lang="en-US" altLang="zh-CN" sz="1600" dirty="0"/>
              <a:t>put string address into a0</a:t>
            </a:r>
          </a:p>
          <a:p>
            <a:r>
              <a:rPr lang="en-US" altLang="zh-CN" sz="1600" dirty="0"/>
              <a:t>     </a:t>
            </a:r>
            <a:r>
              <a:rPr lang="en-US" altLang="zh-CN" sz="1600" dirty="0" smtClean="0"/>
              <a:t>   </a:t>
            </a:r>
            <a:r>
              <a:rPr lang="en-US" altLang="zh-CN" sz="1600" dirty="0"/>
              <a:t>li $v0,4     </a:t>
            </a:r>
            <a:r>
              <a:rPr lang="en-US" altLang="zh-CN" sz="1600" dirty="0" smtClean="0"/>
              <a:t> # </a:t>
            </a:r>
            <a:r>
              <a:rPr lang="en-US" altLang="zh-CN" sz="1600" dirty="0"/>
              <a:t>system call to print</a:t>
            </a:r>
          </a:p>
          <a:p>
            <a:r>
              <a:rPr lang="en-US" altLang="zh-CN" sz="1600" dirty="0"/>
              <a:t>      </a:t>
            </a: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syscall</a:t>
            </a:r>
            <a:r>
              <a:rPr lang="en-US" altLang="zh-CN" sz="1600" dirty="0" smtClean="0"/>
              <a:t>        # </a:t>
            </a:r>
            <a:r>
              <a:rPr lang="en-US" altLang="zh-CN" sz="1600" dirty="0"/>
              <a:t>print the string</a:t>
            </a:r>
          </a:p>
          <a:p>
            <a:r>
              <a:rPr lang="en-US" altLang="zh-CN" sz="1600" dirty="0"/>
              <a:t>      </a:t>
            </a:r>
            <a:r>
              <a:rPr lang="en-US" altLang="zh-CN" sz="1600" dirty="0" smtClean="0"/>
              <a:t>  li </a:t>
            </a:r>
            <a:r>
              <a:rPr lang="en-US" altLang="zh-CN" sz="1600" dirty="0"/>
              <a:t>$v0,10    # system call to exit</a:t>
            </a:r>
          </a:p>
          <a:p>
            <a:r>
              <a:rPr lang="en-US" altLang="zh-CN" sz="1600" dirty="0"/>
              <a:t>      </a:t>
            </a: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syscall</a:t>
            </a:r>
            <a:r>
              <a:rPr lang="en-US" altLang="zh-CN" sz="1600" dirty="0" smtClean="0"/>
              <a:t>        # </a:t>
            </a:r>
            <a:r>
              <a:rPr lang="en-US" altLang="zh-CN" sz="1600" dirty="0"/>
              <a:t>exit</a:t>
            </a:r>
            <a:endParaRPr lang="zh-CN" altLang="en-US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607" y="1107578"/>
            <a:ext cx="3996542" cy="1198158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5045726" y="3868907"/>
            <a:ext cx="4024590" cy="2893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# Hello world</a:t>
            </a:r>
          </a:p>
          <a:p>
            <a:r>
              <a:rPr lang="en-US" altLang="zh-CN" sz="1600" dirty="0"/>
              <a:t>      </a:t>
            </a:r>
            <a:r>
              <a:rPr lang="en-US" altLang="zh-CN" sz="1600" dirty="0" smtClean="0"/>
              <a:t>  .</a:t>
            </a:r>
            <a:r>
              <a:rPr lang="en-US" altLang="zh-CN" sz="1600" dirty="0"/>
              <a:t>data</a:t>
            </a:r>
          </a:p>
          <a:p>
            <a:r>
              <a:rPr lang="en-US" altLang="zh-CN" sz="1600" dirty="0" err="1"/>
              <a:t>str</a:t>
            </a:r>
            <a:r>
              <a:rPr lang="en-US" altLang="zh-CN" sz="1600" dirty="0"/>
              <a:t>:  .</a:t>
            </a:r>
            <a:r>
              <a:rPr lang="en-US" altLang="zh-CN" sz="1600" dirty="0" err="1"/>
              <a:t>asciiz</a:t>
            </a:r>
            <a:r>
              <a:rPr lang="en-US" altLang="zh-CN" sz="1600" dirty="0"/>
              <a:t> "Hello world.\n"</a:t>
            </a:r>
          </a:p>
          <a:p>
            <a:r>
              <a:rPr lang="en-US" altLang="zh-CN" sz="1600" dirty="0"/>
              <a:t>     </a:t>
            </a:r>
            <a:r>
              <a:rPr lang="en-US" altLang="zh-CN" sz="1600" dirty="0" smtClean="0"/>
              <a:t>   </a:t>
            </a:r>
            <a:r>
              <a:rPr lang="en-US" altLang="zh-CN" sz="1600" dirty="0"/>
              <a:t>.text       </a:t>
            </a:r>
          </a:p>
          <a:p>
            <a:r>
              <a:rPr lang="en-US" altLang="zh-CN" sz="1600" dirty="0"/>
              <a:t>     </a:t>
            </a:r>
            <a:r>
              <a:rPr lang="en-US" altLang="zh-CN" sz="1600" dirty="0" smtClean="0"/>
              <a:t>   </a:t>
            </a:r>
            <a:r>
              <a:rPr lang="en-US" altLang="zh-CN" sz="1600" dirty="0"/>
              <a:t>.</a:t>
            </a:r>
            <a:r>
              <a:rPr lang="en-US" altLang="zh-CN" sz="1600" dirty="0" err="1"/>
              <a:t>globl</a:t>
            </a:r>
            <a:r>
              <a:rPr lang="en-US" altLang="zh-CN" sz="1600" dirty="0"/>
              <a:t>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main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main</a:t>
            </a:r>
            <a:r>
              <a:rPr lang="en-US" altLang="zh-CN" sz="1600" dirty="0" smtClean="0"/>
              <a:t>:                # </a:t>
            </a:r>
            <a:r>
              <a:rPr lang="en-US" altLang="zh-CN" sz="1600" dirty="0"/>
              <a:t>execution starts here</a:t>
            </a:r>
          </a:p>
          <a:p>
            <a:r>
              <a:rPr lang="en-US" altLang="zh-CN" sz="1600" dirty="0"/>
              <a:t>      </a:t>
            </a:r>
            <a:r>
              <a:rPr lang="en-US" altLang="zh-CN" sz="1600" dirty="0" smtClean="0"/>
              <a:t>  la </a:t>
            </a:r>
            <a:r>
              <a:rPr lang="en-US" altLang="zh-CN" sz="1600" dirty="0"/>
              <a:t>$a0,str  </a:t>
            </a:r>
            <a:r>
              <a:rPr lang="en-US" altLang="zh-CN" sz="1600" dirty="0" smtClean="0"/>
              <a:t># </a:t>
            </a:r>
            <a:r>
              <a:rPr lang="en-US" altLang="zh-CN" sz="1600" dirty="0"/>
              <a:t>put string address into a0</a:t>
            </a:r>
          </a:p>
          <a:p>
            <a:r>
              <a:rPr lang="en-US" altLang="zh-CN" sz="1600" dirty="0"/>
              <a:t>     </a:t>
            </a:r>
            <a:r>
              <a:rPr lang="en-US" altLang="zh-CN" sz="1600" dirty="0" smtClean="0"/>
              <a:t>   </a:t>
            </a:r>
            <a:r>
              <a:rPr lang="en-US" altLang="zh-CN" sz="1600" dirty="0"/>
              <a:t>li $v0,4     </a:t>
            </a:r>
            <a:r>
              <a:rPr lang="en-US" altLang="zh-CN" sz="1600" dirty="0" smtClean="0"/>
              <a:t> # </a:t>
            </a:r>
            <a:r>
              <a:rPr lang="en-US" altLang="zh-CN" sz="1600" dirty="0"/>
              <a:t>system call to print</a:t>
            </a:r>
          </a:p>
          <a:p>
            <a:r>
              <a:rPr lang="en-US" altLang="zh-CN" sz="1600" dirty="0"/>
              <a:t>      </a:t>
            </a: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syscall</a:t>
            </a:r>
            <a:r>
              <a:rPr lang="en-US" altLang="zh-CN" sz="1600" dirty="0" smtClean="0"/>
              <a:t>        # </a:t>
            </a:r>
            <a:r>
              <a:rPr lang="en-US" altLang="zh-CN" sz="1600" dirty="0"/>
              <a:t>print the string</a:t>
            </a:r>
          </a:p>
          <a:p>
            <a:r>
              <a:rPr lang="en-US" altLang="zh-CN" sz="1600" dirty="0"/>
              <a:t>      </a:t>
            </a:r>
            <a:r>
              <a:rPr lang="en-US" altLang="zh-CN" sz="1600" dirty="0" smtClean="0"/>
              <a:t>  li </a:t>
            </a:r>
            <a:r>
              <a:rPr lang="en-US" altLang="zh-CN" sz="1600" dirty="0"/>
              <a:t>$v0,10    # system call to exit</a:t>
            </a:r>
          </a:p>
          <a:p>
            <a:r>
              <a:rPr lang="en-US" altLang="zh-CN" sz="1600" dirty="0"/>
              <a:t>      </a:t>
            </a: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syscall</a:t>
            </a:r>
            <a:r>
              <a:rPr lang="en-US" altLang="zh-CN" sz="1600" dirty="0" smtClean="0"/>
              <a:t>        # </a:t>
            </a:r>
            <a:r>
              <a:rPr lang="en-US" altLang="zh-CN" sz="1600" dirty="0"/>
              <a:t>exit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395489" y="393411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修改后的代码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26462" y="3939782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有错误的代码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9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9753" y="2435604"/>
            <a:ext cx="6731306" cy="115677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624" y="154084"/>
            <a:ext cx="8262650" cy="720000"/>
          </a:xfr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QtSpim</a:t>
            </a:r>
            <a:r>
              <a:rPr lang="zh-CN" altLang="en-US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查看程序内存映像</a:t>
            </a:r>
            <a:r>
              <a:rPr lang="en-US" altLang="zh-CN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-1</a:t>
            </a:r>
            <a:endParaRPr lang="zh-CN" altLang="en-US" sz="40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1065" y="994527"/>
            <a:ext cx="635244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通过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数据窗口</a:t>
            </a:r>
            <a:r>
              <a:rPr lang="zh-CN" altLang="en-US" sz="2400" dirty="0" smtClean="0"/>
              <a:t>查看</a:t>
            </a:r>
            <a:r>
              <a:rPr lang="zh-CN" altLang="en-US" sz="2400" b="1" dirty="0" smtClean="0"/>
              <a:t>用户数据段内存映像</a:t>
            </a:r>
            <a:endParaRPr lang="en-US" altLang="zh-CN" sz="2400" b="1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36742" y="3124320"/>
            <a:ext cx="249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起始地址：</a:t>
            </a:r>
            <a:r>
              <a:rPr lang="en-US" altLang="zh-CN" dirty="0" smtClean="0"/>
              <a:t>0x10010000</a:t>
            </a:r>
            <a:endParaRPr lang="zh-CN" altLang="en-US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876300"/>
              </p:ext>
            </p:extLst>
          </p:nvPr>
        </p:nvGraphicFramePr>
        <p:xfrm>
          <a:off x="397566" y="3776673"/>
          <a:ext cx="417172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1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变量名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地址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数据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定义值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163">
                <a:tc rowSpan="8"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 smtClean="0"/>
                        <a:t>str</a:t>
                      </a:r>
                      <a:endParaRPr lang="zh-CN" altLang="en-US" sz="1400" b="1" dirty="0"/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0x10010010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0x48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+mn-lt"/>
                        </a:rPr>
                        <a:t>H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163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0x65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+mn-lt"/>
                        </a:rPr>
                        <a:t>e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163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0x6c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+mn-lt"/>
                        </a:rPr>
                        <a:t>l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163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0x6c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+mn-lt"/>
                          <a:ea typeface="+mn-ea"/>
                        </a:rPr>
                        <a:t>l</a:t>
                      </a:r>
                      <a:endParaRPr lang="zh-CN" altLang="en-US" sz="1600" b="1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163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0x6f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+mn-lt"/>
                        </a:rPr>
                        <a:t>o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163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0x20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+mn-lt"/>
                        </a:rPr>
                        <a:t> 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163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0x77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+mn-lt"/>
                        </a:rPr>
                        <a:t>w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163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0x6f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+mn-lt"/>
                        </a:rPr>
                        <a:t>o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圆角矩形 9"/>
          <p:cNvSpPr/>
          <p:nvPr/>
        </p:nvSpPr>
        <p:spPr>
          <a:xfrm>
            <a:off x="2411730" y="2419522"/>
            <a:ext cx="1058583" cy="31160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endCxn id="10" idx="0"/>
          </p:cNvCxnSpPr>
          <p:nvPr/>
        </p:nvCxnSpPr>
        <p:spPr>
          <a:xfrm>
            <a:off x="2115239" y="1399142"/>
            <a:ext cx="825783" cy="1020380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2744020" y="4127632"/>
            <a:ext cx="1612085" cy="128534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3541238" y="3203092"/>
            <a:ext cx="711273" cy="19010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20" idx="3"/>
            <a:endCxn id="15" idx="0"/>
          </p:cNvCxnSpPr>
          <p:nvPr/>
        </p:nvCxnSpPr>
        <p:spPr>
          <a:xfrm flipH="1">
            <a:off x="3550063" y="3298144"/>
            <a:ext cx="702448" cy="8294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85" b="71743"/>
          <a:stretch/>
        </p:blipFill>
        <p:spPr>
          <a:xfrm>
            <a:off x="3931211" y="1542259"/>
            <a:ext cx="3288455" cy="64917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904060" y="3954448"/>
            <a:ext cx="402336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/>
              <a:t>【</a:t>
            </a:r>
            <a:r>
              <a:rPr lang="zh-CN" altLang="en-US" sz="2200" dirty="0"/>
              <a:t>注意</a:t>
            </a:r>
            <a:r>
              <a:rPr lang="en-US" altLang="zh-CN" sz="2200" dirty="0"/>
              <a:t>】MIPS</a:t>
            </a:r>
            <a:r>
              <a:rPr lang="zh-CN" altLang="en-US" sz="2200" dirty="0"/>
              <a:t>微处理器原本采用</a:t>
            </a:r>
            <a:r>
              <a:rPr lang="zh-CN" altLang="en-US" sz="2200" b="1" dirty="0"/>
              <a:t>大字节</a:t>
            </a:r>
            <a:r>
              <a:rPr lang="zh-CN" altLang="en-US" sz="2200" dirty="0"/>
              <a:t>顺序存放数据，但由于仿真器运行在</a:t>
            </a:r>
            <a:r>
              <a:rPr lang="en-US" altLang="zh-CN" sz="2200" dirty="0"/>
              <a:t>PC</a:t>
            </a:r>
            <a:r>
              <a:rPr lang="zh-CN" altLang="en-US" sz="2200" dirty="0"/>
              <a:t>（</a:t>
            </a:r>
            <a:r>
              <a:rPr lang="en-US" altLang="zh-CN" sz="2200" dirty="0"/>
              <a:t>Intel</a:t>
            </a:r>
            <a:r>
              <a:rPr lang="zh-CN" altLang="en-US" sz="2200" dirty="0"/>
              <a:t>微处理器）上，因此实际数据的存储采用</a:t>
            </a:r>
            <a:r>
              <a:rPr lang="zh-CN" altLang="en-US" sz="2200" b="1" dirty="0"/>
              <a:t>小字节</a:t>
            </a:r>
            <a:r>
              <a:rPr lang="zh-CN" altLang="en-US" sz="2200" dirty="0"/>
              <a:t>顺序。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2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624" y="1650487"/>
            <a:ext cx="8563691" cy="516635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624" y="154084"/>
            <a:ext cx="8262650" cy="720000"/>
          </a:xfr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QtSpim</a:t>
            </a:r>
            <a:r>
              <a:rPr lang="zh-CN" altLang="en-US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查看程序内存映像</a:t>
            </a:r>
            <a:r>
              <a:rPr lang="en-US" altLang="zh-CN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-2</a:t>
            </a:r>
            <a:endParaRPr lang="zh-CN" altLang="en-US" sz="40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3047" y="1053383"/>
            <a:ext cx="6419401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 smtClean="0"/>
              <a:t>通过</a:t>
            </a:r>
            <a:r>
              <a:rPr lang="zh-CN" altLang="en-US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代码窗口</a:t>
            </a:r>
            <a:r>
              <a:rPr lang="zh-CN" altLang="en-US" sz="2200" dirty="0" smtClean="0"/>
              <a:t>查看</a:t>
            </a:r>
            <a:r>
              <a:rPr lang="zh-CN" altLang="en-US" sz="2200" b="1" dirty="0" smtClean="0"/>
              <a:t>用户代码段内存映像</a:t>
            </a:r>
            <a:endParaRPr lang="en-US" altLang="zh-CN" sz="2200" b="1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615469" y="2503041"/>
            <a:ext cx="615553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spc="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  址</a:t>
            </a:r>
            <a:endParaRPr lang="zh-CN" altLang="en-US" sz="2800" spc="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73126" y="2503041"/>
            <a:ext cx="615553" cy="138595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spc="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机器码</a:t>
            </a:r>
            <a:endParaRPr lang="zh-CN" altLang="en-US" sz="2800" b="1" spc="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83407" y="2697367"/>
            <a:ext cx="1046440" cy="183640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spc="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反汇编后</a:t>
            </a:r>
            <a:endParaRPr lang="en-US" altLang="zh-CN" sz="2800" spc="6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spc="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汇编指令</a:t>
            </a:r>
            <a:endParaRPr lang="zh-CN" altLang="en-US" sz="2800" spc="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52282" y="2279903"/>
            <a:ext cx="615553" cy="34009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spc="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用户原代码</a:t>
            </a:r>
            <a:r>
              <a:rPr lang="en-US" altLang="zh-CN" sz="2800" spc="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800" spc="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注释</a:t>
            </a:r>
            <a:endParaRPr lang="zh-CN" altLang="en-US" sz="2800" spc="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44412" y="2316539"/>
            <a:ext cx="957668" cy="450029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286731" y="2398511"/>
            <a:ext cx="2051709" cy="42705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433291" y="4242876"/>
            <a:ext cx="822229" cy="980260"/>
          </a:xfrm>
          <a:prstGeom prst="roundRect">
            <a:avLst/>
          </a:prstGeom>
          <a:solidFill>
            <a:srgbClr val="FFFF00">
              <a:alpha val="30196"/>
            </a:srgbClr>
          </a:solidFill>
          <a:ln w="381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95690" y="2504756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入口代码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463694" y="1551982"/>
            <a:ext cx="1438001" cy="4926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67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624" y="154084"/>
            <a:ext cx="8262650" cy="720000"/>
          </a:xfr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QtSpim</a:t>
            </a:r>
            <a:r>
              <a:rPr lang="zh-CN" altLang="en-US" sz="40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断点、调试</a:t>
            </a:r>
            <a:endParaRPr lang="zh-CN" altLang="en-US" sz="40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890" y="4669493"/>
            <a:ext cx="2295525" cy="1828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60644" y="4984570"/>
            <a:ext cx="1823292" cy="119864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086" y="5143574"/>
            <a:ext cx="1920875" cy="584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23872" y="1111344"/>
            <a:ext cx="7120128" cy="29870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-7453" y="32918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鼠标右键设置</a:t>
            </a:r>
            <a:r>
              <a:rPr lang="zh-CN" altLang="en-US" b="1" dirty="0" smtClean="0">
                <a:solidFill>
                  <a:srgbClr val="FF0000"/>
                </a:solidFill>
              </a:rPr>
              <a:t>断点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7556" y="450630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观察寄存器的值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48934" y="442092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改变寄存器的值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96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5529</TotalTime>
  <Words>1010</Words>
  <Application>Microsoft Office PowerPoint</Application>
  <PresentationFormat>全屏显示(4:3)</PresentationFormat>
  <Paragraphs>288</Paragraphs>
  <Slides>19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黑体</vt:lpstr>
      <vt:lpstr>楷体</vt:lpstr>
      <vt:lpstr>宋体</vt:lpstr>
      <vt:lpstr>幼圆</vt:lpstr>
      <vt:lpstr>Arial</vt:lpstr>
      <vt:lpstr>Calibri</vt:lpstr>
      <vt:lpstr>Calibri Light</vt:lpstr>
      <vt:lpstr>Tahoma</vt:lpstr>
      <vt:lpstr>Office 主题</vt:lpstr>
      <vt:lpstr>VISIO</vt:lpstr>
      <vt:lpstr>计算机体系结构实验</vt:lpstr>
      <vt:lpstr>MIPS 仿真器 QtSpim (简称 Spim)</vt:lpstr>
      <vt:lpstr>MIPS 仿真器 QtSpim</vt:lpstr>
      <vt:lpstr>例1. Hello world.</vt:lpstr>
      <vt:lpstr>QtSpim错误调试</vt:lpstr>
      <vt:lpstr>QtSpim运行代码 (F5)</vt:lpstr>
      <vt:lpstr>QtSpim查看程序内存映像-1</vt:lpstr>
      <vt:lpstr>QtSpim查看程序内存映像-2</vt:lpstr>
      <vt:lpstr>QtSpim断点、调试</vt:lpstr>
      <vt:lpstr>ROM/RAM初始化文件.COE的制作</vt:lpstr>
      <vt:lpstr>ROM/RAM初始化文件.COE的制作-2</vt:lpstr>
      <vt:lpstr>ROM/RAM初始化文件.COE的制作-3</vt:lpstr>
      <vt:lpstr>ROM/RAM初始化文件.COE的制作-4</vt:lpstr>
      <vt:lpstr>Ultraedit软件加亮显示MIPS汇编文件</vt:lpstr>
      <vt:lpstr>参考资料</vt:lpstr>
      <vt:lpstr>附录：</vt:lpstr>
      <vt:lpstr>附录：</vt:lpstr>
      <vt:lpstr>附录：</vt:lpstr>
      <vt:lpstr>附录：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计算机体系结构 Computer Architecture</dc:title>
  <dc:creator>Sam</dc:creator>
  <cp:lastModifiedBy>chenc</cp:lastModifiedBy>
  <cp:revision>276</cp:revision>
  <dcterms:created xsi:type="dcterms:W3CDTF">2017-01-28T01:03:38Z</dcterms:created>
  <dcterms:modified xsi:type="dcterms:W3CDTF">2018-03-23T13:19:21Z</dcterms:modified>
</cp:coreProperties>
</file>