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1" r:id="rId4"/>
    <p:sldId id="260" r:id="rId5"/>
    <p:sldId id="258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95407" autoAdjust="0"/>
  </p:normalViewPr>
  <p:slideViewPr>
    <p:cSldViewPr snapToGrid="0">
      <p:cViewPr varScale="1">
        <p:scale>
          <a:sx n="69" d="100"/>
          <a:sy n="69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DMA </a:t>
            </a:r>
            <a:r>
              <a:rPr lang="en-US" altLang="zh-CN" dirty="0" smtClean="0"/>
              <a:t>(Direct Memory Access</a:t>
            </a:r>
            <a:r>
              <a:rPr lang="zh-CN" altLang="en-US" dirty="0" smtClean="0"/>
              <a:t>，直接内存存取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8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mread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memread</a:t>
            </a:r>
            <a:r>
              <a:rPr lang="en-US" altLang="zh-CN" dirty="0" smtClean="0"/>
              <a:t>  &amp; (a[15] !=1)</a:t>
            </a:r>
          </a:p>
          <a:p>
            <a:r>
              <a:rPr lang="en-US" altLang="zh-CN" dirty="0" err="1" smtClean="0"/>
              <a:t>mwrite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memwrite</a:t>
            </a:r>
            <a:r>
              <a:rPr lang="en-US" altLang="zh-CN" dirty="0" smtClean="0"/>
              <a:t> &amp; (a[15] !=1)</a:t>
            </a:r>
          </a:p>
          <a:p>
            <a:r>
              <a:rPr lang="en-US" altLang="zh-CN" dirty="0" err="1" smtClean="0"/>
              <a:t>pread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memread</a:t>
            </a:r>
            <a:r>
              <a:rPr lang="en-US" altLang="zh-CN" dirty="0" smtClean="0"/>
              <a:t>  &amp; (a[15] ==1)</a:t>
            </a:r>
          </a:p>
          <a:p>
            <a:r>
              <a:rPr lang="en-US" altLang="zh-CN" dirty="0" err="1" smtClean="0"/>
              <a:t>pwrite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memwrite</a:t>
            </a:r>
            <a:r>
              <a:rPr lang="en-US" altLang="zh-CN" dirty="0" smtClean="0"/>
              <a:t> &amp; (a[15] ==1)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0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main: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chkSwitch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 $s1, 0x8008($0)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andi</a:t>
            </a:r>
            <a:r>
              <a:rPr lang="en-US" altLang="zh-CN" dirty="0" smtClean="0"/>
              <a:t> $s2, $s1, 0x2 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  $s2, $0, </a:t>
            </a:r>
            <a:r>
              <a:rPr lang="en-US" altLang="zh-CN" dirty="0" err="1" smtClean="0"/>
              <a:t>chkSwitch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 $s3, 0x8000($0)</a:t>
            </a:r>
          </a:p>
          <a:p>
            <a:r>
              <a:rPr lang="en-US" altLang="zh-CN" dirty="0" err="1" smtClean="0"/>
              <a:t>chkLED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  $s1, 0x8008($0)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andi</a:t>
            </a:r>
            <a:r>
              <a:rPr lang="en-US" altLang="zh-CN" dirty="0" smtClean="0"/>
              <a:t> $s2, $s1, 0x1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  $s2, $0, </a:t>
            </a:r>
            <a:r>
              <a:rPr lang="en-US" altLang="zh-CN" dirty="0" err="1" smtClean="0"/>
              <a:t>chkLED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   $s3, 0x8004($0)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j </a:t>
            </a:r>
            <a:r>
              <a:rPr lang="en-US" altLang="zh-CN" dirty="0" err="1" smtClean="0"/>
              <a:t>chkSwitch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9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07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7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3951-BFB2-43A2-A57B-11E486167362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27"/>
            <a:ext cx="7886700" cy="828674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000"/>
            <a:ext cx="7886700" cy="50863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3951-BFB2-43A2-A57B-11E486167362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11199"/>
            <a:ext cx="7772400" cy="1954883"/>
          </a:xfrm>
        </p:spPr>
        <p:txBody>
          <a:bodyPr anchor="ctr"/>
          <a:lstStyle/>
          <a:p>
            <a:r>
              <a:rPr lang="zh-CN" alt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57600"/>
            <a:ext cx="6858000" cy="848299"/>
          </a:xfrm>
        </p:spPr>
        <p:txBody>
          <a:bodyPr>
            <a:normAutofit/>
          </a:bodyPr>
          <a:lstStyle/>
          <a:p>
            <a:r>
              <a:rPr lang="en-US" altLang="zh-CN" sz="4400" b="1" dirty="0" smtClean="0"/>
              <a:t>7.  </a:t>
            </a:r>
            <a:r>
              <a:rPr lang="en-US" altLang="zh-CN" sz="4400" b="1" spc="600" dirty="0" smtClean="0">
                <a:latin typeface="+mn-ea"/>
              </a:rPr>
              <a:t>I</a:t>
            </a:r>
            <a:r>
              <a:rPr lang="en-US" altLang="zh-CN" sz="4400" b="1" spc="600" dirty="0" smtClean="0"/>
              <a:t>/</a:t>
            </a:r>
            <a:r>
              <a:rPr lang="en-US" altLang="zh-CN" sz="4400" b="1" spc="600" dirty="0" smtClean="0">
                <a:latin typeface="+mn-ea"/>
              </a:rPr>
              <a:t>O</a:t>
            </a:r>
            <a:r>
              <a:rPr lang="zh-CN" altLang="en-US" sz="4400" b="1" spc="600" dirty="0" smtClean="0"/>
              <a:t>接口设计</a:t>
            </a:r>
            <a:endParaRPr lang="en-US" altLang="zh-CN" sz="2800" spc="600" dirty="0" smtClean="0"/>
          </a:p>
        </p:txBody>
      </p:sp>
      <p:pic>
        <p:nvPicPr>
          <p:cNvPr id="6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27199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接口技术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9250" y="1143000"/>
            <a:ext cx="8743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输入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输出（</a:t>
            </a:r>
            <a:r>
              <a:rPr lang="en-US" altLang="zh-CN" sz="2400" b="1" dirty="0" smtClean="0"/>
              <a:t>I/O</a:t>
            </a:r>
            <a:r>
              <a:rPr lang="zh-CN" altLang="en-US" sz="2400" dirty="0" smtClean="0"/>
              <a:t>）：计算机与外界的信息交换。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计算机与外界的信息交换是通过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设备</a:t>
            </a:r>
            <a:r>
              <a:rPr lang="zh-CN" altLang="en-US" sz="2400" dirty="0" smtClean="0"/>
              <a:t>进行。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一种</a:t>
            </a:r>
            <a:r>
              <a:rPr lang="en-US" altLang="zh-CN" sz="2400" b="1" dirty="0"/>
              <a:t>I/O</a:t>
            </a:r>
            <a:r>
              <a:rPr lang="zh-CN" altLang="en-US" sz="2400" b="1" dirty="0" smtClean="0"/>
              <a:t>设备</a:t>
            </a:r>
            <a:r>
              <a:rPr lang="zh-CN" altLang="en-US" sz="2400" dirty="0" smtClean="0"/>
              <a:t>与计算机就需要一个连接电路：</a:t>
            </a:r>
            <a:r>
              <a:rPr lang="en-US" altLang="zh-CN" sz="2400" b="1" dirty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I/O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接口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设备识别</a:t>
            </a:r>
            <a:r>
              <a:rPr lang="zh-CN" altLang="en-US" sz="2400" dirty="0" smtClean="0"/>
              <a:t>：处理器如何寻址外部设备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设备通信</a:t>
            </a:r>
            <a:r>
              <a:rPr lang="zh-CN" altLang="en-US" sz="2400" dirty="0" smtClean="0"/>
              <a:t>：处理器如何与外设连接</a:t>
            </a:r>
            <a:r>
              <a:rPr lang="zh-CN" altLang="en-US" sz="2400" dirty="0"/>
              <a:t>，进行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</a:t>
            </a:r>
            <a:r>
              <a:rPr lang="zh-CN" altLang="en-US" sz="2400" b="1" dirty="0" smtClean="0"/>
              <a:t>状态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控制信号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数据</a:t>
            </a:r>
            <a:r>
              <a:rPr lang="zh-CN" altLang="en-US" sz="2400" dirty="0" smtClean="0"/>
              <a:t> 交换。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接口控制方式：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查询方式</a:t>
            </a:r>
            <a:r>
              <a:rPr lang="zh-CN" altLang="en-US" sz="2400" dirty="0" smtClean="0"/>
              <a:t>：处理器在传送数据之前查询是否允许传送数据</a:t>
            </a:r>
            <a:r>
              <a:rPr lang="en-US" altLang="zh-CN" sz="24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中断方式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DMA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方式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8100" y="5626100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接口中有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类寄存器：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状态端口、控制端口、数据端口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6425" y="278438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通信的桥梁</a:t>
            </a:r>
            <a:endParaRPr lang="zh-CN" altLang="en-US" sz="20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59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 smtClean="0"/>
              <a:t>接口结构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9250" y="1079500"/>
            <a:ext cx="8375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标准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I/O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结构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：接口为专有设备，不同于普通存储器。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存储器映像</a:t>
            </a:r>
            <a:r>
              <a:rPr lang="en-US" altLang="zh-CN" sz="2400" b="1" dirty="0" smtClean="0"/>
              <a:t>I/O</a:t>
            </a:r>
            <a:r>
              <a:rPr lang="zh-CN" altLang="en-US" sz="2400" b="1" dirty="0" smtClean="0"/>
              <a:t>接口结构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将接口的地址空间映像到存储器的部分地址空间中，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因此处理器不需要提供专门的接口控制总线，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可以采用与访问存储器一样的方式访问</a:t>
            </a:r>
            <a:r>
              <a:rPr lang="en-US" altLang="zh-CN" sz="2400" dirty="0"/>
              <a:t>I/O</a:t>
            </a:r>
            <a:r>
              <a:rPr lang="zh-CN" altLang="en-US" sz="2400" dirty="0" smtClean="0"/>
              <a:t>接口。</a:t>
            </a:r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5207000" y="419341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I/O</a:t>
            </a:r>
            <a:r>
              <a:rPr lang="zh-CN" altLang="en-US" sz="2400" b="1" dirty="0" smtClean="0"/>
              <a:t>接口空间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993900" y="4102100"/>
            <a:ext cx="1905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93900" y="5651500"/>
            <a:ext cx="1905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84625" y="4366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存储器空间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084625" y="59030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存储器空间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993900" y="5016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I/O</a:t>
            </a:r>
            <a:r>
              <a:rPr lang="zh-CN" altLang="en-US" sz="2400" b="1" dirty="0" smtClean="0"/>
              <a:t>接口空间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898900" y="4217542"/>
            <a:ext cx="1308100" cy="77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898899" y="4828410"/>
            <a:ext cx="1308101" cy="82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12000" y="460641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112000" y="406882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0x3FF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07731" y="626709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0x00000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00470" y="562574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0x3FFFF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7732" y="538617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0x40000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07732" y="4967076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0x403FF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07732" y="474482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0x40400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007732" y="402713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0xFFFFF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898528" y="580845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嵌入式处理器基本都采用这种结构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27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存储器映像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寻址方式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9250" y="1079500"/>
            <a:ext cx="8375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特点：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I/O</a:t>
            </a:r>
            <a:r>
              <a:rPr lang="zh-CN" altLang="en-US" sz="2400" dirty="0" smtClean="0"/>
              <a:t>接口与存储器共用同一个地址空间；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每一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设备占用存储器空间的一个地址；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利用</a:t>
            </a:r>
            <a:r>
              <a:rPr lang="en-US" altLang="zh-CN" sz="2400" dirty="0" err="1" smtClean="0"/>
              <a:t>lw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sw</a:t>
            </a:r>
            <a:r>
              <a:rPr lang="zh-CN" altLang="en-US" sz="2400" dirty="0" smtClean="0"/>
              <a:t>等指令对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设备的管理；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利用存储器读写信号对</a:t>
            </a:r>
            <a:r>
              <a:rPr lang="en-US" altLang="zh-CN" sz="2400" dirty="0"/>
              <a:t>I/O</a:t>
            </a:r>
            <a:r>
              <a:rPr lang="zh-CN" altLang="en-US" sz="2400" dirty="0" smtClean="0"/>
              <a:t>设备进行读写控制。</a:t>
            </a:r>
            <a:endParaRPr lang="en-US" altLang="zh-CN" sz="2400" dirty="0" smtClean="0"/>
          </a:p>
        </p:txBody>
      </p:sp>
      <p:sp>
        <p:nvSpPr>
          <p:cNvPr id="10" name="梯形 9"/>
          <p:cNvSpPr/>
          <p:nvPr/>
        </p:nvSpPr>
        <p:spPr>
          <a:xfrm>
            <a:off x="1181100" y="4476520"/>
            <a:ext cx="2133600" cy="596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876300" y="5073420"/>
            <a:ext cx="2743200" cy="1231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83721" y="459030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内的</a:t>
            </a:r>
            <a:r>
              <a:rPr lang="zh-CN" altLang="en-US" b="1" dirty="0" smtClean="0"/>
              <a:t>寄存器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181100" y="547930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外的</a:t>
            </a:r>
            <a:r>
              <a:rPr lang="zh-CN" altLang="en-US" b="1" dirty="0" smtClean="0"/>
              <a:t>内部存储器</a:t>
            </a:r>
            <a:endParaRPr lang="zh-CN" altLang="en-US" b="1" dirty="0"/>
          </a:p>
        </p:txBody>
      </p:sp>
      <p:sp>
        <p:nvSpPr>
          <p:cNvPr id="14" name="梯形 13"/>
          <p:cNvSpPr/>
          <p:nvPr/>
        </p:nvSpPr>
        <p:spPr>
          <a:xfrm>
            <a:off x="5464825" y="4476520"/>
            <a:ext cx="2133600" cy="596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梯形 14"/>
          <p:cNvSpPr/>
          <p:nvPr/>
        </p:nvSpPr>
        <p:spPr>
          <a:xfrm>
            <a:off x="5160025" y="5073420"/>
            <a:ext cx="2743200" cy="12319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67446" y="459030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内的</a:t>
            </a:r>
            <a:r>
              <a:rPr lang="zh-CN" altLang="en-US" b="1" dirty="0" smtClean="0"/>
              <a:t>寄存器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464825" y="527128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外的</a:t>
            </a:r>
            <a:r>
              <a:rPr lang="zh-CN" altLang="en-US" b="1" dirty="0" smtClean="0"/>
              <a:t>内部存储器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5436613" y="5788302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外的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接口空间</a:t>
            </a:r>
            <a:endParaRPr lang="zh-CN" altLang="en-US" b="1" dirty="0"/>
          </a:p>
        </p:txBody>
      </p:sp>
      <p:cxnSp>
        <p:nvCxnSpPr>
          <p:cNvPr id="6" name="直接连接符 5"/>
          <p:cNvCxnSpPr>
            <a:stCxn id="15" idx="1"/>
            <a:endCxn id="15" idx="3"/>
          </p:cNvCxnSpPr>
          <p:nvPr/>
        </p:nvCxnSpPr>
        <p:spPr>
          <a:xfrm>
            <a:off x="5314013" y="5689370"/>
            <a:ext cx="2435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>
          <a:xfrm>
            <a:off x="3944039" y="5073420"/>
            <a:ext cx="903383" cy="405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3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5742"/>
            <a:ext cx="7886700" cy="828674"/>
          </a:xfrm>
        </p:spPr>
        <p:txBody>
          <a:bodyPr>
            <a:normAutofit/>
          </a:bodyPr>
          <a:lstStyle/>
          <a:p>
            <a:r>
              <a:rPr lang="zh-CN" altLang="en-US" dirty="0"/>
              <a:t>增加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接口的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单周期处理器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46821" y="1134737"/>
            <a:ext cx="5198036" cy="5558009"/>
            <a:chOff x="2384098" y="1200839"/>
            <a:chExt cx="5198036" cy="555800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84098" y="1200839"/>
              <a:ext cx="5198036" cy="555800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290631" y="4428781"/>
              <a:ext cx="925417" cy="8923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终止 5"/>
            <p:cNvSpPr/>
            <p:nvPr/>
          </p:nvSpPr>
          <p:spPr>
            <a:xfrm rot="5400000">
              <a:off x="3756750" y="6125380"/>
              <a:ext cx="826266" cy="253389"/>
            </a:xfrm>
            <a:prstGeom prst="flowChartTermina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肘形连接符 7"/>
            <p:cNvCxnSpPr/>
            <p:nvPr/>
          </p:nvCxnSpPr>
          <p:spPr>
            <a:xfrm flipV="1">
              <a:off x="4296578" y="5321147"/>
              <a:ext cx="2148289" cy="914400"/>
            </a:xfrm>
            <a:prstGeom prst="bentConnector3">
              <a:avLst>
                <a:gd name="adj1" fmla="val 99744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/>
            <p:nvPr/>
          </p:nvCxnSpPr>
          <p:spPr>
            <a:xfrm flipV="1">
              <a:off x="4316774" y="5321147"/>
              <a:ext cx="2800122" cy="1033749"/>
            </a:xfrm>
            <a:prstGeom prst="bentConnector3">
              <a:avLst>
                <a:gd name="adj1" fmla="val 99574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5858084" y="2126255"/>
            <a:ext cx="3054562" cy="3106756"/>
            <a:chOff x="5858084" y="2126255"/>
            <a:chExt cx="3054562" cy="310675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1"/>
            <a:stretch/>
          </p:blipFill>
          <p:spPr>
            <a:xfrm>
              <a:off x="6158428" y="2126255"/>
              <a:ext cx="2754218" cy="3106756"/>
            </a:xfrm>
            <a:prstGeom prst="rect">
              <a:avLst/>
            </a:prstGeom>
          </p:spPr>
        </p:pic>
        <p:sp>
          <p:nvSpPr>
            <p:cNvPr id="16" name="流程图: 终止 15"/>
            <p:cNvSpPr/>
            <p:nvPr/>
          </p:nvSpPr>
          <p:spPr>
            <a:xfrm rot="5400000">
              <a:off x="5580039" y="4280052"/>
              <a:ext cx="903388" cy="253389"/>
            </a:xfrm>
            <a:prstGeom prst="flowChartTermina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58084" y="4041085"/>
              <a:ext cx="400110" cy="7367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400" b="1" spc="300" dirty="0" smtClean="0">
                  <a:solidFill>
                    <a:srgbClr val="FF0000"/>
                  </a:solidFill>
                </a:rPr>
                <a:t>控制器</a:t>
              </a:r>
              <a:endParaRPr lang="zh-CN" altLang="en-US" sz="1400" b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809117" y="2776250"/>
              <a:ext cx="706233" cy="11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809116" y="4621680"/>
              <a:ext cx="702000" cy="54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6181994" y="4362679"/>
              <a:ext cx="57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6181994" y="4515079"/>
              <a:ext cx="57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770926" y="4056279"/>
              <a:ext cx="360000" cy="802161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肘形连接符 23"/>
            <p:cNvCxnSpPr/>
            <p:nvPr/>
          </p:nvCxnSpPr>
          <p:spPr>
            <a:xfrm flipV="1">
              <a:off x="7141559" y="3913741"/>
              <a:ext cx="756000" cy="239159"/>
            </a:xfrm>
            <a:prstGeom prst="bentConnector3">
              <a:avLst>
                <a:gd name="adj1" fmla="val 97798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/>
            <p:nvPr/>
          </p:nvCxnSpPr>
          <p:spPr>
            <a:xfrm flipV="1">
              <a:off x="7141558" y="3903108"/>
              <a:ext cx="936000" cy="396000"/>
            </a:xfrm>
            <a:prstGeom prst="bentConnector3">
              <a:avLst>
                <a:gd name="adj1" fmla="val 101528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>
              <a:off x="7187630" y="4464792"/>
              <a:ext cx="742518" cy="156888"/>
            </a:xfrm>
            <a:prstGeom prst="bentConnector3">
              <a:avLst>
                <a:gd name="adj1" fmla="val 101551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/>
            <p:nvPr/>
          </p:nvCxnSpPr>
          <p:spPr>
            <a:xfrm>
              <a:off x="7187630" y="4362679"/>
              <a:ext cx="1142842" cy="259001"/>
            </a:xfrm>
            <a:prstGeom prst="bentConnector3">
              <a:avLst>
                <a:gd name="adj1" fmla="val 100239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8077558" y="2195037"/>
              <a:ext cx="433558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椭圆 2"/>
          <p:cNvSpPr/>
          <p:nvPr/>
        </p:nvSpPr>
        <p:spPr>
          <a:xfrm>
            <a:off x="1123722" y="3767768"/>
            <a:ext cx="4638101" cy="309023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存储器映像</a:t>
            </a:r>
            <a:r>
              <a:rPr lang="en-US" altLang="zh-CN" dirty="0"/>
              <a:t>I/O</a:t>
            </a:r>
            <a:r>
              <a:rPr lang="zh-CN" altLang="en-US" dirty="0" smtClean="0">
                <a:solidFill>
                  <a:srgbClr val="FF0000"/>
                </a:solidFill>
              </a:rPr>
              <a:t>寻址</a:t>
            </a:r>
            <a:r>
              <a:rPr lang="zh-CN" altLang="en-US" dirty="0" smtClean="0"/>
              <a:t>具体方案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82700" y="1487277"/>
            <a:ext cx="3054562" cy="3106756"/>
            <a:chOff x="5858084" y="2126255"/>
            <a:chExt cx="3054562" cy="310675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1"/>
            <a:stretch/>
          </p:blipFill>
          <p:spPr>
            <a:xfrm>
              <a:off x="6158428" y="2126255"/>
              <a:ext cx="2754218" cy="3106756"/>
            </a:xfrm>
            <a:prstGeom prst="rect">
              <a:avLst/>
            </a:prstGeom>
          </p:spPr>
        </p:pic>
        <p:sp>
          <p:nvSpPr>
            <p:cNvPr id="11" name="流程图: 终止 10"/>
            <p:cNvSpPr/>
            <p:nvPr/>
          </p:nvSpPr>
          <p:spPr>
            <a:xfrm rot="5400000">
              <a:off x="5580039" y="4280052"/>
              <a:ext cx="903388" cy="253389"/>
            </a:xfrm>
            <a:prstGeom prst="flowChartTermina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58084" y="4041085"/>
              <a:ext cx="400110" cy="7367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400" b="1" spc="300" dirty="0" smtClean="0">
                  <a:solidFill>
                    <a:srgbClr val="FF0000"/>
                  </a:solidFill>
                </a:rPr>
                <a:t>控制器</a:t>
              </a:r>
              <a:endParaRPr lang="zh-CN" altLang="en-US" sz="1400" b="1" spc="300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809117" y="2776250"/>
              <a:ext cx="706233" cy="111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809116" y="4621680"/>
              <a:ext cx="702000" cy="54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6181994" y="4362679"/>
              <a:ext cx="57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181994" y="4515079"/>
              <a:ext cx="57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770926" y="4056279"/>
              <a:ext cx="360000" cy="802161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肘形连接符 17"/>
            <p:cNvCxnSpPr/>
            <p:nvPr/>
          </p:nvCxnSpPr>
          <p:spPr>
            <a:xfrm flipV="1">
              <a:off x="7141559" y="3913741"/>
              <a:ext cx="756000" cy="239159"/>
            </a:xfrm>
            <a:prstGeom prst="bentConnector3">
              <a:avLst>
                <a:gd name="adj1" fmla="val 97798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flipV="1">
              <a:off x="7141558" y="3903108"/>
              <a:ext cx="936000" cy="396000"/>
            </a:xfrm>
            <a:prstGeom prst="bentConnector3">
              <a:avLst>
                <a:gd name="adj1" fmla="val 101528"/>
              </a:avLst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/>
            <p:nvPr/>
          </p:nvCxnSpPr>
          <p:spPr>
            <a:xfrm>
              <a:off x="7187630" y="4464792"/>
              <a:ext cx="742518" cy="156888"/>
            </a:xfrm>
            <a:prstGeom prst="bentConnector3">
              <a:avLst>
                <a:gd name="adj1" fmla="val 101551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/>
            <p:nvPr/>
          </p:nvCxnSpPr>
          <p:spPr>
            <a:xfrm>
              <a:off x="7187630" y="4362679"/>
              <a:ext cx="1142842" cy="259001"/>
            </a:xfrm>
            <a:prstGeom prst="bentConnector3">
              <a:avLst>
                <a:gd name="adj1" fmla="val 100239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8077558" y="2195037"/>
              <a:ext cx="433558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899970" y="1079500"/>
            <a:ext cx="5056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高位</a:t>
            </a:r>
            <a:r>
              <a:rPr lang="zh-CN" altLang="en-US" sz="2400" b="1" dirty="0" smtClean="0"/>
              <a:t>地址参与译码的方法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en-US" sz="2000" dirty="0" smtClean="0"/>
              <a:t>产生</a:t>
            </a:r>
            <a:r>
              <a:rPr lang="zh-CN" altLang="en-US" sz="2000" b="1" dirty="0" smtClean="0"/>
              <a:t>存储器读写信号</a:t>
            </a:r>
            <a:r>
              <a:rPr lang="zh-CN" altLang="en-US" sz="2000" dirty="0" smtClean="0"/>
              <a:t>和</a:t>
            </a:r>
            <a:r>
              <a:rPr lang="en-US" altLang="zh-CN" sz="2000" b="1" dirty="0" smtClean="0"/>
              <a:t>I/O</a:t>
            </a:r>
            <a:r>
              <a:rPr lang="zh-CN" altLang="en-US" sz="2000" b="1" dirty="0" smtClean="0"/>
              <a:t>接口读写信号</a:t>
            </a:r>
            <a:endParaRPr lang="en-US" altLang="zh-CN" sz="20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5164822" y="4571332"/>
            <a:ext cx="1465243" cy="785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12180" y="502110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0x0000_0000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164822" y="3328441"/>
            <a:ext cx="1465243" cy="12408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I/O</a:t>
            </a:r>
            <a:r>
              <a:rPr lang="zh-CN" altLang="en-US" b="1" dirty="0" smtClean="0">
                <a:solidFill>
                  <a:srgbClr val="FF0000"/>
                </a:solidFill>
              </a:rPr>
              <a:t>接口空间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12180" y="431203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0x0000_</a:t>
            </a:r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en-US" altLang="zh-CN" b="1" dirty="0" smtClean="0"/>
              <a:t>000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3712180" y="325004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0x0000_</a:t>
            </a:r>
            <a:r>
              <a:rPr lang="en-US" altLang="zh-CN" b="1" dirty="0" smtClean="0">
                <a:solidFill>
                  <a:srgbClr val="FF0000"/>
                </a:solidFill>
              </a:rPr>
              <a:t>F</a:t>
            </a:r>
            <a:r>
              <a:rPr lang="en-US" altLang="zh-CN" b="1" dirty="0" smtClean="0"/>
              <a:t>FFF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5164822" y="2273153"/>
            <a:ext cx="1465243" cy="1054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660135" y="1556059"/>
            <a:ext cx="30520" cy="171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27340" y="26518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存储器空间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30923" y="48536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存储器空间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07" y="5479855"/>
            <a:ext cx="3733813" cy="1044202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6945427" y="4460101"/>
            <a:ext cx="1152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Switch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45426" y="4170243"/>
            <a:ext cx="1152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LED</a:t>
            </a:r>
            <a:r>
              <a:rPr lang="zh-CN" altLang="en-US" sz="1600" dirty="0" smtClean="0">
                <a:solidFill>
                  <a:srgbClr val="FF0000"/>
                </a:solidFill>
              </a:rPr>
              <a:t>端口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45425" y="3891402"/>
            <a:ext cx="1152000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状态端口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18446" y="445953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000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119991" y="415429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004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118446" y="386443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en-US" altLang="zh-CN" dirty="0" smtClean="0"/>
              <a:t>008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6630065" y="4569319"/>
            <a:ext cx="315360" cy="17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6630065" y="3851178"/>
            <a:ext cx="315360" cy="46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查询方式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输入输出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4175" y="3238805"/>
            <a:ext cx="3857319" cy="30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状态端口</a:t>
            </a:r>
            <a:r>
              <a:rPr lang="zh-CN" altLang="en-US" sz="2400" dirty="0" smtClean="0"/>
              <a:t>：</a:t>
            </a:r>
            <a:r>
              <a:rPr lang="zh-CN" altLang="en-US" sz="2000" dirty="0" smtClean="0"/>
              <a:t>如，</a:t>
            </a:r>
            <a:r>
              <a:rPr lang="en-US" altLang="zh-CN" sz="2000" b="1" dirty="0" smtClean="0"/>
              <a:t>1—</a:t>
            </a:r>
            <a:r>
              <a:rPr lang="zh-CN" altLang="en-US" sz="2000" dirty="0" smtClean="0"/>
              <a:t>准备好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dirty="0" smtClean="0"/>
              <a:t>status[1</a:t>
            </a:r>
            <a:r>
              <a:rPr lang="en-US" altLang="zh-CN" sz="2000" dirty="0"/>
              <a:t>]</a:t>
            </a:r>
            <a:r>
              <a:rPr lang="zh-CN" altLang="en-US" sz="2000" dirty="0"/>
              <a:t>表示</a:t>
            </a:r>
            <a:r>
              <a:rPr lang="en-US" altLang="zh-CN" sz="2000" dirty="0"/>
              <a:t>switch</a:t>
            </a:r>
            <a:r>
              <a:rPr lang="zh-CN" altLang="en-US" sz="2000" dirty="0"/>
              <a:t>开关；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status[0]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LEDs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数据端口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000" dirty="0" smtClean="0"/>
              <a:t>一个输入数据端口、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一个输出数据端口。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002535" y="124490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增加两个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设备：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位开关输入、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19339" y="1830059"/>
            <a:ext cx="7301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BTNL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：开关位置已经拨好，可以输入新数据；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BTNR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LEDs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已经准备好，可以输出新数据。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73661" y="2722333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实际上，这种设备是不需要查询状态就可以直接输入输出。</a:t>
            </a:r>
            <a:endParaRPr lang="zh-CN" altLang="en-US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624" y="3323192"/>
            <a:ext cx="2930487" cy="32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730" y="70391"/>
            <a:ext cx="2059466" cy="828674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I/O</a:t>
            </a:r>
            <a:r>
              <a:rPr lang="zh-CN" altLang="en-US" sz="3600" dirty="0" smtClean="0"/>
              <a:t>接口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" y="951010"/>
            <a:ext cx="3343275" cy="2638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2" y="3905250"/>
            <a:ext cx="2847975" cy="26098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73752" y="951009"/>
            <a:ext cx="2388888" cy="1671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3752" y="2622014"/>
            <a:ext cx="2388888" cy="967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2489" y="608436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与</a:t>
            </a:r>
            <a:r>
              <a:rPr lang="en-US" altLang="zh-CN" dirty="0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之间的连线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02602" y="358873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与外设之间的连线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680" y="3588738"/>
            <a:ext cx="5286375" cy="3286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680" y="-4189"/>
            <a:ext cx="3429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4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404" y="165100"/>
            <a:ext cx="7886700" cy="946427"/>
          </a:xfrm>
          <a:prstGeom prst="horizontalScroll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zh-CN" altLang="en-US" sz="3600" b="1" spc="600" dirty="0" smtClean="0">
                <a:solidFill>
                  <a:schemeClr val="bg1"/>
                </a:solidFill>
              </a:rPr>
              <a:t>参考资料</a:t>
            </a:r>
            <a:endParaRPr lang="zh-CN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0366" y="4714644"/>
            <a:ext cx="4487872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  2nd</a:t>
            </a:r>
            <a:endParaRPr lang="zh-CN" altLang="en-US" spc="-100" dirty="0"/>
          </a:p>
        </p:txBody>
      </p:sp>
      <p:sp>
        <p:nvSpPr>
          <p:cNvPr id="4" name="矩形 3"/>
          <p:cNvSpPr/>
          <p:nvPr/>
        </p:nvSpPr>
        <p:spPr>
          <a:xfrm>
            <a:off x="3170366" y="5627992"/>
            <a:ext cx="38146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2016</a:t>
            </a:r>
            <a:r>
              <a:rPr lang="zh-CN" altLang="en-US" sz="2000" dirty="0" smtClean="0"/>
              <a:t>，第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章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080" y="4840456"/>
            <a:ext cx="1180130" cy="1676323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70366" y="1195010"/>
            <a:ext cx="508209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 smtClean="0"/>
              <a:t>架构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实验教程</a:t>
            </a:r>
            <a:endParaRPr lang="en-US" altLang="zh-CN" sz="2000" b="1" dirty="0" smtClean="0"/>
          </a:p>
          <a:p>
            <a:pPr>
              <a:lnSpc>
                <a:spcPct val="200000"/>
              </a:lnSpc>
            </a:pPr>
            <a:r>
              <a:rPr lang="zh-CN" altLang="en-US" sz="2000" dirty="0" smtClean="0"/>
              <a:t>左冬红</a:t>
            </a:r>
            <a:r>
              <a:rPr lang="zh-CN" altLang="en-US" sz="2000" dirty="0"/>
              <a:t>，清华大学出版社，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章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079" y="1177137"/>
            <a:ext cx="1190517" cy="17411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r="13444"/>
          <a:stretch/>
        </p:blipFill>
        <p:spPr>
          <a:xfrm>
            <a:off x="1385731" y="3072646"/>
            <a:ext cx="1182866" cy="16419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148022" y="3046908"/>
            <a:ext cx="5082094" cy="1232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/>
              <a:t>计算机组成原理与接口技术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基于</a:t>
            </a:r>
            <a:r>
              <a:rPr lang="en-US" altLang="zh-CN" sz="2000" b="1" dirty="0"/>
              <a:t>MIPS</a:t>
            </a:r>
            <a:r>
              <a:rPr lang="zh-CN" altLang="en-US" sz="2000" b="1" dirty="0" smtClean="0"/>
              <a:t>架构</a:t>
            </a:r>
            <a:r>
              <a:rPr lang="zh-CN" altLang="en-US" sz="2000" dirty="0" smtClean="0"/>
              <a:t>左冬红</a:t>
            </a:r>
            <a:r>
              <a:rPr lang="zh-CN" altLang="en-US" sz="2000" dirty="0"/>
              <a:t>，清华大学出版社，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章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970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3244</TotalTime>
  <Words>538</Words>
  <Application>Microsoft Office PowerPoint</Application>
  <PresentationFormat>全屏显示(4:3)</PresentationFormat>
  <Paragraphs>103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楷体</vt:lpstr>
      <vt:lpstr>宋体</vt:lpstr>
      <vt:lpstr>幼圆</vt:lpstr>
      <vt:lpstr>Arial</vt:lpstr>
      <vt:lpstr>Calibri</vt:lpstr>
      <vt:lpstr>Calibri Light</vt:lpstr>
      <vt:lpstr>Office 主题</vt:lpstr>
      <vt:lpstr>计算机体系结构实验</vt:lpstr>
      <vt:lpstr>接口技术</vt:lpstr>
      <vt:lpstr>I/O接口结构</vt:lpstr>
      <vt:lpstr>存储器映像I/O寻址方式</vt:lpstr>
      <vt:lpstr>增加I/O接口的MIPS单周期处理器</vt:lpstr>
      <vt:lpstr>存储器映像I/O寻址具体方案</vt:lpstr>
      <vt:lpstr>CPU查询方式I/O输入输出</vt:lpstr>
      <vt:lpstr>I/O接口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chenc</cp:lastModifiedBy>
  <cp:revision>246</cp:revision>
  <dcterms:created xsi:type="dcterms:W3CDTF">2017-01-28T01:03:38Z</dcterms:created>
  <dcterms:modified xsi:type="dcterms:W3CDTF">2018-03-23T13:22:52Z</dcterms:modified>
</cp:coreProperties>
</file>