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9" roundtripDataSignature="AMtx7mi/aYsoSKg4/H5JfIUD4mMAt//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891804-4C29-43DE-A832-A01F8AF71991}">
  <a:tblStyle styleId="{F8891804-4C29-43DE-A832-A01F8AF7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5e9ad53b8_4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5e9ad53b8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85e9ad53b8_4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3c8f34c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3c8f34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873c8f34c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754059086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75405908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8754059086_2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754059086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75405908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8754059086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30" name="Google Shape;33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e9ad53b8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e9ad53b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1" name="Google Shape;341;g85e9ad53b8_6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7a846577d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7a846577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87a846577d_2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7a846577d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7a846577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87a846577d_2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e9ad53b8_3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e9ad53b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85e9ad53b8_3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a846577d_1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a846577d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Improving the IEE</a:t>
            </a:r>
            <a:endParaRPr/>
          </a:p>
        </p:txBody>
      </p:sp>
      <p:sp>
        <p:nvSpPr>
          <p:cNvPr id="230" name="Google Shape;230;g87a846577d_13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38" name="Google Shape;23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5e9ad53b8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5e9ad53b8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5e9ad53b8_3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5e9ad53b8_9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5e9ad53b8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5e9ad53b8_9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67" name="Google Shape;26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75405908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7540590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875405908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 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4064000" y="3200400"/>
            <a:ext cx="8128000" cy="1828800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>
            <p:ph idx="2" type="pic"/>
          </p:nvPr>
        </p:nvSpPr>
        <p:spPr>
          <a:xfrm>
            <a:off x="0" y="1371600"/>
            <a:ext cx="8129016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1"/>
          <p:cNvSpPr/>
          <p:nvPr/>
        </p:nvSpPr>
        <p:spPr>
          <a:xfrm>
            <a:off x="8128000" y="1371600"/>
            <a:ext cx="406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4064000" y="5029200"/>
            <a:ext cx="4064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8128000" y="5029200"/>
            <a:ext cx="4064000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"/>
          <p:cNvSpPr txBox="1"/>
          <p:nvPr>
            <p:ph type="ctrTitle"/>
          </p:nvPr>
        </p:nvSpPr>
        <p:spPr>
          <a:xfrm>
            <a:off x="4064000" y="3225452"/>
            <a:ext cx="8128000" cy="1067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4572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2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1"/>
          <p:cNvSpPr txBox="1"/>
          <p:nvPr>
            <p:ph idx="1" type="subTitle"/>
          </p:nvPr>
        </p:nvSpPr>
        <p:spPr>
          <a:xfrm>
            <a:off x="4064000" y="4323604"/>
            <a:ext cx="8128000" cy="407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E6F5"/>
              </a:buClr>
              <a:buSzPts val="2400"/>
              <a:buNone/>
              <a:defRPr sz="2400">
                <a:solidFill>
                  <a:srgbClr val="BAE6F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7" name="Google Shape;2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371600"/>
            <a:ext cx="8151225" cy="3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4">
  <p:cSld name="Transition Slide 4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  <a:defRPr b="1" sz="540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9D8F"/>
              </a:buClr>
              <a:buSzPts val="2800"/>
              <a:buNone/>
              <a:defRPr sz="2800">
                <a:solidFill>
                  <a:srgbClr val="9D9D8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0"/>
          <p:cNvSpPr/>
          <p:nvPr/>
        </p:nvSpPr>
        <p:spPr>
          <a:xfrm rot="5400000">
            <a:off x="-267349" y="4414555"/>
            <a:ext cx="1674590" cy="1139894"/>
          </a:xfrm>
          <a:custGeom>
            <a:rect b="b" l="l" r="r" t="t"/>
            <a:pathLst>
              <a:path extrusionOk="0" h="1139894" w="1674590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/>
          <p:nvPr>
            <p:ph idx="2" type="pic"/>
          </p:nvPr>
        </p:nvSpPr>
        <p:spPr>
          <a:xfrm>
            <a:off x="1" y="0"/>
            <a:ext cx="7806889" cy="4723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 flipH="1">
            <a:off x="0" y="5213253"/>
            <a:ext cx="3747554" cy="1644747"/>
          </a:xfrm>
          <a:custGeom>
            <a:rect b="b" l="l" r="r" t="t"/>
            <a:pathLst>
              <a:path extrusionOk="0" h="1644747" w="3747554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 flipH="1" rot="10800000">
            <a:off x="7333860" y="-1"/>
            <a:ext cx="4858141" cy="2684911"/>
          </a:xfrm>
          <a:custGeom>
            <a:rect b="b" l="l" r="r" t="t"/>
            <a:pathLst>
              <a:path extrusionOk="0" h="2684911" w="4858141">
                <a:moveTo>
                  <a:pt x="1229424" y="2684911"/>
                </a:moveTo>
                <a:lnTo>
                  <a:pt x="4858141" y="2684911"/>
                </a:lnTo>
                <a:lnTo>
                  <a:pt x="4858141" y="1794066"/>
                </a:lnTo>
                <a:lnTo>
                  <a:pt x="2452345" y="0"/>
                </a:lnTo>
                <a:lnTo>
                  <a:pt x="0" y="17739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>
            <p:ph idx="3" type="body"/>
          </p:nvPr>
        </p:nvSpPr>
        <p:spPr>
          <a:xfrm>
            <a:off x="8000322" y="235007"/>
            <a:ext cx="3528392" cy="1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  <a:defRPr sz="88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5">
  <p:cSld name="Transition Slide 5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0" y="5029200"/>
            <a:ext cx="12192000" cy="1828800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0" y="1371601"/>
            <a:ext cx="12192000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E6F5"/>
              </a:buClr>
              <a:buSzPts val="2800"/>
              <a:buNone/>
              <a:defRPr sz="2800">
                <a:solidFill>
                  <a:srgbClr val="BAE6F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6">
  <p:cSld name="Transition Slide 6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0" y="5029200"/>
            <a:ext cx="12192000" cy="1828800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/>
          <p:nvPr>
            <p:ph idx="2" type="pic"/>
          </p:nvPr>
        </p:nvSpPr>
        <p:spPr>
          <a:xfrm>
            <a:off x="0" y="1371601"/>
            <a:ext cx="12192000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E6F5"/>
              </a:buClr>
              <a:buSzPts val="2800"/>
              <a:buNone/>
              <a:defRPr sz="2800">
                <a:solidFill>
                  <a:srgbClr val="BAE6F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7">
  <p:cSld name="Transition Slide 7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0" y="5029200"/>
            <a:ext cx="12192000" cy="1828800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0" y="1371601"/>
            <a:ext cx="12192000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6BF"/>
              </a:buClr>
              <a:buSzPts val="2800"/>
              <a:buNone/>
              <a:defRPr sz="2800">
                <a:solidFill>
                  <a:srgbClr val="FFD6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8">
  <p:cSld name="Transition Slide 8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0" y="5029200"/>
            <a:ext cx="12192000" cy="1828800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/>
          <p:nvPr>
            <p:ph idx="2" type="pic"/>
          </p:nvPr>
        </p:nvSpPr>
        <p:spPr>
          <a:xfrm>
            <a:off x="0" y="1371601"/>
            <a:ext cx="12192000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6BF"/>
              </a:buClr>
              <a:buSzPts val="2800"/>
              <a:buNone/>
              <a:defRPr sz="2800">
                <a:solidFill>
                  <a:srgbClr val="FFD6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9">
  <p:cSld name="Transition Slide 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5029200"/>
            <a:ext cx="12192000" cy="1828800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>
            <p:ph idx="2" type="pic"/>
          </p:nvPr>
        </p:nvSpPr>
        <p:spPr>
          <a:xfrm>
            <a:off x="0" y="1371601"/>
            <a:ext cx="12192000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3BAB4"/>
              </a:buClr>
              <a:buSzPts val="2800"/>
              <a:buNone/>
              <a:defRPr sz="2800">
                <a:solidFill>
                  <a:srgbClr val="C3BAB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10">
  <p:cSld name="Transition Slide 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0" y="5029200"/>
            <a:ext cx="12192000" cy="1828800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>
            <p:ph idx="2" type="pic"/>
          </p:nvPr>
        </p:nvSpPr>
        <p:spPr>
          <a:xfrm>
            <a:off x="0" y="1371601"/>
            <a:ext cx="12192000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3BAB4"/>
              </a:buClr>
              <a:buSzPts val="2800"/>
              <a:buNone/>
              <a:defRPr sz="2800">
                <a:solidFill>
                  <a:srgbClr val="C3BAB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escription">
  <p:cSld name="Title and 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7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FCFC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7"/>
          <p:cNvSpPr txBox="1"/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rgbClr val="F8C0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838200" y="5589240"/>
            <a:ext cx="10515600" cy="626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>
                <a:solidFill>
                  <a:schemeClr val="accen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>
                <a:solidFill>
                  <a:srgbClr val="59595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Columns">
  <p:cSld name="Title and 2 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FCFC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8"/>
          <p:cNvSpPr txBox="1"/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0" type="dt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1" type="ftr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28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rgbClr val="F8C0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838200" y="1825625"/>
            <a:ext cx="50417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6312024" y="1825625"/>
            <a:ext cx="50417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- Dark">
  <p:cSld name="Title and Content - Dark"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9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47453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29"/>
          <p:cNvSpPr txBox="1"/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482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0" type="dt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6" name="Google Shape;166;p29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rgbClr val="47453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Dark">
  <p:cSld name="Quote - Dark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0" y="1"/>
            <a:ext cx="9962166" cy="4723331"/>
          </a:xfrm>
          <a:custGeom>
            <a:rect b="b" l="l" r="r" t="t"/>
            <a:pathLst>
              <a:path extrusionOk="0" h="4723331" w="9962166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2"/>
          <p:cNvSpPr/>
          <p:nvPr/>
        </p:nvSpPr>
        <p:spPr>
          <a:xfrm rot="5400000">
            <a:off x="-487322" y="3075509"/>
            <a:ext cx="4269815" cy="3295170"/>
          </a:xfrm>
          <a:custGeom>
            <a:rect b="b" l="l" r="r" t="t"/>
            <a:pathLst>
              <a:path extrusionOk="0" h="3295170" w="4269815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2"/>
          <p:cNvSpPr/>
          <p:nvPr/>
        </p:nvSpPr>
        <p:spPr>
          <a:xfrm flipH="1">
            <a:off x="1423477" y="5213253"/>
            <a:ext cx="4479354" cy="1644747"/>
          </a:xfrm>
          <a:custGeom>
            <a:rect b="b" l="l" r="r" t="t"/>
            <a:pathLst>
              <a:path extrusionOk="0" h="1644747" w="4479354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8200" y="2036486"/>
            <a:ext cx="10515600" cy="337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43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8200" y="5416037"/>
            <a:ext cx="10515599" cy="5048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i="1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/>
          <p:nvPr/>
        </p:nvSpPr>
        <p:spPr>
          <a:xfrm>
            <a:off x="8820597" y="548680"/>
            <a:ext cx="2533203" cy="1745300"/>
          </a:xfrm>
          <a:custGeom>
            <a:rect b="b" l="l" r="r" t="t"/>
            <a:pathLst>
              <a:path extrusionOk="0" h="708794" w="102877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12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47453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rgbClr val="47453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Dark">
  <p:cSld name="Title - Dark"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30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47453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30"/>
          <p:cNvSpPr txBox="1"/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0" type="dt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1" type="ftr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3" name="Google Shape;173;p30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rgbClr val="47453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- Dark">
  <p:cSld name="Big - Dark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0" y="1"/>
            <a:ext cx="9962166" cy="4723331"/>
          </a:xfrm>
          <a:custGeom>
            <a:rect b="b" l="l" r="r" t="t"/>
            <a:pathLst>
              <a:path extrusionOk="0" h="4723331" w="9962166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1"/>
          <p:cNvSpPr/>
          <p:nvPr/>
        </p:nvSpPr>
        <p:spPr>
          <a:xfrm rot="5400000">
            <a:off x="-487322" y="3075509"/>
            <a:ext cx="4269815" cy="3295170"/>
          </a:xfrm>
          <a:custGeom>
            <a:rect b="b" l="l" r="r" t="t"/>
            <a:pathLst>
              <a:path extrusionOk="0" h="3295170" w="4269815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"/>
          <p:cNvSpPr/>
          <p:nvPr/>
        </p:nvSpPr>
        <p:spPr>
          <a:xfrm flipH="1">
            <a:off x="1423477" y="5213253"/>
            <a:ext cx="4479354" cy="1644747"/>
          </a:xfrm>
          <a:custGeom>
            <a:rect b="b" l="l" r="r" t="t"/>
            <a:pathLst>
              <a:path extrusionOk="0" h="1644747" w="4479354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200"/>
              <a:buFont typeface="Calibri"/>
              <a:buNone/>
              <a:defRPr b="1" sz="3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1" sz="54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800">
                <a:solidFill>
                  <a:schemeClr val="accent3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b="1" sz="4400">
                <a:solidFill>
                  <a:schemeClr val="accent3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b="1" sz="4000">
                <a:solidFill>
                  <a:schemeClr val="accent3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b="1" sz="40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31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47453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1" type="ftr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5" name="Google Shape;185;p31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rgbClr val="47453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icture">
  <p:cSld name="Full Pictur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>
            <p:ph idx="2" type="pic"/>
          </p:nvPr>
        </p:nvSpPr>
        <p:spPr>
          <a:xfrm>
            <a:off x="1" y="-1"/>
            <a:ext cx="12191999" cy="6858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type="ctrTitle"/>
          </p:nvPr>
        </p:nvSpPr>
        <p:spPr>
          <a:xfrm>
            <a:off x="5879976" y="4851128"/>
            <a:ext cx="5842171" cy="1067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  <a:defRPr b="1" sz="540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" type="subTitle"/>
          </p:nvPr>
        </p:nvSpPr>
        <p:spPr>
          <a:xfrm>
            <a:off x="5879976" y="5949280"/>
            <a:ext cx="5842171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9D8F"/>
              </a:buClr>
              <a:buSzPts val="2800"/>
              <a:buNone/>
              <a:defRPr sz="2800">
                <a:solidFill>
                  <a:srgbClr val="9D9D8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nd Title">
  <p:cSld name="Picture and 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0" y="4293096"/>
            <a:ext cx="12192000" cy="2564904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/>
          <p:nvPr>
            <p:ph idx="2" type="pic"/>
          </p:nvPr>
        </p:nvSpPr>
        <p:spPr>
          <a:xfrm>
            <a:off x="0" y="0"/>
            <a:ext cx="12192000" cy="502920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3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FCFC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13"/>
          <p:cNvSpPr txBox="1"/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3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rgbClr val="F8C0A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4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FCFC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14"/>
          <p:cNvSpPr txBox="1"/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482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•"/>
              <a:defRPr sz="4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•"/>
              <a:defRPr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rgbClr val="F8C0A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11">
  <p:cSld name="Transition Slide 11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  <a:defRPr b="1" sz="540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9D8F"/>
              </a:buClr>
              <a:buSzPts val="2800"/>
              <a:buNone/>
              <a:defRPr sz="2800">
                <a:solidFill>
                  <a:srgbClr val="9D9D8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 rot="5400000">
            <a:off x="-267349" y="4414555"/>
            <a:ext cx="1674590" cy="1139894"/>
          </a:xfrm>
          <a:custGeom>
            <a:rect b="b" l="l" r="r" t="t"/>
            <a:pathLst>
              <a:path extrusionOk="0" h="1139894" w="1674590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1" y="0"/>
            <a:ext cx="7806889" cy="4723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 flipH="1">
            <a:off x="0" y="5213253"/>
            <a:ext cx="3747554" cy="1644747"/>
          </a:xfrm>
          <a:custGeom>
            <a:rect b="b" l="l" r="r" t="t"/>
            <a:pathLst>
              <a:path extrusionOk="0" h="1644747" w="3747554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4757682" y="4074661"/>
            <a:ext cx="6964465" cy="1067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  <a:defRPr b="1" sz="320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757682" y="5172813"/>
            <a:ext cx="6964465" cy="407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 rot="5400000">
            <a:off x="-487322" y="3075509"/>
            <a:ext cx="4269815" cy="3295170"/>
          </a:xfrm>
          <a:custGeom>
            <a:rect b="b" l="l" r="r" t="t"/>
            <a:pathLst>
              <a:path extrusionOk="0" h="3295170" w="4269815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0" y="0"/>
            <a:ext cx="9962166" cy="4723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 flipH="1">
            <a:off x="1423477" y="5213253"/>
            <a:ext cx="4479354" cy="1644747"/>
          </a:xfrm>
          <a:custGeom>
            <a:rect b="b" l="l" r="r" t="t"/>
            <a:pathLst>
              <a:path extrusionOk="0" h="1644747" w="4479354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282580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6074434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1">
  <p:cSld name="Transition Slide 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 b="1" sz="440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 rot="5400000">
            <a:off x="-267349" y="4414555"/>
            <a:ext cx="1674590" cy="1139894"/>
          </a:xfrm>
          <a:custGeom>
            <a:rect b="b" l="l" r="r" t="t"/>
            <a:pathLst>
              <a:path extrusionOk="0" h="1139894" w="1674590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1" y="0"/>
            <a:ext cx="7806889" cy="4723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 flipH="1">
            <a:off x="0" y="5213253"/>
            <a:ext cx="3747554" cy="1644747"/>
          </a:xfrm>
          <a:custGeom>
            <a:rect b="b" l="l" r="r" t="t"/>
            <a:pathLst>
              <a:path extrusionOk="0" h="1644747" w="3747554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 flipH="1" rot="10800000">
            <a:off x="7333860" y="-1"/>
            <a:ext cx="4858141" cy="2684911"/>
          </a:xfrm>
          <a:custGeom>
            <a:rect b="b" l="l" r="r" t="t"/>
            <a:pathLst>
              <a:path extrusionOk="0" h="2684911" w="4858141">
                <a:moveTo>
                  <a:pt x="1229424" y="2684911"/>
                </a:moveTo>
                <a:lnTo>
                  <a:pt x="4858141" y="2684911"/>
                </a:lnTo>
                <a:lnTo>
                  <a:pt x="4858141" y="1794066"/>
                </a:lnTo>
                <a:lnTo>
                  <a:pt x="2452345" y="0"/>
                </a:lnTo>
                <a:lnTo>
                  <a:pt x="0" y="17739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8000322" y="235007"/>
            <a:ext cx="3528392" cy="1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8800"/>
              <a:buNone/>
              <a:defRPr sz="8800" cap="none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2">
  <p:cSld name="Transition Slide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064000" y="3200400"/>
            <a:ext cx="8128000" cy="3657600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0" y="1371600"/>
            <a:ext cx="8129016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/>
          <p:nvPr/>
        </p:nvSpPr>
        <p:spPr>
          <a:xfrm>
            <a:off x="8128000" y="1371600"/>
            <a:ext cx="406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>
            <p:ph type="ctrTitle"/>
          </p:nvPr>
        </p:nvSpPr>
        <p:spPr>
          <a:xfrm>
            <a:off x="4064000" y="3975732"/>
            <a:ext cx="8128000" cy="1067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2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709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0970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4064000" y="5296049"/>
            <a:ext cx="812800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E6F5"/>
              </a:buClr>
              <a:buSzPts val="2800"/>
              <a:buNone/>
              <a:defRPr sz="2800">
                <a:solidFill>
                  <a:srgbClr val="BAE6F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3" type="body"/>
          </p:nvPr>
        </p:nvSpPr>
        <p:spPr>
          <a:xfrm>
            <a:off x="8396312" y="1673729"/>
            <a:ext cx="3528392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8800"/>
              <a:buNone/>
              <a:defRPr sz="8800" cap="none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3">
  <p:cSld name="Transition Slide 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type="ctrTitle"/>
          </p:nvPr>
        </p:nvSpPr>
        <p:spPr>
          <a:xfrm>
            <a:off x="2032000" y="4397394"/>
            <a:ext cx="8128000" cy="1067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2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0CEC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D0CEC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200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2032000" y="5717711"/>
            <a:ext cx="812800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E6F5"/>
              </a:buClr>
              <a:buSzPts val="2800"/>
              <a:buNone/>
              <a:defRPr sz="2800">
                <a:solidFill>
                  <a:srgbClr val="BAE6F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331804" y="3345071"/>
            <a:ext cx="3528392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8800"/>
              <a:buNone/>
              <a:defRPr sz="8800" cap="none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ixabay.com/en/users/HypnoArt-202249/" TargetMode="External"/><Relationship Id="rId4" Type="http://schemas.openxmlformats.org/officeDocument/2006/relationships/hyperlink" Target="https://pixabay.com/en/service/faq/" TargetMode="External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PonyGE/PonyGE2/wiki/Initialisation" TargetMode="External"/><Relationship Id="rId4" Type="http://schemas.openxmlformats.org/officeDocument/2006/relationships/hyperlink" Target="https://github.com/PonyGE/PonyGE2/wiki/Selection" TargetMode="External"/><Relationship Id="rId5" Type="http://schemas.openxmlformats.org/officeDocument/2006/relationships/hyperlink" Target="https://github.com/PonyGE/PonyGE2/wiki/Variation#crossover" TargetMode="External"/><Relationship Id="rId6" Type="http://schemas.openxmlformats.org/officeDocument/2006/relationships/hyperlink" Target="https://github.com/PonyGE/PonyGE2/wiki/Variation#mutat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pc.uni.lu/systems/iris/#computing-capacit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30A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"/>
          <p:cNvSpPr txBox="1"/>
          <p:nvPr>
            <p:ph idx="1" type="subTitle"/>
          </p:nvPr>
        </p:nvSpPr>
        <p:spPr>
          <a:xfrm>
            <a:off x="8273925" y="1683025"/>
            <a:ext cx="3780000" cy="26472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000000"/>
            </a:outerShdw>
          </a:effectLst>
        </p:spPr>
        <p:txBody>
          <a:bodyPr anchorCtr="0" anchor="t" bIns="45700" lIns="27430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t/>
            </a:r>
            <a:endParaRPr b="1" sz="5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b="1" lang="en-US" sz="5000">
                <a:solidFill>
                  <a:srgbClr val="FFFFFF"/>
                </a:solidFill>
              </a:rPr>
              <a:t>E</a:t>
            </a:r>
            <a:r>
              <a:rPr b="1" lang="en-US" sz="5000">
                <a:solidFill>
                  <a:srgbClr val="FFFFFF"/>
                </a:solidFill>
              </a:rPr>
              <a:t>volutionary</a:t>
            </a:r>
            <a:r>
              <a:rPr b="1" lang="en-US" sz="5000">
                <a:solidFill>
                  <a:schemeClr val="lt1"/>
                </a:solidFill>
              </a:rPr>
              <a:t> </a:t>
            </a:r>
            <a:endParaRPr b="1" sz="5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b="1" lang="en-US" sz="5000">
                <a:solidFill>
                  <a:schemeClr val="lt1"/>
                </a:solidFill>
              </a:rPr>
              <a:t> AutoML </a:t>
            </a:r>
            <a:endParaRPr sz="5000"/>
          </a:p>
        </p:txBody>
      </p:sp>
      <p:sp>
        <p:nvSpPr>
          <p:cNvPr id="200" name="Google Shape;200;p1"/>
          <p:cNvSpPr txBox="1"/>
          <p:nvPr/>
        </p:nvSpPr>
        <p:spPr>
          <a:xfrm>
            <a:off x="152401" y="5181600"/>
            <a:ext cx="32073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0" y="4881700"/>
            <a:ext cx="40632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F1F6"/>
              </a:solidFill>
            </a:endParaRPr>
          </a:p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F1F6"/>
              </a:solidFill>
            </a:endParaRPr>
          </a:p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DF1F6"/>
                </a:solidFill>
              </a:rPr>
              <a:t>DR. EMMANUEL KIEFFER</a:t>
            </a:r>
            <a:endParaRPr>
              <a:solidFill>
                <a:srgbClr val="EDF1F6"/>
              </a:solidFill>
            </a:endParaRPr>
          </a:p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DF1F6"/>
                </a:solidFill>
              </a:rPr>
              <a:t>DR. BOONYARIT CHANGAIVAL</a:t>
            </a:r>
            <a:endParaRPr>
              <a:solidFill>
                <a:srgbClr val="EDF1F6"/>
              </a:solidFill>
            </a:endParaRPr>
          </a:p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F1F6"/>
              </a:solidFill>
            </a:endParaRPr>
          </a:p>
        </p:txBody>
      </p:sp>
      <p:sp>
        <p:nvSpPr>
          <p:cNvPr id="202" name="Google Shape;202;p1"/>
          <p:cNvSpPr txBox="1"/>
          <p:nvPr/>
        </p:nvSpPr>
        <p:spPr>
          <a:xfrm>
            <a:off x="9531075" y="5776800"/>
            <a:ext cx="1265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29/05/2020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"/>
          <p:cNvSpPr txBox="1"/>
          <p:nvPr/>
        </p:nvSpPr>
        <p:spPr>
          <a:xfrm>
            <a:off x="4322100" y="5334000"/>
            <a:ext cx="35802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MOAD HANI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YANN HOFFMANN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THI HUYEN TRANG HOANG</a:t>
            </a:r>
            <a:endParaRPr sz="1800"/>
          </a:p>
          <a:p>
            <a:pPr indent="0" lvl="0" marL="0" rtl="0" algn="l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F1F6"/>
              </a:solidFill>
            </a:endParaRPr>
          </a:p>
          <a:p>
            <a:pPr indent="0" lvl="0" marL="0" rtl="0" algn="l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F1F6"/>
              </a:solidFill>
            </a:endParaRPr>
          </a:p>
          <a:p>
            <a:pPr indent="0" lvl="0" marL="0" rtl="0" algn="l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DF1F6"/>
                </a:solidFill>
              </a:rPr>
              <a:t>DR. EMMANUEL KIEFFER</a:t>
            </a:r>
            <a:endParaRPr>
              <a:solidFill>
                <a:srgbClr val="EDF1F6"/>
              </a:solidFill>
            </a:endParaRPr>
          </a:p>
          <a:p>
            <a:pPr indent="0" lvl="0" marL="0" rtl="0" algn="l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DF1F6"/>
                </a:solidFill>
              </a:rPr>
              <a:t>DR. BOONYARIT CHANGAIVAL</a:t>
            </a:r>
            <a:endParaRPr>
              <a:solidFill>
                <a:srgbClr val="EDF1F6"/>
              </a:solidFill>
            </a:endParaRPr>
          </a:p>
          <a:p>
            <a:pPr indent="0" lvl="0" marL="0" rtl="0" algn="ctr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F1F6"/>
              </a:solidFill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3">
            <a:alphaModFix/>
          </a:blip>
          <a:srcRect b="0" l="0" r="18752" t="0"/>
          <a:stretch/>
        </p:blipFill>
        <p:spPr>
          <a:xfrm>
            <a:off x="0" y="0"/>
            <a:ext cx="74756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4675" y="-11"/>
            <a:ext cx="1530583" cy="13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5e9ad53b8_4_14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5" name="Google Shape;295;g85e9ad53b8_4_14"/>
          <p:cNvGraphicFramePr/>
          <p:nvPr/>
        </p:nvGraphicFramePr>
        <p:xfrm>
          <a:off x="2953975" y="177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{F8891804-4C29-43DE-A832-A01F8AF71991}</a:tableStyleId>
              </a:tblPr>
              <a:tblGrid>
                <a:gridCol w="2076175"/>
                <a:gridCol w="1530225"/>
                <a:gridCol w="1496000"/>
                <a:gridCol w="1181650"/>
              </a:tblGrid>
              <a:tr h="5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Best Fitness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Average Fitness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Average </a:t>
                      </a:r>
                      <a:r>
                        <a:rPr b="1" lang="en-US">
                          <a:solidFill>
                            <a:schemeClr val="dk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IEEE Control Grammar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0.7705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1203 min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CECE"/>
                    </a:solidFill>
                  </a:tcPr>
                </a:tc>
              </a:tr>
              <a:tr h="50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Evol</a:t>
                      </a:r>
                      <a:r>
                        <a:rPr lang="en-US"/>
                        <a:t> Grammar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0.851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0.8373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1624 min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50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Control Grammar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2880 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Inception 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5575 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Inception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6233 min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g85e9ad53b8_4_14"/>
          <p:cNvSpPr txBox="1"/>
          <p:nvPr>
            <p:ph type="title"/>
          </p:nvPr>
        </p:nvSpPr>
        <p:spPr>
          <a:xfrm>
            <a:off x="366875" y="150150"/>
            <a:ext cx="8254200" cy="13257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73c8f34cd_0_7"/>
          <p:cNvSpPr txBox="1"/>
          <p:nvPr>
            <p:ph type="title"/>
          </p:nvPr>
        </p:nvSpPr>
        <p:spPr>
          <a:xfrm>
            <a:off x="835200" y="93350"/>
            <a:ext cx="5136300" cy="18033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sng"/>
              <a:t>Understanding:</a:t>
            </a:r>
            <a:r>
              <a:rPr lang="en-US" sz="3600" u="sng"/>
              <a:t>               </a:t>
            </a:r>
            <a:endParaRPr sz="3600" u="sng">
              <a:solidFill>
                <a:srgbClr val="0000FF"/>
              </a:solidFill>
            </a:endParaRPr>
          </a:p>
        </p:txBody>
      </p:sp>
      <p:sp>
        <p:nvSpPr>
          <p:cNvPr id="303" name="Google Shape;303;g873c8f34cd_0_7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g873c8f34cd_0_7"/>
          <p:cNvPicPr preferRelativeResize="0"/>
          <p:nvPr/>
        </p:nvPicPr>
        <p:blipFill rotWithShape="1">
          <a:blip r:embed="rId3">
            <a:alphaModFix/>
          </a:blip>
          <a:srcRect b="46759" l="71219" r="0" t="8205"/>
          <a:stretch/>
        </p:blipFill>
        <p:spPr>
          <a:xfrm>
            <a:off x="7048500" y="2129575"/>
            <a:ext cx="3656998" cy="340119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g873c8f34cd_0_7"/>
          <p:cNvSpPr txBox="1"/>
          <p:nvPr>
            <p:ph type="title"/>
          </p:nvPr>
        </p:nvSpPr>
        <p:spPr>
          <a:xfrm>
            <a:off x="5407075" y="484125"/>
            <a:ext cx="6400200" cy="12717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9900"/>
                </a:solidFill>
              </a:rPr>
              <a:t>Why</a:t>
            </a:r>
            <a:r>
              <a:rPr lang="en-US" sz="3000"/>
              <a:t> evol </a:t>
            </a:r>
            <a:r>
              <a:rPr b="0" lang="en-US" sz="3000"/>
              <a:t>approach worked well?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00FF00"/>
                </a:solidFill>
              </a:rPr>
              <a:t>How</a:t>
            </a:r>
            <a:r>
              <a:rPr lang="en-US" sz="3000"/>
              <a:t> </a:t>
            </a:r>
            <a:r>
              <a:rPr b="0" lang="en-US" sz="3000"/>
              <a:t>can we improve</a:t>
            </a:r>
            <a:r>
              <a:rPr lang="en-US" sz="3000"/>
              <a:t> inception </a:t>
            </a:r>
            <a:r>
              <a:rPr b="0" lang="en-US" sz="3000"/>
              <a:t>model</a:t>
            </a:r>
            <a:r>
              <a:rPr b="0" lang="en-US" sz="3300"/>
              <a:t>?</a:t>
            </a:r>
            <a:r>
              <a:rPr lang="en-US"/>
              <a:t>                           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6" name="Google Shape;306;g873c8f34cd_0_7"/>
          <p:cNvSpPr txBox="1"/>
          <p:nvPr/>
        </p:nvSpPr>
        <p:spPr>
          <a:xfrm>
            <a:off x="1450025" y="2536625"/>
            <a:ext cx="3314400" cy="180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700" u="sng">
                <a:latin typeface="Calibri"/>
                <a:ea typeface="Calibri"/>
                <a:cs typeface="Calibri"/>
                <a:sym typeface="Calibri"/>
              </a:rPr>
              <a:t>Wilcoxon Signed Rank Test</a:t>
            </a:r>
            <a:endParaRPr b="1" sz="17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Rationale behind Wilcoxon for GE?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Choose H0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Non-parametric test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obs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=5; P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=P&lt;0.001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873c8f34cd_0_7"/>
          <p:cNvPicPr preferRelativeResize="0"/>
          <p:nvPr/>
        </p:nvPicPr>
        <p:blipFill rotWithShape="1">
          <a:blip r:embed="rId3">
            <a:alphaModFix/>
          </a:blip>
          <a:srcRect b="21503" l="54825" r="18156" t="65359"/>
          <a:stretch/>
        </p:blipFill>
        <p:spPr>
          <a:xfrm>
            <a:off x="1450025" y="4682450"/>
            <a:ext cx="3314401" cy="10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g8754059086_2_27"/>
          <p:cNvGraphicFramePr/>
          <p:nvPr/>
        </p:nvGraphicFramePr>
        <p:xfrm>
          <a:off x="1994763" y="191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{F8891804-4C29-43DE-A832-A01F8AF71991}</a:tableStyleId>
              </a:tblPr>
              <a:tblGrid>
                <a:gridCol w="1205725"/>
                <a:gridCol w="1554900"/>
                <a:gridCol w="1692900"/>
                <a:gridCol w="2182800"/>
                <a:gridCol w="156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Winners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Fitness after 50 epochs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Average fitness over 20 runs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Fitness after 500 epochs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Number of parameters</a:t>
                      </a:r>
                      <a:endParaRPr b="1"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IEEE Control Grammar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180,554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Evol Grammar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0.851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0.8584</a:t>
                      </a:r>
                      <a:endParaRPr sz="1000">
                        <a:solidFill>
                          <a:srgbClr val="2FFF1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0.8628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2,290,354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Control Grammar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300,381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Inception v1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2,325,731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Inception v2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1,821,878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g8754059086_2_27"/>
          <p:cNvSpPr txBox="1"/>
          <p:nvPr>
            <p:ph type="title"/>
          </p:nvPr>
        </p:nvSpPr>
        <p:spPr>
          <a:xfrm>
            <a:off x="838200" y="160337"/>
            <a:ext cx="9578400" cy="13257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</a:t>
            </a:r>
            <a:endParaRPr/>
          </a:p>
        </p:txBody>
      </p:sp>
      <p:sp>
        <p:nvSpPr>
          <p:cNvPr id="315" name="Google Shape;315;g8754059086_2_27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g8754059086_2_27"/>
          <p:cNvSpPr txBox="1"/>
          <p:nvPr>
            <p:ph type="title"/>
          </p:nvPr>
        </p:nvSpPr>
        <p:spPr>
          <a:xfrm>
            <a:off x="0" y="0"/>
            <a:ext cx="8026800" cy="11235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/>
              <a:t>The results: Part II - Evolved CNN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754059086_1_8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g8754059086_1_8"/>
          <p:cNvSpPr txBox="1"/>
          <p:nvPr>
            <p:ph type="title"/>
          </p:nvPr>
        </p:nvSpPr>
        <p:spPr>
          <a:xfrm>
            <a:off x="648850" y="236525"/>
            <a:ext cx="8630700" cy="7806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CNN - </a:t>
            </a:r>
            <a:r>
              <a:rPr i="1" lang="en-US" sz="4000"/>
              <a:t>An AI generated by an AI?</a:t>
            </a:r>
            <a:endParaRPr i="1" sz="4000"/>
          </a:p>
        </p:txBody>
      </p:sp>
      <p:sp>
        <p:nvSpPr>
          <p:cNvPr id="324" name="Google Shape;324;g8754059086_1_8"/>
          <p:cNvSpPr txBox="1"/>
          <p:nvPr/>
        </p:nvSpPr>
        <p:spPr>
          <a:xfrm>
            <a:off x="3132750" y="1214350"/>
            <a:ext cx="5926500" cy="5098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 = Sequential()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</a:t>
            </a:r>
            <a:r>
              <a:rPr b="1" lang="en-US" sz="1100">
                <a:solidFill>
                  <a:srgbClr val="6897BB"/>
                </a:solidFill>
              </a:rPr>
              <a:t>32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5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5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'same'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A9B7C6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</a:t>
            </a:r>
            <a:r>
              <a:rPr b="1" lang="en-US" sz="1100">
                <a:solidFill>
                  <a:srgbClr val="6897BB"/>
                </a:solidFill>
              </a:rPr>
              <a:t>32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5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5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'same'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</a:t>
            </a:r>
            <a:r>
              <a:rPr b="1" lang="en-US" sz="1100">
                <a:solidFill>
                  <a:srgbClr val="6897BB"/>
                </a:solidFill>
              </a:rPr>
              <a:t>128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'same'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</a:t>
            </a:r>
            <a:r>
              <a:rPr b="1" lang="en-US" sz="1100">
                <a:solidFill>
                  <a:srgbClr val="6897BB"/>
                </a:solidFill>
              </a:rPr>
              <a:t>128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'same'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</a:t>
            </a:r>
            <a:r>
              <a:rPr b="1" lang="en-US" sz="1100">
                <a:solidFill>
                  <a:srgbClr val="6897BB"/>
                </a:solidFill>
              </a:rPr>
              <a:t>64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'same'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</a:t>
            </a:r>
            <a:r>
              <a:rPr b="1" lang="en-US" sz="1100">
                <a:solidFill>
                  <a:srgbClr val="6897BB"/>
                </a:solidFill>
              </a:rPr>
              <a:t>128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'same'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</a:t>
            </a:r>
            <a:r>
              <a:rPr b="1" lang="en-US" sz="1100">
                <a:solidFill>
                  <a:srgbClr val="6897BB"/>
                </a:solidFill>
              </a:rPr>
              <a:t>64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7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'same'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</a:t>
            </a:r>
            <a:r>
              <a:rPr b="1" lang="en-US" sz="1100">
                <a:solidFill>
                  <a:srgbClr val="6897BB"/>
                </a:solidFill>
              </a:rPr>
              <a:t>32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5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5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2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'same'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.add(Conv2D(num_classes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9B7C6"/>
                </a:solidFill>
              </a:rPr>
              <a:t>(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A9B7C6"/>
                </a:solidFill>
              </a:rPr>
              <a:t>)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activation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'elu'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strides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897BB"/>
                </a:solidFill>
              </a:rPr>
              <a:t>1</a:t>
            </a:r>
            <a:r>
              <a:rPr b="1" lang="en-US" sz="1100">
                <a:solidFill>
                  <a:srgbClr val="CC7832"/>
                </a:solidFill>
              </a:rPr>
              <a:t>, </a:t>
            </a:r>
            <a:r>
              <a:rPr b="1" lang="en-US" sz="1100">
                <a:solidFill>
                  <a:srgbClr val="AA4926"/>
                </a:solidFill>
              </a:rPr>
              <a:t>padding</a:t>
            </a:r>
            <a:r>
              <a:rPr b="1" lang="en-US" sz="1100">
                <a:solidFill>
                  <a:srgbClr val="A9B7C6"/>
                </a:solidFill>
              </a:rPr>
              <a:t>=</a:t>
            </a:r>
            <a:r>
              <a:rPr b="1" lang="en-US" sz="1100">
                <a:solidFill>
                  <a:srgbClr val="6A8759"/>
                </a:solidFill>
              </a:rPr>
              <a:t>'valid'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.add(BatchNormalization())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.add(GlobalAveragePooling2D())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897BB"/>
                </a:solidFill>
              </a:rPr>
              <a:t>model</a:t>
            </a:r>
            <a:r>
              <a:rPr b="1" lang="en-US" sz="1100">
                <a:solidFill>
                  <a:srgbClr val="A9B7C6"/>
                </a:solidFill>
              </a:rPr>
              <a:t>.add(Activation(</a:t>
            </a:r>
            <a:r>
              <a:rPr b="1" lang="en-US" sz="1100">
                <a:solidFill>
                  <a:srgbClr val="6A8759"/>
                </a:solidFill>
              </a:rPr>
              <a:t>'softmax'</a:t>
            </a:r>
            <a:r>
              <a:rPr b="1" lang="en-US" sz="1100">
                <a:solidFill>
                  <a:srgbClr val="A9B7C6"/>
                </a:solidFill>
              </a:rPr>
              <a:t>))</a:t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g8754059086_1_8"/>
          <p:cNvPicPr preferRelativeResize="0"/>
          <p:nvPr/>
        </p:nvPicPr>
        <p:blipFill rotWithShape="1">
          <a:blip r:embed="rId3">
            <a:alphaModFix/>
          </a:blip>
          <a:srcRect b="47668" l="0" r="0" t="0"/>
          <a:stretch/>
        </p:blipFill>
        <p:spPr>
          <a:xfrm rot="-9">
            <a:off x="2866559" y="982254"/>
            <a:ext cx="2613690" cy="584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8754059086_1_8"/>
          <p:cNvPicPr preferRelativeResize="0"/>
          <p:nvPr/>
        </p:nvPicPr>
        <p:blipFill rotWithShape="1">
          <a:blip r:embed="rId3">
            <a:alphaModFix/>
          </a:blip>
          <a:srcRect b="0" l="0" r="0" t="52278"/>
          <a:stretch/>
        </p:blipFill>
        <p:spPr>
          <a:xfrm rot="-11">
            <a:off x="6482250" y="1002129"/>
            <a:ext cx="2846726" cy="580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30A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"/>
          <p:cNvSpPr txBox="1"/>
          <p:nvPr>
            <p:ph idx="11" type="ftr"/>
          </p:nvPr>
        </p:nvSpPr>
        <p:spPr>
          <a:xfrm>
            <a:off x="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29-05- 2020</a:t>
            </a:r>
            <a:endParaRPr/>
          </a:p>
        </p:txBody>
      </p:sp>
      <p:pic>
        <p:nvPicPr>
          <p:cNvPr id="333" name="Google Shape;333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702" r="4702" t="0"/>
          <a:stretch/>
        </p:blipFill>
        <p:spPr>
          <a:xfrm>
            <a:off x="0" y="1371600"/>
            <a:ext cx="8129016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sp>
        <p:nvSpPr>
          <p:cNvPr id="334" name="Google Shape;334;p8"/>
          <p:cNvSpPr txBox="1"/>
          <p:nvPr/>
        </p:nvSpPr>
        <p:spPr>
          <a:xfrm>
            <a:off x="8256240" y="1741796"/>
            <a:ext cx="4007768" cy="895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4013750" y="3185850"/>
            <a:ext cx="8178600" cy="18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11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8"/>
          <p:cNvPicPr preferRelativeResize="0"/>
          <p:nvPr/>
        </p:nvPicPr>
        <p:blipFill rotWithShape="1">
          <a:blip r:embed="rId4">
            <a:alphaModFix/>
          </a:blip>
          <a:srcRect b="0" l="0" r="18752" t="0"/>
          <a:stretch/>
        </p:blipFill>
        <p:spPr>
          <a:xfrm>
            <a:off x="0" y="-12"/>
            <a:ext cx="74756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4675" y="-30"/>
            <a:ext cx="1530583" cy="137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5e9ad53b8_6_0"/>
          <p:cNvSpPr txBox="1"/>
          <p:nvPr>
            <p:ph type="title"/>
          </p:nvPr>
        </p:nvSpPr>
        <p:spPr>
          <a:xfrm>
            <a:off x="838200" y="160337"/>
            <a:ext cx="9578400" cy="13257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Takeaway</a:t>
            </a:r>
            <a:endParaRPr/>
          </a:p>
        </p:txBody>
      </p:sp>
      <p:sp>
        <p:nvSpPr>
          <p:cNvPr id="344" name="Google Shape;344;g85e9ad53b8_6_0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g85e9ad53b8_6_0"/>
          <p:cNvSpPr txBox="1"/>
          <p:nvPr/>
        </p:nvSpPr>
        <p:spPr>
          <a:xfrm>
            <a:off x="1326975" y="1642600"/>
            <a:ext cx="45300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Grammar Evolution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Very sensitive to initialization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Haphazardous Convergence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xcellent 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85e9ad53b8_6_0"/>
          <p:cNvSpPr txBox="1"/>
          <p:nvPr/>
        </p:nvSpPr>
        <p:spPr>
          <a:xfrm>
            <a:off x="6404525" y="1642600"/>
            <a:ext cx="484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Future works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Construction and selection of layers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Super blocks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85e9ad53b8_6_0"/>
          <p:cNvSpPr txBox="1"/>
          <p:nvPr/>
        </p:nvSpPr>
        <p:spPr>
          <a:xfrm>
            <a:off x="1326975" y="3271175"/>
            <a:ext cx="300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Structure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Reliant on building blocks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85e9ad53b8_6_0"/>
          <p:cNvSpPr txBox="1"/>
          <p:nvPr/>
        </p:nvSpPr>
        <p:spPr>
          <a:xfrm>
            <a:off x="1326975" y="4826125"/>
            <a:ext cx="3000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Reasonable size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"/>
          <p:cNvSpPr txBox="1"/>
          <p:nvPr>
            <p:ph type="ctrTitle"/>
          </p:nvPr>
        </p:nvSpPr>
        <p:spPr>
          <a:xfrm>
            <a:off x="3731099" y="921500"/>
            <a:ext cx="47298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27430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</a:pPr>
            <a:r>
              <a:rPr lang="en-US" sz="5900"/>
              <a:t>THANK YOU!  </a:t>
            </a:r>
            <a:endParaRPr sz="5900"/>
          </a:p>
        </p:txBody>
      </p:sp>
      <p:sp>
        <p:nvSpPr>
          <p:cNvPr id="355" name="Google Shape;355;p9"/>
          <p:cNvSpPr txBox="1"/>
          <p:nvPr>
            <p:ph idx="10" type="dt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 05/29/20</a:t>
            </a:r>
            <a:endParaRPr/>
          </a:p>
        </p:txBody>
      </p:sp>
      <p:sp>
        <p:nvSpPr>
          <p:cNvPr id="356" name="Google Shape;356;p9"/>
          <p:cNvSpPr txBox="1"/>
          <p:nvPr>
            <p:ph idx="12" type="sldNum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0" y="6997581"/>
            <a:ext cx="26480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1536F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b="1" lang="en-US" sz="1400">
                <a:solidFill>
                  <a:srgbClr val="01536F"/>
                </a:solidFill>
                <a:latin typeface="Calibri"/>
                <a:ea typeface="Calibri"/>
                <a:cs typeface="Calibri"/>
                <a:sym typeface="Calibri"/>
              </a:rPr>
              <a:t>HypnoArt</a:t>
            </a:r>
            <a:r>
              <a:rPr lang="en-US" sz="1400">
                <a:solidFill>
                  <a:srgbClr val="01536F"/>
                </a:solidFill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lang="en-US" sz="1400" u="sng">
                <a:solidFill>
                  <a:srgbClr val="01536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Pixabay</a:t>
            </a:r>
            <a:endParaRPr sz="1400">
              <a:solidFill>
                <a:srgbClr val="015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9"/>
          <p:cNvSpPr/>
          <p:nvPr/>
        </p:nvSpPr>
        <p:spPr>
          <a:xfrm>
            <a:off x="2648033" y="6997581"/>
            <a:ext cx="24886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1536F"/>
                </a:solidFill>
                <a:latin typeface="Calibri"/>
                <a:ea typeface="Calibri"/>
                <a:cs typeface="Calibri"/>
                <a:sym typeface="Calibri"/>
              </a:rPr>
              <a:t>(Creative Commons Zero </a:t>
            </a:r>
            <a:r>
              <a:rPr lang="en-US" sz="1400" u="sng">
                <a:solidFill>
                  <a:srgbClr val="01536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license</a:t>
            </a:r>
            <a:r>
              <a:rPr lang="en-US" sz="1400">
                <a:solidFill>
                  <a:srgbClr val="01536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359" name="Google Shape;359;p9"/>
          <p:cNvSpPr txBox="1"/>
          <p:nvPr/>
        </p:nvSpPr>
        <p:spPr>
          <a:xfrm>
            <a:off x="3567150" y="6067775"/>
            <a:ext cx="50577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rgbClr val="FFFFFF"/>
                </a:solidFill>
              </a:rPr>
              <a:t>https://gitlab.uni.lu/ekieffer/evoautoml</a:t>
            </a:r>
            <a:endParaRPr sz="2300" u="sng">
              <a:solidFill>
                <a:srgbClr val="FFFFFF"/>
              </a:solidFill>
            </a:endParaRPr>
          </a:p>
        </p:txBody>
      </p:sp>
      <p:pic>
        <p:nvPicPr>
          <p:cNvPr id="360" name="Google Shape;360;p9"/>
          <p:cNvPicPr preferRelativeResize="0"/>
          <p:nvPr/>
        </p:nvPicPr>
        <p:blipFill rotWithShape="1">
          <a:blip r:embed="rId5">
            <a:alphaModFix/>
          </a:blip>
          <a:srcRect b="5978" l="30764" r="31221" t="12121"/>
          <a:stretch/>
        </p:blipFill>
        <p:spPr>
          <a:xfrm>
            <a:off x="5324125" y="4090300"/>
            <a:ext cx="1543751" cy="16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7a846577d_2_34"/>
          <p:cNvSpPr txBox="1"/>
          <p:nvPr>
            <p:ph type="title"/>
          </p:nvPr>
        </p:nvSpPr>
        <p:spPr>
          <a:xfrm>
            <a:off x="838200" y="160325"/>
            <a:ext cx="10001700" cy="13257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Options for PonyGE2 parameters</a:t>
            </a:r>
            <a:endParaRPr sz="4000"/>
          </a:p>
        </p:txBody>
      </p:sp>
      <p:sp>
        <p:nvSpPr>
          <p:cNvPr id="367" name="Google Shape;367;g87a846577d_2_34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8" name="Google Shape;368;g87a846577d_2_34"/>
          <p:cNvGraphicFramePr/>
          <p:nvPr/>
        </p:nvGraphicFramePr>
        <p:xfrm>
          <a:off x="838200" y="14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{F8891804-4C29-43DE-A832-A01F8AF71991}</a:tableStyleId>
              </a:tblPr>
              <a:tblGrid>
                <a:gridCol w="1766725"/>
                <a:gridCol w="8748775"/>
              </a:tblGrid>
              <a:tr h="7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INITIALIZATION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uniform_tree | rhh | </a:t>
                      </a:r>
                      <a:r>
                        <a:rPr b="1" lang="en-US" sz="1800"/>
                        <a:t>PI_grow</a:t>
                      </a:r>
                      <a:br>
                        <a:rPr lang="en-US" sz="1800"/>
                      </a:br>
                      <a:br>
                        <a:rPr lang="en-US" sz="1800"/>
                      </a:b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https://github.com/PonyGE/PonyGE2/wiki/Initialisation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tournament</a:t>
                      </a:r>
                      <a:r>
                        <a:rPr lang="en-US" sz="1800"/>
                        <a:t> | truncation | nsga2</a:t>
                      </a:r>
                      <a:br>
                        <a:rPr lang="en-US" sz="1800"/>
                      </a:br>
                      <a:br>
                        <a:rPr lang="en-US" sz="1800"/>
                      </a:b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https://github.com/PonyGE/PonyGE2/wiki/Selection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CROSSOVER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fixed_onepoint | fixed_twopoint | </a:t>
                      </a:r>
                      <a:r>
                        <a:rPr b="1" lang="en-US" sz="1800"/>
                        <a:t>variable_onepoint </a:t>
                      </a:r>
                      <a:r>
                        <a:rPr lang="en-US" sz="1800"/>
                        <a:t>| variable_twopoint | subtree</a:t>
                      </a:r>
                      <a:br>
                        <a:rPr lang="en-US" sz="1800"/>
                      </a:br>
                      <a:br>
                        <a:rPr lang="en-US" sz="1800"/>
                      </a:b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https://github.com/PonyGE/PonyGE2/wiki/Variation#crossover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MUTATION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int_flip_per_codon </a:t>
                      </a:r>
                      <a:r>
                        <a:rPr lang="en-US" sz="1800"/>
                        <a:t>| int_flip_per_ind | subtree</a:t>
                      </a:r>
                      <a:br>
                        <a:rPr lang="en-US" sz="1800"/>
                      </a:br>
                      <a:br>
                        <a:rPr lang="en-US" sz="1800"/>
                      </a:b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https://github.com/PonyGE/PonyGE2/wiki/Variation#mutation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7a846577d_2_16"/>
          <p:cNvSpPr txBox="1"/>
          <p:nvPr>
            <p:ph type="title"/>
          </p:nvPr>
        </p:nvSpPr>
        <p:spPr>
          <a:xfrm>
            <a:off x="838200" y="160325"/>
            <a:ext cx="10001700" cy="13257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Evo Grammar</a:t>
            </a:r>
            <a:r>
              <a:rPr lang="en-US" sz="4000"/>
              <a:t> - Sequential Architecture</a:t>
            </a:r>
            <a:endParaRPr sz="4000"/>
          </a:p>
        </p:txBody>
      </p:sp>
      <p:sp>
        <p:nvSpPr>
          <p:cNvPr id="375" name="Google Shape;375;g87a846577d_2_16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g87a846577d_2_16"/>
          <p:cNvSpPr txBox="1"/>
          <p:nvPr/>
        </p:nvSpPr>
        <p:spPr>
          <a:xfrm>
            <a:off x="922325" y="1498325"/>
            <a:ext cx="9800400" cy="447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&lt;cnn&gt;		::= 	&lt;input&gt;&lt;c_layer&gt;&lt;last&gt;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&lt;input&gt;		::= 	Input()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&lt;c_layer&gt;	::= 	&lt;conv&gt; | &lt;conv&gt;&lt;c_layer&gt;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&lt;last&gt; 		::= 	Conv2D(num_classes, (1,1), &lt;activation&gt;, &lt;strides&gt;, &lt;padding&gt;)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BatchNormalization() &lt;gpool&gt; Activation(‘softmax’)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&lt;conv&gt;		::=	Conv2D(&lt;filters&gt;, &lt;k_size&gt;, &lt;activation&gt;, &lt;strides&gt;, &lt;padding&gt;)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BatchNormalization()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&lt;gpool&gt; 	::= 	&lt;gmaxpool&gt; | &lt;gavgpool&gt;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&lt;activation&gt; ::= 	"'relu'" | "'selu'" | "'elu'"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&lt;padding&gt; 	::= 	"'valid'" | "'same'"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&lt;filters&gt; 	::= 	16 | 32 | 64 | 128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&lt;k_size&gt; 	::= 	(3,3) | (5,5) | (7,7)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&lt;b_size&gt; 	::= 	32 | 64 | 128 | 256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&lt;strides&gt; 	::= 	1 |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5e9ad53b8_3_15"/>
          <p:cNvSpPr txBox="1"/>
          <p:nvPr>
            <p:ph type="title"/>
          </p:nvPr>
        </p:nvSpPr>
        <p:spPr>
          <a:xfrm>
            <a:off x="5460475" y="238900"/>
            <a:ext cx="2048100" cy="13257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Outline</a:t>
            </a:r>
            <a:endParaRPr u="sng"/>
          </a:p>
        </p:txBody>
      </p:sp>
      <p:sp>
        <p:nvSpPr>
          <p:cNvPr id="212" name="Google Shape;212;g85e9ad53b8_3_15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85e9ad53b8_3_15"/>
          <p:cNvSpPr txBox="1"/>
          <p:nvPr/>
        </p:nvSpPr>
        <p:spPr>
          <a:xfrm>
            <a:off x="694150" y="1653375"/>
            <a:ext cx="69039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85e9ad53b8_3_15"/>
          <p:cNvSpPr txBox="1"/>
          <p:nvPr/>
        </p:nvSpPr>
        <p:spPr>
          <a:xfrm>
            <a:off x="1048700" y="1583925"/>
            <a:ext cx="5735100" cy="4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Approach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Analysis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Contribution and Future Works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/>
          <p:nvPr>
            <p:ph idx="1" type="body"/>
          </p:nvPr>
        </p:nvSpPr>
        <p:spPr>
          <a:xfrm>
            <a:off x="749450" y="356400"/>
            <a:ext cx="68151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4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r>
              <a:rPr b="1" lang="en-US" sz="8000"/>
              <a:t> </a:t>
            </a:r>
            <a:r>
              <a:rPr b="1" lang="en-US" sz="8000">
                <a:solidFill>
                  <a:srgbClr val="8DDDF7"/>
                </a:solidFill>
              </a:rPr>
              <a:t>PROBLEMATIC </a:t>
            </a:r>
            <a:endParaRPr b="1" sz="8000">
              <a:solidFill>
                <a:srgbClr val="8DDDF7"/>
              </a:solidFill>
            </a:endParaRPr>
          </a:p>
        </p:txBody>
      </p:sp>
      <p:sp>
        <p:nvSpPr>
          <p:cNvPr id="221" name="Google Shape;221;p2"/>
          <p:cNvSpPr txBox="1"/>
          <p:nvPr>
            <p:ph idx="12" type="sldNum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1173450" y="2329350"/>
            <a:ext cx="104685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43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b="1"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universal language for CNNs</a:t>
            </a: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604" y="417750"/>
            <a:ext cx="20383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3329" y="538025"/>
            <a:ext cx="20383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350" y="856300"/>
            <a:ext cx="21459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824" y="703900"/>
            <a:ext cx="2409364" cy="18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7a846577d_13_1"/>
          <p:cNvSpPr txBox="1"/>
          <p:nvPr/>
        </p:nvSpPr>
        <p:spPr>
          <a:xfrm>
            <a:off x="1302075" y="2291550"/>
            <a:ext cx="37287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is GE the proper metaheuristic?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does it work?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87a846577d_13_1"/>
          <p:cNvSpPr txBox="1"/>
          <p:nvPr>
            <p:ph type="title"/>
          </p:nvPr>
        </p:nvSpPr>
        <p:spPr>
          <a:xfrm>
            <a:off x="1430300" y="367125"/>
            <a:ext cx="3156600" cy="13257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Introduction</a:t>
            </a:r>
            <a:endParaRPr u="sng"/>
          </a:p>
        </p:txBody>
      </p:sp>
      <p:pic>
        <p:nvPicPr>
          <p:cNvPr id="234" name="Google Shape;234;g87a846577d_1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175" y="1454750"/>
            <a:ext cx="6856424" cy="442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30A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/>
          <p:nvPr>
            <p:ph idx="11" type="ftr"/>
          </p:nvPr>
        </p:nvSpPr>
        <p:spPr>
          <a:xfrm>
            <a:off x="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29-05- 2020</a:t>
            </a:r>
            <a:endParaRPr/>
          </a:p>
        </p:txBody>
      </p:sp>
      <p:pic>
        <p:nvPicPr>
          <p:cNvPr id="241" name="Google Shape;241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702" r="4702" t="0"/>
          <a:stretch/>
        </p:blipFill>
        <p:spPr>
          <a:xfrm>
            <a:off x="0" y="1371600"/>
            <a:ext cx="8129016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8256240" y="1741796"/>
            <a:ext cx="4007768" cy="895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 b="0" l="0" r="18752" t="0"/>
          <a:stretch/>
        </p:blipFill>
        <p:spPr>
          <a:xfrm>
            <a:off x="0" y="0"/>
            <a:ext cx="74756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4675" y="-11"/>
            <a:ext cx="1530583" cy="13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"/>
          <p:cNvSpPr/>
          <p:nvPr/>
        </p:nvSpPr>
        <p:spPr>
          <a:xfrm>
            <a:off x="4013750" y="3185850"/>
            <a:ext cx="8178600" cy="18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11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Experimental Approach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5e9ad53b8_3_36"/>
          <p:cNvSpPr txBox="1"/>
          <p:nvPr>
            <p:ph type="title"/>
          </p:nvPr>
        </p:nvSpPr>
        <p:spPr>
          <a:xfrm>
            <a:off x="800200" y="48201"/>
            <a:ext cx="4908000" cy="12669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g</a:t>
            </a:r>
            <a:r>
              <a:rPr lang="en-US"/>
              <a:t>rammars </a:t>
            </a:r>
            <a:endParaRPr/>
          </a:p>
        </p:txBody>
      </p:sp>
      <p:sp>
        <p:nvSpPr>
          <p:cNvPr id="252" name="Google Shape;252;g85e9ad53b8_3_36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3" name="Google Shape;253;g85e9ad53b8_3_36"/>
          <p:cNvGraphicFramePr/>
          <p:nvPr/>
        </p:nvGraphicFramePr>
        <p:xfrm>
          <a:off x="2037550" y="156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{F8891804-4C29-43DE-A832-A01F8AF71991}</a:tableStyleId>
              </a:tblPr>
              <a:tblGrid>
                <a:gridCol w="1641125"/>
                <a:gridCol w="1286925"/>
                <a:gridCol w="1371950"/>
                <a:gridCol w="1260700"/>
                <a:gridCol w="1227000"/>
                <a:gridCol w="1244000"/>
              </a:tblGrid>
              <a:tr h="5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Grammar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Control </a:t>
                      </a:r>
                      <a:r>
                        <a:rPr i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Grammar</a:t>
                      </a:r>
                      <a:r>
                        <a:rPr i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IEEE</a:t>
                      </a:r>
                      <a:endParaRPr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Evol 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Grammar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 Grammar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Inception v1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Inception v2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Varying strides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normalization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</a:tr>
              <a:tr h="41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Varying batch size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</a:tr>
              <a:tr h="4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Pooling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Kernel Variation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 Variation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Inception Unit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254" name="Google Shape;254;g85e9ad53b8_3_36"/>
          <p:cNvPicPr preferRelativeResize="0"/>
          <p:nvPr/>
        </p:nvPicPr>
        <p:blipFill rotWithShape="1">
          <a:blip r:embed="rId3">
            <a:alphaModFix/>
          </a:blip>
          <a:srcRect b="11426" l="50074" r="0" t="0"/>
          <a:stretch/>
        </p:blipFill>
        <p:spPr>
          <a:xfrm>
            <a:off x="3119625" y="2161975"/>
            <a:ext cx="5952749" cy="3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5e9ad53b8_9_19"/>
          <p:cNvSpPr txBox="1"/>
          <p:nvPr>
            <p:ph type="title"/>
          </p:nvPr>
        </p:nvSpPr>
        <p:spPr>
          <a:xfrm>
            <a:off x="838200" y="84137"/>
            <a:ext cx="9578400" cy="13257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Setting</a:t>
            </a:r>
            <a:endParaRPr/>
          </a:p>
        </p:txBody>
      </p:sp>
      <p:sp>
        <p:nvSpPr>
          <p:cNvPr id="261" name="Google Shape;261;g85e9ad53b8_9_19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85e9ad53b8_9_19"/>
          <p:cNvSpPr txBox="1"/>
          <p:nvPr>
            <p:ph idx="1" type="body"/>
          </p:nvPr>
        </p:nvSpPr>
        <p:spPr>
          <a:xfrm>
            <a:off x="838200" y="1486025"/>
            <a:ext cx="5041800" cy="473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  </a:t>
            </a:r>
            <a:r>
              <a:rPr b="1" lang="en-US" sz="2000" u="sng">
                <a:solidFill>
                  <a:schemeClr val="dk1"/>
                </a:solidFill>
              </a:rPr>
              <a:t>PonyGE2 parameters</a:t>
            </a:r>
            <a:endParaRPr sz="2000" u="sng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</a:t>
            </a:r>
            <a:r>
              <a:rPr lang="en-US" sz="1900" u="sng">
                <a:solidFill>
                  <a:schemeClr val="dk1"/>
                </a:solidFill>
              </a:rPr>
              <a:t>Step 1: Evolution of Grammars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Runs per grammar: 5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600 max evaluations with</a:t>
            </a:r>
            <a:endParaRPr sz="1900">
              <a:solidFill>
                <a:schemeClr val="dk1"/>
              </a:solidFill>
            </a:endParaRPr>
          </a:p>
          <a:p>
            <a:pPr indent="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Generation</a:t>
            </a:r>
            <a:r>
              <a:rPr lang="en-US" sz="1900">
                <a:solidFill>
                  <a:schemeClr val="dk1"/>
                </a:solidFill>
              </a:rPr>
              <a:t>: 20</a:t>
            </a:r>
            <a:endParaRPr sz="1900">
              <a:solidFill>
                <a:schemeClr val="dk1"/>
              </a:solidFill>
            </a:endParaRPr>
          </a:p>
          <a:p>
            <a:pPr indent="274319" lvl="0" marL="6400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Population Size</a:t>
            </a:r>
            <a:r>
              <a:rPr lang="en-US" sz="1900">
                <a:solidFill>
                  <a:schemeClr val="dk1"/>
                </a:solidFill>
              </a:rPr>
              <a:t>: 30</a:t>
            </a:r>
            <a:endParaRPr sz="1900">
              <a:solidFill>
                <a:schemeClr val="dk1"/>
              </a:solidFill>
            </a:endParaRPr>
          </a:p>
          <a:p>
            <a:pPr indent="274319" lvl="0" marL="6400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Tournament Selection</a:t>
            </a:r>
            <a:endParaRPr sz="1900">
              <a:solidFill>
                <a:schemeClr val="dk1"/>
              </a:solidFill>
            </a:endParaRPr>
          </a:p>
          <a:p>
            <a:pPr indent="274319" lvl="0" marL="6400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Variable-onepoint Crossover</a:t>
            </a:r>
            <a:endParaRPr sz="1900">
              <a:solidFill>
                <a:schemeClr val="dk1"/>
              </a:solidFill>
            </a:endParaRPr>
          </a:p>
          <a:p>
            <a:pPr indent="274319" lvl="0" marL="6400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Int-flip-per-codon</a:t>
            </a: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Mutation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Epochs: 50 </a:t>
            </a:r>
            <a:r>
              <a:rPr i="1" lang="en-US" sz="1900">
                <a:solidFill>
                  <a:schemeClr val="dk1"/>
                </a:solidFill>
              </a:rPr>
              <a:t>(CNN parameter)</a:t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</a:t>
            </a:r>
            <a:r>
              <a:rPr lang="en-US" sz="1900" u="sng">
                <a:solidFill>
                  <a:schemeClr val="dk1"/>
                </a:solidFill>
              </a:rPr>
              <a:t>Step 2: Confirmation Training</a:t>
            </a:r>
            <a:endParaRPr sz="1900" u="sng">
              <a:solidFill>
                <a:schemeClr val="dk1"/>
              </a:solidFill>
            </a:endParaRPr>
          </a:p>
          <a:p>
            <a:pPr indent="-34925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Number of runs: 20 </a:t>
            </a:r>
            <a:endParaRPr i="1" sz="1900">
              <a:solidFill>
                <a:schemeClr val="dk1"/>
              </a:solidFill>
            </a:endParaRPr>
          </a:p>
          <a:p>
            <a:pPr indent="-34925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Epochs: 500 </a:t>
            </a:r>
            <a:r>
              <a:rPr i="1" lang="en-US" sz="1900">
                <a:solidFill>
                  <a:schemeClr val="dk1"/>
                </a:solidFill>
              </a:rPr>
              <a:t>(CNN parameter)</a:t>
            </a:r>
            <a:endParaRPr i="1"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63" name="Google Shape;263;g85e9ad53b8_9_19"/>
          <p:cNvSpPr txBox="1"/>
          <p:nvPr>
            <p:ph idx="2" type="body"/>
          </p:nvPr>
        </p:nvSpPr>
        <p:spPr>
          <a:xfrm>
            <a:off x="6260125" y="1486175"/>
            <a:ext cx="5041800" cy="473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</a:rPr>
              <a:t>Performance Optimization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Run all experiments on </a:t>
            </a:r>
            <a:r>
              <a:rPr b="1" lang="en-US" sz="1900">
                <a:solidFill>
                  <a:schemeClr val="dk1"/>
                </a:solidFill>
              </a:rPr>
              <a:t>GPU</a:t>
            </a:r>
            <a:r>
              <a:rPr lang="en-US" sz="1900">
                <a:solidFill>
                  <a:schemeClr val="dk1"/>
                </a:solidFill>
              </a:rPr>
              <a:t> nodes (HPC)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iris-[169-186]  72 GPU  </a:t>
            </a:r>
            <a:endParaRPr sz="1900">
              <a:solidFill>
                <a:schemeClr val="dk1"/>
              </a:solidFill>
            </a:endParaRPr>
          </a:p>
          <a:p>
            <a:pPr indent="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4 </a:t>
            </a:r>
            <a:r>
              <a:rPr b="1" lang="en-US" sz="1900">
                <a:solidFill>
                  <a:schemeClr val="dk1"/>
                </a:solidFill>
              </a:rPr>
              <a:t>Tesla V100</a:t>
            </a:r>
            <a:r>
              <a:rPr lang="en-US" sz="1900">
                <a:solidFill>
                  <a:schemeClr val="dk1"/>
                </a:solidFill>
              </a:rPr>
              <a:t> [5120c CUDA + 640c Tensor] </a:t>
            </a:r>
            <a:r>
              <a:rPr b="1" lang="en-US" sz="1900">
                <a:solidFill>
                  <a:schemeClr val="dk1"/>
                </a:solidFill>
              </a:rPr>
              <a:t>16GB</a:t>
            </a:r>
            <a:endParaRPr b="1" sz="1900">
              <a:solidFill>
                <a:schemeClr val="dk1"/>
              </a:solidFill>
            </a:endParaRPr>
          </a:p>
          <a:p>
            <a:pPr indent="-34925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iris-[191-196]  24 GPU </a:t>
            </a:r>
            <a:endParaRPr sz="1900">
              <a:solidFill>
                <a:schemeClr val="dk1"/>
              </a:solidFill>
            </a:endParaRPr>
          </a:p>
          <a:p>
            <a:pPr indent="0" lvl="0" marL="91440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Twice the memory 32GB</a:t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=&gt; However, time and resource are limited</a:t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8288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https://hpc.uni.lu/systems/iris/#computing-capacity</a:t>
            </a:r>
            <a:r>
              <a:rPr lang="en-US" sz="1700">
                <a:solidFill>
                  <a:schemeClr val="dk1"/>
                </a:solidFill>
              </a:rPr>
              <a:t> 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30A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>
            <p:ph idx="11" type="ftr"/>
          </p:nvPr>
        </p:nvSpPr>
        <p:spPr>
          <a:xfrm>
            <a:off x="0" y="6356350"/>
            <a:ext cx="406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29-05- 2020</a:t>
            </a:r>
            <a:endParaRPr/>
          </a:p>
        </p:txBody>
      </p:sp>
      <p:pic>
        <p:nvPicPr>
          <p:cNvPr id="270" name="Google Shape;270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702" r="4702" t="0"/>
          <a:stretch/>
        </p:blipFill>
        <p:spPr>
          <a:xfrm>
            <a:off x="0" y="1371600"/>
            <a:ext cx="8129016" cy="36576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sp>
        <p:nvSpPr>
          <p:cNvPr id="271" name="Google Shape;271;p7"/>
          <p:cNvSpPr/>
          <p:nvPr/>
        </p:nvSpPr>
        <p:spPr>
          <a:xfrm>
            <a:off x="4013750" y="3185850"/>
            <a:ext cx="8178600" cy="18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114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Results Analysis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4">
            <a:alphaModFix/>
          </a:blip>
          <a:srcRect b="0" l="0" r="18752" t="0"/>
          <a:stretch/>
        </p:blipFill>
        <p:spPr>
          <a:xfrm>
            <a:off x="0" y="-12"/>
            <a:ext cx="74756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4400" y="-30"/>
            <a:ext cx="1530583" cy="137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754059086_0_0"/>
          <p:cNvSpPr txBox="1"/>
          <p:nvPr>
            <p:ph idx="12" type="sldNum"/>
          </p:nvPr>
        </p:nvSpPr>
        <p:spPr>
          <a:xfrm>
            <a:off x="10488488" y="6356350"/>
            <a:ext cx="8652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g8754059086_0_0"/>
          <p:cNvSpPr txBox="1"/>
          <p:nvPr/>
        </p:nvSpPr>
        <p:spPr>
          <a:xfrm>
            <a:off x="298375" y="2501400"/>
            <a:ext cx="19287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Observations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Speciation    Phenomenon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Trend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0.1 Band property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Comparison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8754059086_0_0"/>
          <p:cNvPicPr preferRelativeResize="0"/>
          <p:nvPr/>
        </p:nvPicPr>
        <p:blipFill rotWithShape="1">
          <a:blip r:embed="rId3">
            <a:alphaModFix/>
          </a:blip>
          <a:srcRect b="10009" l="11747" r="61829" t="10549"/>
          <a:stretch/>
        </p:blipFill>
        <p:spPr>
          <a:xfrm>
            <a:off x="2227199" y="1273377"/>
            <a:ext cx="2901348" cy="484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8754059086_0_0"/>
          <p:cNvSpPr txBox="1"/>
          <p:nvPr>
            <p:ph type="title"/>
          </p:nvPr>
        </p:nvSpPr>
        <p:spPr>
          <a:xfrm>
            <a:off x="0" y="0"/>
            <a:ext cx="8894700" cy="10650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  The results: Part I - Grammar Evolution</a:t>
            </a:r>
            <a:endParaRPr sz="4100"/>
          </a:p>
        </p:txBody>
      </p:sp>
      <p:pic>
        <p:nvPicPr>
          <p:cNvPr id="283" name="Google Shape;283;g8754059086_0_0"/>
          <p:cNvPicPr preferRelativeResize="0"/>
          <p:nvPr/>
        </p:nvPicPr>
        <p:blipFill rotWithShape="1">
          <a:blip r:embed="rId3">
            <a:alphaModFix/>
          </a:blip>
          <a:srcRect b="10009" l="37929" r="22655" t="10549"/>
          <a:stretch/>
        </p:blipFill>
        <p:spPr>
          <a:xfrm>
            <a:off x="5984425" y="1325700"/>
            <a:ext cx="4805523" cy="47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8754059086_0_0"/>
          <p:cNvSpPr txBox="1"/>
          <p:nvPr/>
        </p:nvSpPr>
        <p:spPr>
          <a:xfrm>
            <a:off x="8541175" y="1087500"/>
            <a:ext cx="1037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Inception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8754059086_0_0"/>
          <p:cNvSpPr txBox="1"/>
          <p:nvPr/>
        </p:nvSpPr>
        <p:spPr>
          <a:xfrm>
            <a:off x="6339775" y="1044925"/>
            <a:ext cx="86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8754059086_0_0"/>
          <p:cNvSpPr txBox="1"/>
          <p:nvPr/>
        </p:nvSpPr>
        <p:spPr>
          <a:xfrm>
            <a:off x="2532000" y="1035300"/>
            <a:ext cx="86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8754059086_0_0"/>
          <p:cNvSpPr txBox="1"/>
          <p:nvPr/>
        </p:nvSpPr>
        <p:spPr>
          <a:xfrm>
            <a:off x="4017500" y="1044925"/>
            <a:ext cx="6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Evo 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875405908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63" y="1173300"/>
            <a:ext cx="7174422" cy="53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 - Showeet">
  <a:themeElements>
    <a:clrScheme name="Sho-CORPORATE">
      <a:dk1>
        <a:srgbClr val="000000"/>
      </a:dk1>
      <a:lt1>
        <a:srgbClr val="FFFFFF"/>
      </a:lt1>
      <a:dk2>
        <a:srgbClr val="31302B"/>
      </a:dk2>
      <a:lt2>
        <a:srgbClr val="E7E6E6"/>
      </a:lt2>
      <a:accent1>
        <a:srgbClr val="0D96C5"/>
      </a:accent1>
      <a:accent2>
        <a:srgbClr val="EE672F"/>
      </a:accent2>
      <a:accent3>
        <a:srgbClr val="63554F"/>
      </a:accent3>
      <a:accent4>
        <a:srgbClr val="C14800"/>
      </a:accent4>
      <a:accent5>
        <a:srgbClr val="026F94"/>
      </a:accent5>
      <a:accent6>
        <a:srgbClr val="56C2E6"/>
      </a:accent6>
      <a:hlink>
        <a:srgbClr val="F79E63"/>
      </a:hlink>
      <a:folHlink>
        <a:srgbClr val="F79E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2011-05-09T14:18:21Z</dcterms:created>
  <dc:creator>showeet.com</dc:creator>
</cp:coreProperties>
</file>