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86" r:id="rId2"/>
    <p:sldId id="256" r:id="rId3"/>
    <p:sldId id="313" r:id="rId4"/>
    <p:sldId id="308" r:id="rId5"/>
    <p:sldId id="314" r:id="rId6"/>
    <p:sldId id="310" r:id="rId7"/>
    <p:sldId id="315" r:id="rId8"/>
    <p:sldId id="263" r:id="rId9"/>
    <p:sldId id="2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7" autoAdjust="0"/>
    <p:restoredTop sz="94660"/>
  </p:normalViewPr>
  <p:slideViewPr>
    <p:cSldViewPr>
      <p:cViewPr varScale="1">
        <p:scale>
          <a:sx n="114" d="100"/>
          <a:sy n="114" d="100"/>
        </p:scale>
        <p:origin x="2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2002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/>
            <a:t>2005</a:t>
          </a:r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/>
            <a:t>2008</a:t>
          </a:r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/>
            <a:t>2010</a:t>
          </a:r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7EB9B65E-F1F1-4C0C-BCEF-84E7CC628B93}">
      <dgm:prSet phldrT="[Text]"/>
      <dgm:spPr/>
      <dgm:t>
        <a:bodyPr/>
        <a:lstStyle/>
        <a:p>
          <a:r>
            <a:rPr lang="en-US" dirty="0"/>
            <a:t>2012</a:t>
          </a:r>
        </a:p>
      </dgm:t>
    </dgm:pt>
    <dgm:pt modelId="{C6EC86F0-2776-4AB7-AEC7-E5C672323418}" type="parTrans" cxnId="{37FBB0B3-8481-4EE8-82FF-FE2847EDC146}">
      <dgm:prSet/>
      <dgm:spPr/>
      <dgm:t>
        <a:bodyPr/>
        <a:lstStyle/>
        <a:p>
          <a:endParaRPr lang="en-US"/>
        </a:p>
      </dgm:t>
    </dgm:pt>
    <dgm:pt modelId="{E25BEE93-F45D-4AF9-8923-EC981D9554A2}" type="sibTrans" cxnId="{37FBB0B3-8481-4EE8-82FF-FE2847EDC146}">
      <dgm:prSet/>
      <dgm:spPr/>
      <dgm:t>
        <a:bodyPr/>
        <a:lstStyle/>
        <a:p>
          <a:endParaRPr lang="en-US"/>
        </a:p>
      </dgm:t>
    </dgm:pt>
    <dgm:pt modelId="{295C1A26-C0BB-4CC5-A7C3-C9BB31F1079B}">
      <dgm:prSet phldrT="[Text]"/>
      <dgm:spPr/>
      <dgm:t>
        <a:bodyPr/>
        <a:lstStyle/>
        <a:p>
          <a:r>
            <a:rPr lang="en-US" dirty="0"/>
            <a:t>2013</a:t>
          </a:r>
        </a:p>
      </dgm:t>
    </dgm:pt>
    <dgm:pt modelId="{CCADCD90-BF8B-4450-868B-55E107F5E97C}" type="parTrans" cxnId="{F232DB0F-D1DA-4851-84BA-3F5473E143D9}">
      <dgm:prSet/>
      <dgm:spPr/>
      <dgm:t>
        <a:bodyPr/>
        <a:lstStyle/>
        <a:p>
          <a:endParaRPr lang="en-US"/>
        </a:p>
      </dgm:t>
    </dgm:pt>
    <dgm:pt modelId="{2FF0FE31-AA20-4E75-AC28-31F2605A195E}" type="sibTrans" cxnId="{F232DB0F-D1DA-4851-84BA-3F5473E143D9}">
      <dgm:prSet/>
      <dgm:spPr/>
      <dgm:t>
        <a:bodyPr/>
        <a:lstStyle/>
        <a:p>
          <a:endParaRPr lang="en-US"/>
        </a:p>
      </dgm:t>
    </dgm:pt>
    <dgm:pt modelId="{1002025F-1C72-4A21-ADB8-7F4B762D0701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765806DF-0E39-44E0-9A16-10384E41AC7A}" type="parTrans" cxnId="{A4387B6C-47C1-43EA-AB0B-C9634E0707DB}">
      <dgm:prSet/>
      <dgm:spPr/>
      <dgm:t>
        <a:bodyPr/>
        <a:lstStyle/>
        <a:p>
          <a:endParaRPr lang="en-US"/>
        </a:p>
      </dgm:t>
    </dgm:pt>
    <dgm:pt modelId="{70204279-0190-443C-A74E-BDAC0C260844}" type="sibTrans" cxnId="{A4387B6C-47C1-43EA-AB0B-C9634E0707D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1/VB7</a:t>
          </a:r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/>
            <a:t>C# 2: Generics, Iterators, Anonymous Delegates, Nullable, Partial, co/contravariance</a:t>
          </a:r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C# 3: LINQ</a:t>
          </a:r>
          <a:r>
            <a:rPr lang="en-US" dirty="0"/>
            <a:t>, Lambda, Anonymous, </a:t>
          </a:r>
          <a:r>
            <a:rPr lang="en-US" dirty="0" err="1"/>
            <a:t>AutoProp</a:t>
          </a:r>
          <a:r>
            <a:rPr lang="en-US" dirty="0"/>
            <a:t>, Extension Methods, Expression </a:t>
          </a:r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/>
            <a:t>C# 4: Parallel, Dynamic, optional params, named arguments, embedded interop</a:t>
          </a:r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2A98F07E-328C-46E7-8251-0118F4BFB566}">
      <dgm:prSet/>
      <dgm:spPr/>
      <dgm:t>
        <a:bodyPr/>
        <a:lstStyle/>
        <a:p>
          <a:r>
            <a:rPr lang="en-US" dirty="0"/>
            <a:t>C# 5: Async, Caller info</a:t>
          </a:r>
        </a:p>
      </dgm:t>
    </dgm:pt>
    <dgm:pt modelId="{2D9A8C24-217F-4619-992B-B0C2B61B4D2D}" type="parTrans" cxnId="{003416AB-762C-4B98-B62B-189A70C864B9}">
      <dgm:prSet/>
      <dgm:spPr/>
      <dgm:t>
        <a:bodyPr/>
        <a:lstStyle/>
        <a:p>
          <a:endParaRPr lang="en-US"/>
        </a:p>
      </dgm:t>
    </dgm:pt>
    <dgm:pt modelId="{363DC761-3722-44DA-B104-F9B7A7D09A14}" type="sibTrans" cxnId="{003416AB-762C-4B98-B62B-189A70C864B9}">
      <dgm:prSet/>
      <dgm:spPr/>
      <dgm:t>
        <a:bodyPr/>
        <a:lstStyle/>
        <a:p>
          <a:endParaRPr lang="en-US"/>
        </a:p>
      </dgm:t>
    </dgm:pt>
    <dgm:pt modelId="{AC1EF113-D03B-420E-911E-B92C916ACEDF}">
      <dgm:prSet/>
      <dgm:spPr/>
      <dgm:t>
        <a:bodyPr/>
        <a:lstStyle/>
        <a:p>
          <a:r>
            <a:rPr lang="en-US" dirty="0"/>
            <a:t>Roslyn</a:t>
          </a:r>
        </a:p>
      </dgm:t>
    </dgm:pt>
    <dgm:pt modelId="{3596FEFB-719F-4095-B6C5-079E00E3C72E}" type="parTrans" cxnId="{C6DCB072-4394-4062-AE87-BC3F79818562}">
      <dgm:prSet/>
      <dgm:spPr/>
      <dgm:t>
        <a:bodyPr/>
        <a:lstStyle/>
        <a:p>
          <a:endParaRPr lang="en-US"/>
        </a:p>
      </dgm:t>
    </dgm:pt>
    <dgm:pt modelId="{E3F70FB8-8A18-4458-9266-24A45CFE504C}" type="sibTrans" cxnId="{C6DCB072-4394-4062-AE87-BC3F79818562}">
      <dgm:prSet/>
      <dgm:spPr/>
      <dgm:t>
        <a:bodyPr/>
        <a:lstStyle/>
        <a:p>
          <a:endParaRPr lang="en-US"/>
        </a:p>
      </dgm:t>
    </dgm:pt>
    <dgm:pt modelId="{A5B00B44-D32B-4A6A-9650-07C7E70EA17D}">
      <dgm:prSet phldrT="[Text]"/>
      <dgm:spPr/>
      <dgm:t>
        <a:bodyPr/>
        <a:lstStyle/>
        <a:p>
          <a:r>
            <a:rPr lang="en-US" dirty="0"/>
            <a:t>???</a:t>
          </a:r>
        </a:p>
      </dgm:t>
    </dgm:pt>
    <dgm:pt modelId="{40DD1C00-2473-4003-BEC0-C004D7F14797}" type="parTrans" cxnId="{0D5AABA5-A419-42AA-AAED-5BD1FF12B65B}">
      <dgm:prSet/>
      <dgm:spPr/>
      <dgm:t>
        <a:bodyPr/>
        <a:lstStyle/>
        <a:p>
          <a:endParaRPr lang="en-US"/>
        </a:p>
      </dgm:t>
    </dgm:pt>
    <dgm:pt modelId="{AA12AF86-DBFF-401E-8F90-8794184B09F1}" type="sibTrans" cxnId="{0D5AABA5-A419-42AA-AAED-5BD1FF12B65B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7" custLinFactNeighborX="0" custLinFactNeighborY="-262">
        <dgm:presLayoutVars>
          <dgm:bulletEnabled val="1"/>
        </dgm:presLayoutVars>
      </dgm:prSet>
      <dgm:spPr/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DC734305-151B-44F7-8A31-4DF6B9EFACF5}" type="pres">
      <dgm:prSet presAssocID="{A3920C65-3F7C-48E9-ACE8-6414D7482E18}" presName="descendantText" presStyleLbl="alignAcc1" presStyleIdx="1" presStyleCnt="7">
        <dgm:presLayoutVars>
          <dgm:bulletEnabled val="1"/>
        </dgm:presLayoutVars>
      </dgm:prSet>
      <dgm:spPr/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114B75A6-06AB-4193-B4F9-C42AEDF360ED}" type="pres">
      <dgm:prSet presAssocID="{1F8667CE-1C44-4E08-9A2B-FF616C613456}" presName="descendantText" presStyleLbl="alignAcc1" presStyleIdx="2" presStyleCnt="7">
        <dgm:presLayoutVars>
          <dgm:bulletEnabled val="1"/>
        </dgm:presLayoutVars>
      </dgm:prSet>
      <dgm:spPr/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DAD2E2F8-54E6-4FAE-A9BD-86AF88168CB8}" type="pres">
      <dgm:prSet presAssocID="{EADE0D2D-1205-40C5-86CE-1D93146D1A90}" presName="descendantText" presStyleLbl="alignAcc1" presStyleIdx="3" presStyleCnt="7">
        <dgm:presLayoutVars>
          <dgm:bulletEnabled val="1"/>
        </dgm:presLayoutVars>
      </dgm:prSet>
      <dgm:spPr/>
    </dgm:pt>
    <dgm:pt modelId="{C9D992B7-A7BC-4357-99AD-F77F70604335}" type="pres">
      <dgm:prSet presAssocID="{FE89EA1D-5BF4-4389-891E-1C4333E940F1}" presName="sp" presStyleCnt="0"/>
      <dgm:spPr/>
    </dgm:pt>
    <dgm:pt modelId="{C5C144BA-0433-4A1A-90F1-F3FD5EE0438A}" type="pres">
      <dgm:prSet presAssocID="{7EB9B65E-F1F1-4C0C-BCEF-84E7CC628B93}" presName="composite" presStyleCnt="0"/>
      <dgm:spPr/>
    </dgm:pt>
    <dgm:pt modelId="{5830255F-49E8-44C9-A5BD-24B9CDC2A666}" type="pres">
      <dgm:prSet presAssocID="{7EB9B65E-F1F1-4C0C-BCEF-84E7CC628B93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7A703FAB-2697-4360-9F76-B04086C14C7D}" type="pres">
      <dgm:prSet presAssocID="{7EB9B65E-F1F1-4C0C-BCEF-84E7CC628B93}" presName="descendantText" presStyleLbl="alignAcc1" presStyleIdx="4" presStyleCnt="7">
        <dgm:presLayoutVars>
          <dgm:bulletEnabled val="1"/>
        </dgm:presLayoutVars>
      </dgm:prSet>
      <dgm:spPr/>
    </dgm:pt>
    <dgm:pt modelId="{FA094EC6-401C-4C3D-8BCD-D36EBCBF57A2}" type="pres">
      <dgm:prSet presAssocID="{E25BEE93-F45D-4AF9-8923-EC981D9554A2}" presName="sp" presStyleCnt="0"/>
      <dgm:spPr/>
    </dgm:pt>
    <dgm:pt modelId="{D89BBC13-AA57-4CAA-9153-09E001633993}" type="pres">
      <dgm:prSet presAssocID="{295C1A26-C0BB-4CC5-A7C3-C9BB31F1079B}" presName="composite" presStyleCnt="0"/>
      <dgm:spPr/>
    </dgm:pt>
    <dgm:pt modelId="{63437E7B-65DF-4A27-B708-B701FB2F2D97}" type="pres">
      <dgm:prSet presAssocID="{295C1A26-C0BB-4CC5-A7C3-C9BB31F1079B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A736080A-6712-4C93-9E27-BF60389BE78D}" type="pres">
      <dgm:prSet presAssocID="{295C1A26-C0BB-4CC5-A7C3-C9BB31F1079B}" presName="descendantText" presStyleLbl="alignAcc1" presStyleIdx="5" presStyleCnt="7">
        <dgm:presLayoutVars>
          <dgm:bulletEnabled val="1"/>
        </dgm:presLayoutVars>
      </dgm:prSet>
      <dgm:spPr/>
    </dgm:pt>
    <dgm:pt modelId="{90A72ED7-D95B-4830-AC90-B05431EACFA1}" type="pres">
      <dgm:prSet presAssocID="{2FF0FE31-AA20-4E75-AC28-31F2605A195E}" presName="sp" presStyleCnt="0"/>
      <dgm:spPr/>
    </dgm:pt>
    <dgm:pt modelId="{628D534B-FA77-4339-9DC4-B32215EC400F}" type="pres">
      <dgm:prSet presAssocID="{1002025F-1C72-4A21-ADB8-7F4B762D0701}" presName="composite" presStyleCnt="0"/>
      <dgm:spPr/>
    </dgm:pt>
    <dgm:pt modelId="{D87B602B-E23A-4814-B38E-6089C0F57C7A}" type="pres">
      <dgm:prSet presAssocID="{1002025F-1C72-4A21-ADB8-7F4B762D0701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37953712-67A3-4E6D-83CD-63697DE27E74}" type="pres">
      <dgm:prSet presAssocID="{1002025F-1C72-4A21-ADB8-7F4B762D0701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26FA470A-BC9E-4344-9C68-21FB9BEFE51D}" type="presOf" srcId="{2A98F07E-328C-46E7-8251-0118F4BFB566}" destId="{7A703FAB-2697-4360-9F76-B04086C14C7D}" srcOrd="0" destOrd="0" presId="urn:microsoft.com/office/officeart/2005/8/layout/chevron2"/>
    <dgm:cxn modelId="{F232DB0F-D1DA-4851-84BA-3F5473E143D9}" srcId="{EE40FFF8-103D-4F45-B85F-403984910D7F}" destId="{295C1A26-C0BB-4CC5-A7C3-C9BB31F1079B}" srcOrd="5" destOrd="0" parTransId="{CCADCD90-BF8B-4450-868B-55E107F5E97C}" sibTransId="{2FF0FE31-AA20-4E75-AC28-31F2605A195E}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4ED9D936-B292-48D0-8935-08A116E8717A}" type="presOf" srcId="{1002025F-1C72-4A21-ADB8-7F4B762D0701}" destId="{D87B602B-E23A-4814-B38E-6089C0F57C7A}" srcOrd="0" destOrd="0" presId="urn:microsoft.com/office/officeart/2005/8/layout/chevron2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A8D72F47-3DFC-4DF0-A79B-D8F9BFA00820}" type="presOf" srcId="{A5B00B44-D32B-4A6A-9650-07C7E70EA17D}" destId="{A736080A-6712-4C93-9E27-BF60389BE78D}" srcOrd="0" destOrd="0" presId="urn:microsoft.com/office/officeart/2005/8/layout/chevron2"/>
    <dgm:cxn modelId="{A4387B6C-47C1-43EA-AB0B-C9634E0707DB}" srcId="{EE40FFF8-103D-4F45-B85F-403984910D7F}" destId="{1002025F-1C72-4A21-ADB8-7F4B762D0701}" srcOrd="6" destOrd="0" parTransId="{765806DF-0E39-44E0-9A16-10384E41AC7A}" sibTransId="{70204279-0190-443C-A74E-BDAC0C260844}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C6DCB072-4394-4062-AE87-BC3F79818562}" srcId="{1002025F-1C72-4A21-ADB8-7F4B762D0701}" destId="{AC1EF113-D03B-420E-911E-B92C916ACEDF}" srcOrd="0" destOrd="0" parTransId="{3596FEFB-719F-4095-B6C5-079E00E3C72E}" sibTransId="{E3F70FB8-8A18-4458-9266-24A45CFE504C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3E678A58-A92A-441B-BD75-D4E269FBDAEE}" type="presOf" srcId="{AC1EF113-D03B-420E-911E-B92C916ACEDF}" destId="{37953712-67A3-4E6D-83CD-63697DE27E74}" srcOrd="0" destOrd="0" presId="urn:microsoft.com/office/officeart/2005/8/layout/chevron2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CE4F279D-9FF2-4D7D-9662-E2C36EFB7600}" type="presOf" srcId="{295C1A26-C0BB-4CC5-A7C3-C9BB31F1079B}" destId="{63437E7B-65DF-4A27-B708-B701FB2F2D97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0D5AABA5-A419-42AA-AAED-5BD1FF12B65B}" srcId="{295C1A26-C0BB-4CC5-A7C3-C9BB31F1079B}" destId="{A5B00B44-D32B-4A6A-9650-07C7E70EA17D}" srcOrd="0" destOrd="0" parTransId="{40DD1C00-2473-4003-BEC0-C004D7F14797}" sibTransId="{AA12AF86-DBFF-401E-8F90-8794184B09F1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003416AB-762C-4B98-B62B-189A70C864B9}" srcId="{7EB9B65E-F1F1-4C0C-BCEF-84E7CC628B93}" destId="{2A98F07E-328C-46E7-8251-0118F4BFB566}" srcOrd="0" destOrd="0" parTransId="{2D9A8C24-217F-4619-992B-B0C2B61B4D2D}" sibTransId="{363DC761-3722-44DA-B104-F9B7A7D09A14}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37FBB0B3-8481-4EE8-82FF-FE2847EDC146}" srcId="{EE40FFF8-103D-4F45-B85F-403984910D7F}" destId="{7EB9B65E-F1F1-4C0C-BCEF-84E7CC628B93}" srcOrd="4" destOrd="0" parTransId="{C6EC86F0-2776-4AB7-AEC7-E5C672323418}" sibTransId="{E25BEE93-F45D-4AF9-8923-EC981D9554A2}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91C181B8-EF46-47FF-908C-8CEFA6F32B8D}" type="presOf" srcId="{7EB9B65E-F1F1-4C0C-BCEF-84E7CC628B93}" destId="{5830255F-49E8-44C9-A5BD-24B9CDC2A666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3D50D5AD-77F9-4A96-B3BC-968B9B7230C0}" type="presParOf" srcId="{C0F71877-8D45-45C6-ADEB-A07688B38294}" destId="{C9D992B7-A7BC-4357-99AD-F77F70604335}" srcOrd="7" destOrd="0" presId="urn:microsoft.com/office/officeart/2005/8/layout/chevron2"/>
    <dgm:cxn modelId="{E8FBE6F7-8354-4376-BAE4-7AA16B10861C}" type="presParOf" srcId="{C0F71877-8D45-45C6-ADEB-A07688B38294}" destId="{C5C144BA-0433-4A1A-90F1-F3FD5EE0438A}" srcOrd="8" destOrd="0" presId="urn:microsoft.com/office/officeart/2005/8/layout/chevron2"/>
    <dgm:cxn modelId="{13E742C9-2F46-49B3-AFB6-D180F7C65852}" type="presParOf" srcId="{C5C144BA-0433-4A1A-90F1-F3FD5EE0438A}" destId="{5830255F-49E8-44C9-A5BD-24B9CDC2A666}" srcOrd="0" destOrd="0" presId="urn:microsoft.com/office/officeart/2005/8/layout/chevron2"/>
    <dgm:cxn modelId="{BF337E50-0B30-4ACA-A9EC-E1E9858E7FBF}" type="presParOf" srcId="{C5C144BA-0433-4A1A-90F1-F3FD5EE0438A}" destId="{7A703FAB-2697-4360-9F76-B04086C14C7D}" srcOrd="1" destOrd="0" presId="urn:microsoft.com/office/officeart/2005/8/layout/chevron2"/>
    <dgm:cxn modelId="{1BA6EAB0-B481-49A5-98C9-261582F14CD7}" type="presParOf" srcId="{C0F71877-8D45-45C6-ADEB-A07688B38294}" destId="{FA094EC6-401C-4C3D-8BCD-D36EBCBF57A2}" srcOrd="9" destOrd="0" presId="urn:microsoft.com/office/officeart/2005/8/layout/chevron2"/>
    <dgm:cxn modelId="{892EC8BF-E09F-43F6-AEB1-2F7897F39834}" type="presParOf" srcId="{C0F71877-8D45-45C6-ADEB-A07688B38294}" destId="{D89BBC13-AA57-4CAA-9153-09E001633993}" srcOrd="10" destOrd="0" presId="urn:microsoft.com/office/officeart/2005/8/layout/chevron2"/>
    <dgm:cxn modelId="{5588CF8D-F4F6-4C4B-B41A-78F16836D713}" type="presParOf" srcId="{D89BBC13-AA57-4CAA-9153-09E001633993}" destId="{63437E7B-65DF-4A27-B708-B701FB2F2D97}" srcOrd="0" destOrd="0" presId="urn:microsoft.com/office/officeart/2005/8/layout/chevron2"/>
    <dgm:cxn modelId="{D48549BC-AC04-41E5-9C0C-79F7611B5655}" type="presParOf" srcId="{D89BBC13-AA57-4CAA-9153-09E001633993}" destId="{A736080A-6712-4C93-9E27-BF60389BE78D}" srcOrd="1" destOrd="0" presId="urn:microsoft.com/office/officeart/2005/8/layout/chevron2"/>
    <dgm:cxn modelId="{5C400D15-931D-482C-AC8A-68D838975307}" type="presParOf" srcId="{C0F71877-8D45-45C6-ADEB-A07688B38294}" destId="{90A72ED7-D95B-4830-AC90-B05431EACFA1}" srcOrd="11" destOrd="0" presId="urn:microsoft.com/office/officeart/2005/8/layout/chevron2"/>
    <dgm:cxn modelId="{0D0C8AF7-BAE3-4D0C-965D-96B2DB476C2D}" type="presParOf" srcId="{C0F71877-8D45-45C6-ADEB-A07688B38294}" destId="{628D534B-FA77-4339-9DC4-B32215EC400F}" srcOrd="12" destOrd="0" presId="urn:microsoft.com/office/officeart/2005/8/layout/chevron2"/>
    <dgm:cxn modelId="{313A3572-BF6B-4FCD-B2B7-8BC7762FAB27}" type="presParOf" srcId="{628D534B-FA77-4339-9DC4-B32215EC400F}" destId="{D87B602B-E23A-4814-B38E-6089C0F57C7A}" srcOrd="0" destOrd="0" presId="urn:microsoft.com/office/officeart/2005/8/layout/chevron2"/>
    <dgm:cxn modelId="{A8E8302F-C9D7-4A0C-A0FE-D012799A09D0}" type="presParOf" srcId="{628D534B-FA77-4339-9DC4-B32215EC400F}" destId="{37953712-67A3-4E6D-83CD-63697DE27E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/>
            <a:t>12/2016</a:t>
          </a:r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/>
            <a:t>8/2017</a:t>
          </a:r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/>
            <a:t>8/2017</a:t>
          </a:r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6: Static imports, prop initializers, null propagator, string interpolation, </a:t>
          </a:r>
          <a:r>
            <a:rPr lang="en-US" dirty="0" err="1"/>
            <a:t>nameof</a:t>
          </a:r>
          <a:endParaRPr lang="en-US" dirty="0"/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/>
            <a:t>C# 7.0: Out variables, tuples, pattern matching, local functions, ref locals and returns</a:t>
          </a:r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/>
            <a:t>C# 7.1: Async main, default literal, inferred tuple names, reference assembly gen </a:t>
          </a:r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/>
            <a:t>C# 7.2: ref semantics with value types, non-trailing named </a:t>
          </a:r>
          <a:r>
            <a:rPr lang="en-US" dirty="0" err="1"/>
            <a:t>args</a:t>
          </a:r>
          <a:r>
            <a:rPr lang="en-US" dirty="0"/>
            <a:t>, numeric literals, private protected</a:t>
          </a:r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B47500D1-5B49-4126-B455-56CCD138B848}">
      <dgm:prSet/>
      <dgm:spPr/>
      <dgm:t>
        <a:bodyPr/>
        <a:lstStyle/>
        <a:p>
          <a:r>
            <a:rPr lang="en-US" dirty="0"/>
            <a:t>??</a:t>
          </a:r>
        </a:p>
      </dgm:t>
    </dgm:pt>
    <dgm:pt modelId="{C5DE88A8-C60D-420C-905B-41651199C91F}" type="parTrans" cxnId="{A668D791-A2D6-4B06-8907-3A70C10838FB}">
      <dgm:prSet/>
      <dgm:spPr/>
      <dgm:t>
        <a:bodyPr/>
        <a:lstStyle/>
        <a:p>
          <a:endParaRPr lang="en-US"/>
        </a:p>
      </dgm:t>
    </dgm:pt>
    <dgm:pt modelId="{A27A2701-9CE2-4389-80C4-E49B6E04766C}" type="sibTrans" cxnId="{A668D791-A2D6-4B06-8907-3A70C10838FB}">
      <dgm:prSet/>
      <dgm:spPr/>
      <dgm:t>
        <a:bodyPr/>
        <a:lstStyle/>
        <a:p>
          <a:endParaRPr lang="en-US"/>
        </a:p>
      </dgm:t>
    </dgm:pt>
    <dgm:pt modelId="{102E85FA-D04E-4BDA-887C-3D56475E09E1}">
      <dgm:prSet/>
      <dgm:spPr/>
      <dgm:t>
        <a:bodyPr/>
        <a:lstStyle/>
        <a:p>
          <a:r>
            <a:rPr lang="en-US" dirty="0"/>
            <a:t>C# 7.3: tuple equality, constraints, expression variables, custom fixed, ref reassignment</a:t>
          </a:r>
        </a:p>
      </dgm:t>
    </dgm:pt>
    <dgm:pt modelId="{08F56AA9-C2B3-4496-85B8-FA3300E74BDC}" type="parTrans" cxnId="{FC76F2F1-CA52-44D4-B384-031166CA0F34}">
      <dgm:prSet/>
      <dgm:spPr/>
      <dgm:t>
        <a:bodyPr/>
        <a:lstStyle/>
        <a:p>
          <a:endParaRPr lang="en-US"/>
        </a:p>
      </dgm:t>
    </dgm:pt>
    <dgm:pt modelId="{2F592831-AE29-4A77-9FD5-7CE370E1A35A}" type="sibTrans" cxnId="{FC76F2F1-CA52-44D4-B384-031166CA0F34}">
      <dgm:prSet/>
      <dgm:spPr/>
      <dgm:t>
        <a:bodyPr/>
        <a:lstStyle/>
        <a:p>
          <a:endParaRPr lang="en-US"/>
        </a:p>
      </dgm:t>
    </dgm:pt>
    <dgm:pt modelId="{71AF9175-FF10-463C-90BF-160738CB8053}">
      <dgm:prSet/>
      <dgm:spPr/>
      <dgm:t>
        <a:bodyPr/>
        <a:lstStyle/>
        <a:p>
          <a:r>
            <a:rPr lang="en-US" dirty="0"/>
            <a:t>???</a:t>
          </a:r>
        </a:p>
      </dgm:t>
    </dgm:pt>
    <dgm:pt modelId="{41945A9C-F0C1-43EC-A454-A1338F3F612A}" type="parTrans" cxnId="{58921841-8F34-4B3B-BA0C-31BDFB36F7FD}">
      <dgm:prSet/>
      <dgm:spPr/>
      <dgm:t>
        <a:bodyPr/>
        <a:lstStyle/>
        <a:p>
          <a:endParaRPr lang="en-US"/>
        </a:p>
      </dgm:t>
    </dgm:pt>
    <dgm:pt modelId="{D930CE95-8156-4B14-8F56-4D9F687EFC88}" type="sibTrans" cxnId="{58921841-8F34-4B3B-BA0C-31BDFB36F7FD}">
      <dgm:prSet/>
      <dgm:spPr/>
      <dgm:t>
        <a:bodyPr/>
        <a:lstStyle/>
        <a:p>
          <a:endParaRPr lang="en-US"/>
        </a:p>
      </dgm:t>
    </dgm:pt>
    <dgm:pt modelId="{D34FD5CB-1957-447E-87B6-E885DA5BF0D4}">
      <dgm:prSet/>
      <dgm:spPr/>
      <dgm:t>
        <a:bodyPr/>
        <a:lstStyle/>
        <a:p>
          <a:r>
            <a:rPr lang="en-US" dirty="0"/>
            <a:t>C# 8.0: Default interface, nullable reference types, async streams, generic attributes, ranges</a:t>
          </a:r>
        </a:p>
      </dgm:t>
    </dgm:pt>
    <dgm:pt modelId="{21D4FE57-93B5-463D-8B21-4B4813434E67}" type="parTrans" cxnId="{4D67024C-084B-48A9-86A2-23EA20185E4B}">
      <dgm:prSet/>
      <dgm:spPr/>
      <dgm:t>
        <a:bodyPr/>
        <a:lstStyle/>
        <a:p>
          <a:endParaRPr lang="en-US"/>
        </a:p>
      </dgm:t>
    </dgm:pt>
    <dgm:pt modelId="{201C0AA2-4EAE-4179-953C-1B27BB19313A}" type="sibTrans" cxnId="{4D67024C-084B-48A9-86A2-23EA20185E4B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6" custLinFactNeighborX="0" custLinFactNeighborY="-262">
        <dgm:presLayoutVars>
          <dgm:bulletEnabled val="1"/>
        </dgm:presLayoutVars>
      </dgm:prSet>
      <dgm:spPr/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DC734305-151B-44F7-8A31-4DF6B9EFACF5}" type="pres">
      <dgm:prSet presAssocID="{A3920C65-3F7C-48E9-ACE8-6414D7482E18}" presName="descendantText" presStyleLbl="alignAcc1" presStyleIdx="1" presStyleCnt="6">
        <dgm:presLayoutVars>
          <dgm:bulletEnabled val="1"/>
        </dgm:presLayoutVars>
      </dgm:prSet>
      <dgm:spPr/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114B75A6-06AB-4193-B4F9-C42AEDF360ED}" type="pres">
      <dgm:prSet presAssocID="{1F8667CE-1C44-4E08-9A2B-FF616C613456}" presName="descendantText" presStyleLbl="alignAcc1" presStyleIdx="2" presStyleCnt="6">
        <dgm:presLayoutVars>
          <dgm:bulletEnabled val="1"/>
        </dgm:presLayoutVars>
      </dgm:prSet>
      <dgm:spPr/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DAD2E2F8-54E6-4FAE-A9BD-86AF88168CB8}" type="pres">
      <dgm:prSet presAssocID="{EADE0D2D-1205-40C5-86CE-1D93146D1A90}" presName="descendantText" presStyleLbl="alignAcc1" presStyleIdx="3" presStyleCnt="6">
        <dgm:presLayoutVars>
          <dgm:bulletEnabled val="1"/>
        </dgm:presLayoutVars>
      </dgm:prSet>
      <dgm:spPr/>
    </dgm:pt>
    <dgm:pt modelId="{CDF82A39-6021-4BD2-9ED3-E7C6AEA9FF48}" type="pres">
      <dgm:prSet presAssocID="{FE89EA1D-5BF4-4389-891E-1C4333E940F1}" presName="sp" presStyleCnt="0"/>
      <dgm:spPr/>
    </dgm:pt>
    <dgm:pt modelId="{3FA9C391-46D7-4287-ADAF-6E35FC99B55B}" type="pres">
      <dgm:prSet presAssocID="{B47500D1-5B49-4126-B455-56CCD138B848}" presName="composite" presStyleCnt="0"/>
      <dgm:spPr/>
    </dgm:pt>
    <dgm:pt modelId="{D41454D4-4961-431C-B22B-7AB7FE1D249D}" type="pres">
      <dgm:prSet presAssocID="{B47500D1-5B49-4126-B455-56CCD138B848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B5CBB7B-6A68-4E47-AC87-41C4E45B2858}" type="pres">
      <dgm:prSet presAssocID="{B47500D1-5B49-4126-B455-56CCD138B848}" presName="descendantText" presStyleLbl="alignAcc1" presStyleIdx="4" presStyleCnt="6">
        <dgm:presLayoutVars>
          <dgm:bulletEnabled val="1"/>
        </dgm:presLayoutVars>
      </dgm:prSet>
      <dgm:spPr/>
    </dgm:pt>
    <dgm:pt modelId="{9A8A52C1-9D31-4FE2-A9C6-4BE4C6168031}" type="pres">
      <dgm:prSet presAssocID="{A27A2701-9CE2-4389-80C4-E49B6E04766C}" presName="sp" presStyleCnt="0"/>
      <dgm:spPr/>
    </dgm:pt>
    <dgm:pt modelId="{4B8570E1-54A6-4248-8442-42B1BF97EC8F}" type="pres">
      <dgm:prSet presAssocID="{71AF9175-FF10-463C-90BF-160738CB8053}" presName="composite" presStyleCnt="0"/>
      <dgm:spPr/>
    </dgm:pt>
    <dgm:pt modelId="{354176EC-ED3B-463B-B05C-5230CB8570B4}" type="pres">
      <dgm:prSet presAssocID="{71AF9175-FF10-463C-90BF-160738CB8053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2CD56B81-FC6C-4F80-8FA5-11A248BC734D}" type="pres">
      <dgm:prSet presAssocID="{71AF9175-FF10-463C-90BF-160738CB8053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52515B11-D3A5-4324-BA4B-D14A1D0B5992}" type="presOf" srcId="{D34FD5CB-1957-447E-87B6-E885DA5BF0D4}" destId="{2CD56B81-FC6C-4F80-8FA5-11A248BC734D}" srcOrd="0" destOrd="0" presId="urn:microsoft.com/office/officeart/2005/8/layout/chevron2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A2197320-8BDC-43B3-A5A5-C6CA1E88DF43}" type="presOf" srcId="{102E85FA-D04E-4BDA-887C-3D56475E09E1}" destId="{5B5CBB7B-6A68-4E47-AC87-41C4E45B2858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58921841-8F34-4B3B-BA0C-31BDFB36F7FD}" srcId="{EE40FFF8-103D-4F45-B85F-403984910D7F}" destId="{71AF9175-FF10-463C-90BF-160738CB8053}" srcOrd="5" destOrd="0" parTransId="{41945A9C-F0C1-43EC-A454-A1338F3F612A}" sibTransId="{D930CE95-8156-4B14-8F56-4D9F687EFC88}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CA4B6245-238B-471C-ABD7-7E71AA72F6D9}" type="presOf" srcId="{B47500D1-5B49-4126-B455-56CCD138B848}" destId="{D41454D4-4961-431C-B22B-7AB7FE1D249D}" srcOrd="0" destOrd="0" presId="urn:microsoft.com/office/officeart/2005/8/layout/chevron2"/>
    <dgm:cxn modelId="{4D67024C-084B-48A9-86A2-23EA20185E4B}" srcId="{71AF9175-FF10-463C-90BF-160738CB8053}" destId="{D34FD5CB-1957-447E-87B6-E885DA5BF0D4}" srcOrd="0" destOrd="0" parTransId="{21D4FE57-93B5-463D-8B21-4B4813434E67}" sibTransId="{201C0AA2-4EAE-4179-953C-1B27BB19313A}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A668D791-A2D6-4B06-8907-3A70C10838FB}" srcId="{EE40FFF8-103D-4F45-B85F-403984910D7F}" destId="{B47500D1-5B49-4126-B455-56CCD138B848}" srcOrd="4" destOrd="0" parTransId="{C5DE88A8-C60D-420C-905B-41651199C91F}" sibTransId="{A27A2701-9CE2-4389-80C4-E49B6E04766C}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C5D00D98-08C9-4C03-B220-C7604742A233}" type="presOf" srcId="{71AF9175-FF10-463C-90BF-160738CB8053}" destId="{354176EC-ED3B-463B-B05C-5230CB8570B4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FC76F2F1-CA52-44D4-B384-031166CA0F34}" srcId="{B47500D1-5B49-4126-B455-56CCD138B848}" destId="{102E85FA-D04E-4BDA-887C-3D56475E09E1}" srcOrd="0" destOrd="0" parTransId="{08F56AA9-C2B3-4496-85B8-FA3300E74BDC}" sibTransId="{2F592831-AE29-4A77-9FD5-7CE370E1A35A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80BC699B-C132-47FD-8177-8BB9C4BB40BC}" type="presParOf" srcId="{C0F71877-8D45-45C6-ADEB-A07688B38294}" destId="{CDF82A39-6021-4BD2-9ED3-E7C6AEA9FF48}" srcOrd="7" destOrd="0" presId="urn:microsoft.com/office/officeart/2005/8/layout/chevron2"/>
    <dgm:cxn modelId="{BDF33358-462A-4807-9409-8A15223EE906}" type="presParOf" srcId="{C0F71877-8D45-45C6-ADEB-A07688B38294}" destId="{3FA9C391-46D7-4287-ADAF-6E35FC99B55B}" srcOrd="8" destOrd="0" presId="urn:microsoft.com/office/officeart/2005/8/layout/chevron2"/>
    <dgm:cxn modelId="{65155DAE-6DF1-44A4-AFC9-5E0D5479E459}" type="presParOf" srcId="{3FA9C391-46D7-4287-ADAF-6E35FC99B55B}" destId="{D41454D4-4961-431C-B22B-7AB7FE1D249D}" srcOrd="0" destOrd="0" presId="urn:microsoft.com/office/officeart/2005/8/layout/chevron2"/>
    <dgm:cxn modelId="{FF65B4F2-3E90-4DDC-A9E3-D6B0FFAFA326}" type="presParOf" srcId="{3FA9C391-46D7-4287-ADAF-6E35FC99B55B}" destId="{5B5CBB7B-6A68-4E47-AC87-41C4E45B2858}" srcOrd="1" destOrd="0" presId="urn:microsoft.com/office/officeart/2005/8/layout/chevron2"/>
    <dgm:cxn modelId="{FCBBF761-5430-49C1-BA68-78A9D22AD3D9}" type="presParOf" srcId="{C0F71877-8D45-45C6-ADEB-A07688B38294}" destId="{9A8A52C1-9D31-4FE2-A9C6-4BE4C6168031}" srcOrd="9" destOrd="0" presId="urn:microsoft.com/office/officeart/2005/8/layout/chevron2"/>
    <dgm:cxn modelId="{C3A147E5-ECE9-445E-B3EC-89E637D364A7}" type="presParOf" srcId="{C0F71877-8D45-45C6-ADEB-A07688B38294}" destId="{4B8570E1-54A6-4248-8442-42B1BF97EC8F}" srcOrd="10" destOrd="0" presId="urn:microsoft.com/office/officeart/2005/8/layout/chevron2"/>
    <dgm:cxn modelId="{D612526C-F0D5-44DB-BDEF-63CA04520449}" type="presParOf" srcId="{4B8570E1-54A6-4248-8442-42B1BF97EC8F}" destId="{354176EC-ED3B-463B-B05C-5230CB8570B4}" srcOrd="0" destOrd="0" presId="urn:microsoft.com/office/officeart/2005/8/layout/chevron2"/>
    <dgm:cxn modelId="{17682A23-66A2-4B14-878F-7BCD4027B236}" type="presParOf" srcId="{4B8570E1-54A6-4248-8442-42B1BF97EC8F}" destId="{2CD56B81-FC6C-4F80-8FA5-11A248BC73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21226" y="122602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2002</a:t>
          </a:r>
        </a:p>
      </dsp:txBody>
      <dsp:txXfrm rot="-5400000">
        <a:off x="1" y="284237"/>
        <a:ext cx="565721" cy="242452"/>
      </dsp:txXfrm>
    </dsp:sp>
    <dsp:sp modelId="{99404815-EBB5-40EA-B4FB-18C60F71A14A}">
      <dsp:nvSpPr>
        <dsp:cNvPr id="0" name=""/>
        <dsp:cNvSpPr/>
      </dsp:nvSpPr>
      <dsp:spPr>
        <a:xfrm rot="5400000">
          <a:off x="5709804" y="-5144082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1/VB7</a:t>
          </a:r>
        </a:p>
      </dsp:txBody>
      <dsp:txXfrm rot="-5400000">
        <a:off x="565722" y="25644"/>
        <a:ext cx="10787834" cy="474025"/>
      </dsp:txXfrm>
    </dsp:sp>
    <dsp:sp modelId="{BBC3BD6A-454F-4CAA-A5C0-8F47CE19C2CC}">
      <dsp:nvSpPr>
        <dsp:cNvPr id="0" name=""/>
        <dsp:cNvSpPr/>
      </dsp:nvSpPr>
      <dsp:spPr>
        <a:xfrm rot="5400000">
          <a:off x="-121226" y="846814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2005</a:t>
          </a:r>
        </a:p>
      </dsp:txBody>
      <dsp:txXfrm rot="-5400000">
        <a:off x="1" y="1008449"/>
        <a:ext cx="565721" cy="242452"/>
      </dsp:txXfrm>
    </dsp:sp>
    <dsp:sp modelId="{DC734305-151B-44F7-8A31-4DF6B9EFACF5}">
      <dsp:nvSpPr>
        <dsp:cNvPr id="0" name=""/>
        <dsp:cNvSpPr/>
      </dsp:nvSpPr>
      <dsp:spPr>
        <a:xfrm rot="5400000">
          <a:off x="5709804" y="-4418494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2: Generics, Iterators, Anonymous Delegates, Nullable, Partial, co/contravariance</a:t>
          </a:r>
        </a:p>
      </dsp:txBody>
      <dsp:txXfrm rot="-5400000">
        <a:off x="565722" y="751232"/>
        <a:ext cx="10787834" cy="474025"/>
      </dsp:txXfrm>
    </dsp:sp>
    <dsp:sp modelId="{C8AD4FE8-2A6D-4A55-9C0A-17A337DE34C6}">
      <dsp:nvSpPr>
        <dsp:cNvPr id="0" name=""/>
        <dsp:cNvSpPr/>
      </dsp:nvSpPr>
      <dsp:spPr>
        <a:xfrm rot="5400000">
          <a:off x="-121226" y="157102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2008</a:t>
          </a:r>
        </a:p>
      </dsp:txBody>
      <dsp:txXfrm rot="-5400000">
        <a:off x="1" y="1732661"/>
        <a:ext cx="565721" cy="242452"/>
      </dsp:txXfrm>
    </dsp:sp>
    <dsp:sp modelId="{114B75A6-06AB-4193-B4F9-C42AEDF360ED}">
      <dsp:nvSpPr>
        <dsp:cNvPr id="0" name=""/>
        <dsp:cNvSpPr/>
      </dsp:nvSpPr>
      <dsp:spPr>
        <a:xfrm rot="5400000">
          <a:off x="5709804" y="-3694281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00B050"/>
              </a:solidFill>
            </a:rPr>
            <a:t>C# 3: LINQ</a:t>
          </a:r>
          <a:r>
            <a:rPr lang="en-US" sz="2400" kern="1200" dirty="0"/>
            <a:t>, Lambda, Anonymous, </a:t>
          </a:r>
          <a:r>
            <a:rPr lang="en-US" sz="2400" kern="1200" dirty="0" err="1"/>
            <a:t>AutoProp</a:t>
          </a:r>
          <a:r>
            <a:rPr lang="en-US" sz="2400" kern="1200" dirty="0"/>
            <a:t>, Extension Methods, Expression </a:t>
          </a:r>
        </a:p>
      </dsp:txBody>
      <dsp:txXfrm rot="-5400000">
        <a:off x="565722" y="1475445"/>
        <a:ext cx="10787834" cy="474025"/>
      </dsp:txXfrm>
    </dsp:sp>
    <dsp:sp modelId="{540CB1EA-7FE9-4D73-A499-E9A4351FFD87}">
      <dsp:nvSpPr>
        <dsp:cNvPr id="0" name=""/>
        <dsp:cNvSpPr/>
      </dsp:nvSpPr>
      <dsp:spPr>
        <a:xfrm rot="5400000">
          <a:off x="-121226" y="2295239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2010</a:t>
          </a:r>
        </a:p>
      </dsp:txBody>
      <dsp:txXfrm rot="-5400000">
        <a:off x="1" y="2456874"/>
        <a:ext cx="565721" cy="242452"/>
      </dsp:txXfrm>
    </dsp:sp>
    <dsp:sp modelId="{DAD2E2F8-54E6-4FAE-A9BD-86AF88168CB8}">
      <dsp:nvSpPr>
        <dsp:cNvPr id="0" name=""/>
        <dsp:cNvSpPr/>
      </dsp:nvSpPr>
      <dsp:spPr>
        <a:xfrm rot="5400000">
          <a:off x="5709804" y="-2970069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4: Parallel, Dynamic, optional params, named arguments, embedded interop</a:t>
          </a:r>
        </a:p>
      </dsp:txBody>
      <dsp:txXfrm rot="-5400000">
        <a:off x="565722" y="2199657"/>
        <a:ext cx="10787834" cy="474025"/>
      </dsp:txXfrm>
    </dsp:sp>
    <dsp:sp modelId="{5830255F-49E8-44C9-A5BD-24B9CDC2A666}">
      <dsp:nvSpPr>
        <dsp:cNvPr id="0" name=""/>
        <dsp:cNvSpPr/>
      </dsp:nvSpPr>
      <dsp:spPr>
        <a:xfrm rot="5400000">
          <a:off x="-121226" y="3019451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2012</a:t>
          </a:r>
        </a:p>
      </dsp:txBody>
      <dsp:txXfrm rot="-5400000">
        <a:off x="1" y="3181086"/>
        <a:ext cx="565721" cy="242452"/>
      </dsp:txXfrm>
    </dsp:sp>
    <dsp:sp modelId="{7A703FAB-2697-4360-9F76-B04086C14C7D}">
      <dsp:nvSpPr>
        <dsp:cNvPr id="0" name=""/>
        <dsp:cNvSpPr/>
      </dsp:nvSpPr>
      <dsp:spPr>
        <a:xfrm rot="5400000">
          <a:off x="5709804" y="-2245857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5: Async, Caller info</a:t>
          </a:r>
        </a:p>
      </dsp:txBody>
      <dsp:txXfrm rot="-5400000">
        <a:off x="565722" y="2923869"/>
        <a:ext cx="10787834" cy="474025"/>
      </dsp:txXfrm>
    </dsp:sp>
    <dsp:sp modelId="{63437E7B-65DF-4A27-B708-B701FB2F2D97}">
      <dsp:nvSpPr>
        <dsp:cNvPr id="0" name=""/>
        <dsp:cNvSpPr/>
      </dsp:nvSpPr>
      <dsp:spPr>
        <a:xfrm rot="5400000">
          <a:off x="-121226" y="3743663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2013</a:t>
          </a:r>
        </a:p>
      </dsp:txBody>
      <dsp:txXfrm rot="-5400000">
        <a:off x="1" y="3905298"/>
        <a:ext cx="565721" cy="242452"/>
      </dsp:txXfrm>
    </dsp:sp>
    <dsp:sp modelId="{A736080A-6712-4C93-9E27-BF60389BE78D}">
      <dsp:nvSpPr>
        <dsp:cNvPr id="0" name=""/>
        <dsp:cNvSpPr/>
      </dsp:nvSpPr>
      <dsp:spPr>
        <a:xfrm rot="5400000">
          <a:off x="5709804" y="-1521644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???</a:t>
          </a:r>
        </a:p>
      </dsp:txBody>
      <dsp:txXfrm rot="-5400000">
        <a:off x="565722" y="3648082"/>
        <a:ext cx="10787834" cy="474025"/>
      </dsp:txXfrm>
    </dsp:sp>
    <dsp:sp modelId="{D87B602B-E23A-4814-B38E-6089C0F57C7A}">
      <dsp:nvSpPr>
        <dsp:cNvPr id="0" name=""/>
        <dsp:cNvSpPr/>
      </dsp:nvSpPr>
      <dsp:spPr>
        <a:xfrm rot="5400000">
          <a:off x="-121226" y="446787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2015</a:t>
          </a:r>
        </a:p>
      </dsp:txBody>
      <dsp:txXfrm rot="-5400000">
        <a:off x="1" y="4629511"/>
        <a:ext cx="565721" cy="242452"/>
      </dsp:txXfrm>
    </dsp:sp>
    <dsp:sp modelId="{37953712-67A3-4E6D-83CD-63697DE27E74}">
      <dsp:nvSpPr>
        <dsp:cNvPr id="0" name=""/>
        <dsp:cNvSpPr/>
      </dsp:nvSpPr>
      <dsp:spPr>
        <a:xfrm rot="5400000">
          <a:off x="5709804" y="-797432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Roslyn</a:t>
          </a:r>
        </a:p>
      </dsp:txBody>
      <dsp:txXfrm rot="-5400000">
        <a:off x="565722" y="4372294"/>
        <a:ext cx="10787834" cy="47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41052" y="142331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2015</a:t>
          </a:r>
        </a:p>
      </dsp:txBody>
      <dsp:txXfrm rot="-5400000">
        <a:off x="1" y="330401"/>
        <a:ext cx="658246" cy="282105"/>
      </dsp:txXfrm>
    </dsp:sp>
    <dsp:sp modelId="{99404815-EBB5-40EA-B4FB-18C60F71A14A}">
      <dsp:nvSpPr>
        <dsp:cNvPr id="0" name=""/>
        <dsp:cNvSpPr/>
      </dsp:nvSpPr>
      <dsp:spPr>
        <a:xfrm rot="5400000">
          <a:off x="5814708" y="-5156462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6: Static imports, prop initializers, null propagator, string interpolation, </a:t>
          </a:r>
          <a:r>
            <a:rPr lang="en-US" sz="2100" kern="1200" dirty="0" err="1"/>
            <a:t>nameof</a:t>
          </a:r>
          <a:endParaRPr lang="en-US" sz="2100" kern="1200" dirty="0"/>
        </a:p>
      </dsp:txBody>
      <dsp:txXfrm rot="-5400000">
        <a:off x="658246" y="29838"/>
        <a:ext cx="10894315" cy="551552"/>
      </dsp:txXfrm>
    </dsp:sp>
    <dsp:sp modelId="{BBC3BD6A-454F-4CAA-A5C0-8F47CE19C2CC}">
      <dsp:nvSpPr>
        <dsp:cNvPr id="0" name=""/>
        <dsp:cNvSpPr/>
      </dsp:nvSpPr>
      <dsp:spPr>
        <a:xfrm rot="5400000">
          <a:off x="-141052" y="984989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12/2016</a:t>
          </a:r>
        </a:p>
      </dsp:txBody>
      <dsp:txXfrm rot="-5400000">
        <a:off x="1" y="1173059"/>
        <a:ext cx="658246" cy="282105"/>
      </dsp:txXfrm>
    </dsp:sp>
    <dsp:sp modelId="{DC734305-151B-44F7-8A31-4DF6B9EFACF5}">
      <dsp:nvSpPr>
        <dsp:cNvPr id="0" name=""/>
        <dsp:cNvSpPr/>
      </dsp:nvSpPr>
      <dsp:spPr>
        <a:xfrm rot="5400000">
          <a:off x="5814708" y="-4312525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7.0: Out variables, tuples, pattern matching, local functions, ref locals and returns</a:t>
          </a:r>
        </a:p>
      </dsp:txBody>
      <dsp:txXfrm rot="-5400000">
        <a:off x="658246" y="873775"/>
        <a:ext cx="10894315" cy="551552"/>
      </dsp:txXfrm>
    </dsp:sp>
    <dsp:sp modelId="{C8AD4FE8-2A6D-4A55-9C0A-17A337DE34C6}">
      <dsp:nvSpPr>
        <dsp:cNvPr id="0" name=""/>
        <dsp:cNvSpPr/>
      </dsp:nvSpPr>
      <dsp:spPr>
        <a:xfrm rot="5400000">
          <a:off x="-141052" y="1827647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8/2017</a:t>
          </a:r>
        </a:p>
      </dsp:txBody>
      <dsp:txXfrm rot="-5400000">
        <a:off x="1" y="2015717"/>
        <a:ext cx="658246" cy="282105"/>
      </dsp:txXfrm>
    </dsp:sp>
    <dsp:sp modelId="{114B75A6-06AB-4193-B4F9-C42AEDF360ED}">
      <dsp:nvSpPr>
        <dsp:cNvPr id="0" name=""/>
        <dsp:cNvSpPr/>
      </dsp:nvSpPr>
      <dsp:spPr>
        <a:xfrm rot="5400000">
          <a:off x="5814708" y="-3469867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7.1: Async main, default literal, inferred tuple names, reference assembly gen </a:t>
          </a:r>
        </a:p>
      </dsp:txBody>
      <dsp:txXfrm rot="-5400000">
        <a:off x="658246" y="1716433"/>
        <a:ext cx="10894315" cy="551552"/>
      </dsp:txXfrm>
    </dsp:sp>
    <dsp:sp modelId="{540CB1EA-7FE9-4D73-A499-E9A4351FFD87}">
      <dsp:nvSpPr>
        <dsp:cNvPr id="0" name=""/>
        <dsp:cNvSpPr/>
      </dsp:nvSpPr>
      <dsp:spPr>
        <a:xfrm rot="5400000">
          <a:off x="-141052" y="2670305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8/2017</a:t>
          </a:r>
        </a:p>
      </dsp:txBody>
      <dsp:txXfrm rot="-5400000">
        <a:off x="1" y="2858375"/>
        <a:ext cx="658246" cy="282105"/>
      </dsp:txXfrm>
    </dsp:sp>
    <dsp:sp modelId="{DAD2E2F8-54E6-4FAE-A9BD-86AF88168CB8}">
      <dsp:nvSpPr>
        <dsp:cNvPr id="0" name=""/>
        <dsp:cNvSpPr/>
      </dsp:nvSpPr>
      <dsp:spPr>
        <a:xfrm rot="5400000">
          <a:off x="5814708" y="-2627209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7.2: ref semantics with value types, non-trailing named </a:t>
          </a:r>
          <a:r>
            <a:rPr lang="en-US" sz="2100" kern="1200" dirty="0" err="1"/>
            <a:t>args</a:t>
          </a:r>
          <a:r>
            <a:rPr lang="en-US" sz="2100" kern="1200" dirty="0"/>
            <a:t>, numeric literals, private protected</a:t>
          </a:r>
        </a:p>
      </dsp:txBody>
      <dsp:txXfrm rot="-5400000">
        <a:off x="658246" y="2559091"/>
        <a:ext cx="10894315" cy="551552"/>
      </dsp:txXfrm>
    </dsp:sp>
    <dsp:sp modelId="{D41454D4-4961-431C-B22B-7AB7FE1D249D}">
      <dsp:nvSpPr>
        <dsp:cNvPr id="0" name=""/>
        <dsp:cNvSpPr/>
      </dsp:nvSpPr>
      <dsp:spPr>
        <a:xfrm rot="5400000">
          <a:off x="-141052" y="3512964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??</a:t>
          </a:r>
        </a:p>
      </dsp:txBody>
      <dsp:txXfrm rot="-5400000">
        <a:off x="1" y="3701034"/>
        <a:ext cx="658246" cy="282105"/>
      </dsp:txXfrm>
    </dsp:sp>
    <dsp:sp modelId="{5B5CBB7B-6A68-4E47-AC87-41C4E45B2858}">
      <dsp:nvSpPr>
        <dsp:cNvPr id="0" name=""/>
        <dsp:cNvSpPr/>
      </dsp:nvSpPr>
      <dsp:spPr>
        <a:xfrm rot="5400000">
          <a:off x="5814708" y="-1784550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7.3: tuple equality, constraints, expression variables, custom fixed, ref reassignment</a:t>
          </a:r>
        </a:p>
      </dsp:txBody>
      <dsp:txXfrm rot="-5400000">
        <a:off x="658246" y="3401750"/>
        <a:ext cx="10894315" cy="551552"/>
      </dsp:txXfrm>
    </dsp:sp>
    <dsp:sp modelId="{354176EC-ED3B-463B-B05C-5230CB8570B4}">
      <dsp:nvSpPr>
        <dsp:cNvPr id="0" name=""/>
        <dsp:cNvSpPr/>
      </dsp:nvSpPr>
      <dsp:spPr>
        <a:xfrm rot="5400000">
          <a:off x="-141052" y="4355622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???</a:t>
          </a:r>
        </a:p>
      </dsp:txBody>
      <dsp:txXfrm rot="-5400000">
        <a:off x="1" y="4543692"/>
        <a:ext cx="658246" cy="282105"/>
      </dsp:txXfrm>
    </dsp:sp>
    <dsp:sp modelId="{2CD56B81-FC6C-4F80-8FA5-11A248BC734D}">
      <dsp:nvSpPr>
        <dsp:cNvPr id="0" name=""/>
        <dsp:cNvSpPr/>
      </dsp:nvSpPr>
      <dsp:spPr>
        <a:xfrm rot="5400000">
          <a:off x="5814708" y="-941892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8.0: Default interface, nullable reference types, async streams, generic attributes, ranges</a:t>
          </a:r>
        </a:p>
      </dsp:txBody>
      <dsp:txXfrm rot="-5400000">
        <a:off x="658246" y="4244408"/>
        <a:ext cx="10894315" cy="551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1B089-160E-404A-8C73-8674F1782EA4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E54D-52E6-4319-B6B3-5748BCFF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B62928-2648-4210-B25C-2BD7B5FE2C7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wooley/RoslynAndYo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s://jwooley.githu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blob/master/docs/Language%20Feature%20Status.md" TargetMode="External"/><Relationship Id="rId7" Type="http://schemas.openxmlformats.org/officeDocument/2006/relationships/image" Target="../media/image8.jpg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wooley/RoslynAndYou" TargetMode="External"/><Relationship Id="rId5" Type="http://schemas.openxmlformats.org/officeDocument/2006/relationships/hyperlink" Target="http://source.roslyn.io/" TargetMode="External"/><Relationship Id="rId4" Type="http://schemas.openxmlformats.org/officeDocument/2006/relationships/hyperlink" Target="https://github.com/dotne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jwooley.github.i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wooley/RoslynAndYou" TargetMode="External"/><Relationship Id="rId5" Type="http://schemas.openxmlformats.org/officeDocument/2006/relationships/hyperlink" Target="http://www.thinqlinq.com/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8153400" cy="2090065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>
                <a:solidFill>
                  <a:schemeClr val="tx1"/>
                </a:solidFill>
              </a:rPr>
              <a:t>C# 6, 7 and beyond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3"/>
              </a:rPr>
              <a:t>https://github.com/jwooley/RoslynAndYou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4"/>
              </a:rPr>
              <a:t>https://jwooley.github.io/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462187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8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ABDCFDE-BA27-4606-8F4A-CB18BF84D1C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79367" y="1414177"/>
          <a:ext cx="4879733" cy="4029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11694960" imgH="9847440" progId="">
                  <p:embed/>
                </p:oleObj>
              </mc:Choice>
              <mc:Fallback>
                <p:oleObj r:id="rId3" imgW="11694960" imgH="984744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ABDCFDE-BA27-4606-8F4A-CB18BF84D1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9367" y="1414177"/>
                        <a:ext cx="4879733" cy="4029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ABB6BF0-06A8-48B5-ABC9-BBE43E40A0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136" y="579120"/>
            <a:ext cx="5848610" cy="186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B7461B-EA74-499F-9F31-574D939F470B}"/>
              </a:ext>
            </a:extLst>
          </p:cNvPr>
          <p:cNvSpPr txBox="1"/>
          <p:nvPr/>
        </p:nvSpPr>
        <p:spPr>
          <a:xfrm>
            <a:off x="5675612" y="564834"/>
            <a:ext cx="4657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 Sure to thank our sponsors:</a:t>
            </a:r>
          </a:p>
        </p:txBody>
      </p:sp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83EC6608-67B3-4AFA-BB7F-91C5971792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870" y="5033818"/>
            <a:ext cx="4413141" cy="1381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B60FF1-FAAB-44EC-A306-E962719C19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525" y="2696956"/>
            <a:ext cx="2153832" cy="23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History (before Roslyn)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609600" y="1295400"/>
          <a:ext cx="11379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3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Language Enhancements</a:t>
            </a:r>
          </a:p>
        </p:txBody>
      </p:sp>
      <p:sp>
        <p:nvSpPr>
          <p:cNvPr id="6" name="Oval 5"/>
          <p:cNvSpPr/>
          <p:nvPr/>
        </p:nvSpPr>
        <p:spPr>
          <a:xfrm>
            <a:off x="5324475" y="3257549"/>
            <a:ext cx="1676400" cy="1524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property initializer</a:t>
            </a:r>
          </a:p>
        </p:txBody>
      </p:sp>
      <p:sp>
        <p:nvSpPr>
          <p:cNvPr id="7" name="Oval 6"/>
          <p:cNvSpPr/>
          <p:nvPr/>
        </p:nvSpPr>
        <p:spPr>
          <a:xfrm>
            <a:off x="8077200" y="1600200"/>
            <a:ext cx="1676400" cy="1524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Getter only auto property</a:t>
            </a:r>
          </a:p>
        </p:txBody>
      </p:sp>
      <p:sp>
        <p:nvSpPr>
          <p:cNvPr id="8" name="Oval 7"/>
          <p:cNvSpPr/>
          <p:nvPr/>
        </p:nvSpPr>
        <p:spPr>
          <a:xfrm>
            <a:off x="3724275" y="4422762"/>
            <a:ext cx="2114550" cy="191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Parameterless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1557338" y="1784357"/>
            <a:ext cx="2057400" cy="18287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Dictionary Initializer</a:t>
            </a:r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8629650" y="152402"/>
            <a:ext cx="1676400" cy="16541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Await in Catch/ Finally</a:t>
            </a:r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8496300" y="28194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Exception Filters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3600450" y="2678104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Modules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1362075" y="31242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Interface</a:t>
            </a:r>
          </a:p>
        </p:txBody>
      </p:sp>
      <p:sp>
        <p:nvSpPr>
          <p:cNvPr id="17" name="Content Placeholder 8"/>
          <p:cNvSpPr txBox="1">
            <a:spLocks/>
          </p:cNvSpPr>
          <p:nvPr/>
        </p:nvSpPr>
        <p:spPr>
          <a:xfrm>
            <a:off x="1938338" y="5211748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Multiline string literals</a:t>
            </a:r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5372100" y="4838698"/>
            <a:ext cx="2362200" cy="243839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Line continuation comments</a:t>
            </a:r>
          </a:p>
        </p:txBody>
      </p:sp>
      <p:sp>
        <p:nvSpPr>
          <p:cNvPr id="19" name="Content Placeholder 8"/>
          <p:cNvSpPr txBox="1">
            <a:spLocks/>
          </p:cNvSpPr>
          <p:nvPr/>
        </p:nvSpPr>
        <p:spPr>
          <a:xfrm>
            <a:off x="3028950" y="420677"/>
            <a:ext cx="2514600" cy="259079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Null propagation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8001000" y="4152898"/>
            <a:ext cx="2514600" cy="24383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String interpolation</a:t>
            </a:r>
          </a:p>
        </p:txBody>
      </p:sp>
      <p:sp>
        <p:nvSpPr>
          <p:cNvPr id="21" name="Content Placeholder 8"/>
          <p:cNvSpPr txBox="1">
            <a:spLocks/>
          </p:cNvSpPr>
          <p:nvPr/>
        </p:nvSpPr>
        <p:spPr>
          <a:xfrm>
            <a:off x="6819900" y="2381247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Nameof</a:t>
            </a:r>
            <a:r>
              <a:rPr lang="en-US" dirty="0"/>
              <a:t> operator</a:t>
            </a:r>
          </a:p>
        </p:txBody>
      </p:sp>
      <p:sp>
        <p:nvSpPr>
          <p:cNvPr id="22" name="Content Placeholder 8"/>
          <p:cNvSpPr txBox="1">
            <a:spLocks/>
          </p:cNvSpPr>
          <p:nvPr/>
        </p:nvSpPr>
        <p:spPr>
          <a:xfrm>
            <a:off x="5105400" y="1333499"/>
            <a:ext cx="2209800" cy="20573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#pragma</a:t>
            </a:r>
          </a:p>
        </p:txBody>
      </p:sp>
      <p:sp>
        <p:nvSpPr>
          <p:cNvPr id="23" name="Content Placeholder 8"/>
          <p:cNvSpPr txBox="1">
            <a:spLocks/>
          </p:cNvSpPr>
          <p:nvPr/>
        </p:nvSpPr>
        <p:spPr>
          <a:xfrm>
            <a:off x="6553200" y="3943348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#Region inside methods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781300" y="4160834"/>
            <a:ext cx="1524000" cy="15017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Using Static</a:t>
            </a:r>
          </a:p>
        </p:txBody>
      </p:sp>
    </p:spTree>
    <p:extLst>
      <p:ext uri="{BB962C8B-B14F-4D97-AF65-F5344CB8AC3E}">
        <p14:creationId xmlns:p14="http://schemas.microsoft.com/office/powerpoint/2010/main" val="2167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896693"/>
          </a:xfrm>
        </p:spPr>
        <p:txBody>
          <a:bodyPr/>
          <a:lstStyle/>
          <a:p>
            <a:r>
              <a:rPr lang="en-US" dirty="0"/>
              <a:t>C# Post Roslyn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406400" y="1190609"/>
          <a:ext cx="115824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10C23A5-8299-4CC8-A05A-9163820D048A}"/>
              </a:ext>
            </a:extLst>
          </p:cNvPr>
          <p:cNvSpPr/>
          <p:nvPr/>
        </p:nvSpPr>
        <p:spPr>
          <a:xfrm>
            <a:off x="1879600" y="6037777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https://docs.microsoft.com/en-us/dotnet/csharp/whats-new/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48EAE-644F-405C-9EE0-31F73307AC7F}"/>
              </a:ext>
            </a:extLst>
          </p:cNvPr>
          <p:cNvSpPr/>
          <p:nvPr/>
        </p:nvSpPr>
        <p:spPr>
          <a:xfrm>
            <a:off x="355600" y="6365558"/>
            <a:ext cx="1148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https://github.com/dotnet/roslyn/blob/master/docs/Language%20Feature%20Status.md</a:t>
            </a:r>
          </a:p>
        </p:txBody>
      </p:sp>
    </p:spTree>
    <p:extLst>
      <p:ext uri="{BB962C8B-B14F-4D97-AF65-F5344CB8AC3E}">
        <p14:creationId xmlns:p14="http://schemas.microsoft.com/office/powerpoint/2010/main" val="424675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332" y="381000"/>
            <a:ext cx="11572068" cy="627856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numbers = { 0b1, 0b10,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0b10, 0b100, 0b1000 }, 0b1000_0, 0b1000_00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count) Tally(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(sum:0, count:0);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t1 = Tally(l);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tl.sum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Tally(numbers);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$"Sum: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0" y="1524000"/>
            <a:ext cx="1524000" cy="1143000"/>
          </a:xfrm>
        </p:spPr>
        <p:txBody>
          <a:bodyPr/>
          <a:lstStyle/>
          <a:p>
            <a:r>
              <a:rPr lang="en-US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C#7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924800" y="150876"/>
            <a:ext cx="1981200" cy="612648"/>
          </a:xfrm>
          <a:prstGeom prst="wedgeRoundRectCallout">
            <a:avLst>
              <a:gd name="adj1" fmla="val -103229"/>
              <a:gd name="adj2" fmla="val 682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Literals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939453" y="1270797"/>
            <a:ext cx="1981200" cy="612648"/>
          </a:xfrm>
          <a:prstGeom prst="wedgeRoundRectCallout">
            <a:avLst>
              <a:gd name="adj1" fmla="val 88487"/>
              <a:gd name="adj2" fmla="val -810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 Separators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029200" y="139153"/>
            <a:ext cx="1981200" cy="612648"/>
          </a:xfrm>
          <a:prstGeom prst="wedgeRoundRectCallout">
            <a:avLst>
              <a:gd name="adj1" fmla="val -112548"/>
              <a:gd name="adj2" fmla="val 1084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Named Tuples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945315" y="2181110"/>
            <a:ext cx="1981200" cy="612648"/>
          </a:xfrm>
          <a:prstGeom prst="wedgeRoundRectCallout">
            <a:avLst>
              <a:gd name="adj1" fmla="val -185330"/>
              <a:gd name="adj2" fmla="val -187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Functions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945315" y="3003367"/>
            <a:ext cx="1981200" cy="612648"/>
          </a:xfrm>
          <a:prstGeom prst="wedgeRoundRectCallout">
            <a:avLst>
              <a:gd name="adj1" fmla="val -83259"/>
              <a:gd name="adj2" fmla="val 223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99917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2B23-6706-4CB6-9B2D-54E62B41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(C# 7.x).Where(x =&gt; x &gt; 0)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4E50-287D-4A57-A9AF-EB866F17F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Safe, efficient code</a:t>
            </a:r>
          </a:p>
          <a:p>
            <a:pPr lvl="1"/>
            <a:r>
              <a:rPr lang="en-US" dirty="0"/>
              <a:t>Avoid garbage collection</a:t>
            </a:r>
          </a:p>
          <a:p>
            <a:pPr lvl="1"/>
            <a:r>
              <a:rPr lang="en-US" dirty="0"/>
              <a:t>Avoid copying</a:t>
            </a:r>
          </a:p>
          <a:p>
            <a:pPr lvl="1"/>
            <a:r>
              <a:rPr lang="en-US" dirty="0"/>
              <a:t>Stay safe</a:t>
            </a:r>
          </a:p>
          <a:p>
            <a:r>
              <a:rPr lang="en-US" dirty="0"/>
              <a:t>More Freedom</a:t>
            </a:r>
          </a:p>
          <a:p>
            <a:pPr lvl="1"/>
            <a:r>
              <a:rPr lang="en-US" dirty="0"/>
              <a:t>Allow more things</a:t>
            </a:r>
          </a:p>
          <a:p>
            <a:r>
              <a:rPr lang="en-US" dirty="0"/>
              <a:t>Less code</a:t>
            </a:r>
          </a:p>
          <a:p>
            <a:pPr lvl="1"/>
            <a:r>
              <a:rPr lang="en-US" dirty="0"/>
              <a:t>Say it shorter</a:t>
            </a:r>
          </a:p>
        </p:txBody>
      </p:sp>
    </p:spTree>
    <p:extLst>
      <p:ext uri="{BB962C8B-B14F-4D97-AF65-F5344CB8AC3E}">
        <p14:creationId xmlns:p14="http://schemas.microsoft.com/office/powerpoint/2010/main" val="26134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2"/>
              </a:rPr>
              <a:t>https://github.com/dotnet/roslyn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Language feature status:</a:t>
            </a:r>
            <a:b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hlinkClick r:id="rId3"/>
              </a:rPr>
              <a:t>https://github.com/dotnet/roslyn/blob/master/docs/Language%20Feature%20Status.md</a:t>
            </a:r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Dotnet: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4"/>
              </a:rPr>
              <a:t>https://github.com/dotnet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Reference Source: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5"/>
              </a:rPr>
              <a:t>http://source.roslyn.io/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This presentation</a:t>
            </a:r>
            <a:r>
              <a:rPr lang="en-US" dirty="0"/>
              <a:t>: </a:t>
            </a:r>
            <a:r>
              <a:rPr lang="en-US" cap="small" dirty="0">
                <a:solidFill>
                  <a:schemeClr val="tx1"/>
                </a:solidFill>
                <a:hlinkClick r:id="rId6"/>
              </a:rPr>
              <a:t>https://github.com/jwooley/RoslynAndYou</a:t>
            </a:r>
            <a:r>
              <a:rPr lang="en-US" cap="small" dirty="0">
                <a:solidFill>
                  <a:schemeClr val="tx1"/>
                </a:solidFill>
              </a:rPr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422116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040" y="1255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840" y="1255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6200" y="5410642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>
                <a:hlinkClick r:id="rId5"/>
              </a:rPr>
              <a:t>www.ThinqLinq.com</a:t>
            </a:r>
            <a:endParaRPr lang="en-US" dirty="0"/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590800" y="2133600"/>
            <a:ext cx="7848600" cy="236220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>
                <a:solidFill>
                  <a:schemeClr val="tx1"/>
                </a:solidFill>
              </a:rPr>
              <a:t>.Net</a:t>
            </a:r>
            <a:r>
              <a:rPr lang="en-US" cap="small" dirty="0">
                <a:solidFill>
                  <a:schemeClr val="tx1"/>
                </a:solidFill>
              </a:rPr>
              <a:t> Compiler Platform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(Roslyn)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And You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hlinkClick r:id="rId6"/>
              </a:rPr>
              <a:t>https://github.com/jwooley/RoslynAndYou</a:t>
            </a:r>
            <a:b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hlinkClick r:id="rId7"/>
              </a:rPr>
              <a:t>https://jwooley.github.io</a:t>
            </a:r>
            <a:r>
              <a:rPr lang="en-US" sz="2400" cap="small" dirty="0">
                <a:solidFill>
                  <a:schemeClr val="tx1"/>
                </a:solidFill>
                <a:hlinkClick r:id="rId7"/>
              </a:rPr>
              <a:t>/</a:t>
            </a:r>
            <a:endParaRPr lang="en-US" sz="2200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47704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16874</TotalTime>
  <Words>576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Segoe UI</vt:lpstr>
      <vt:lpstr>Tw Cen MT</vt:lpstr>
      <vt:lpstr>Thatch</vt:lpstr>
      <vt:lpstr>C# 6, 7 and beyond https://github.com/jwooley/RoslynAndYou https://jwooley.github.io/ </vt:lpstr>
      <vt:lpstr>PowerPoint Presentation</vt:lpstr>
      <vt:lpstr>C# History (before Roslyn)</vt:lpstr>
      <vt:lpstr>Roslyn Language Enhancements</vt:lpstr>
      <vt:lpstr>C# Post Roslyn</vt:lpstr>
      <vt:lpstr>C#7</vt:lpstr>
      <vt:lpstr>(C# 7.x).Where(x =&gt; x &gt; 0) Objectives</vt:lpstr>
      <vt:lpstr>Roslyn Resources</vt:lpstr>
      <vt:lpstr>.Net Compiler Platform (Roslyn) And You https://github.com/jwooley/RoslynAndYou https://jwooley.github.io/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rX Pusher Reactive Framework</dc:title>
  <dc:creator>Jim</dc:creator>
  <cp:lastModifiedBy>Jim Wooley</cp:lastModifiedBy>
  <cp:revision>142</cp:revision>
  <dcterms:created xsi:type="dcterms:W3CDTF">2010-05-07T01:14:40Z</dcterms:created>
  <dcterms:modified xsi:type="dcterms:W3CDTF">2018-10-13T14:18:47Z</dcterms:modified>
</cp:coreProperties>
</file>