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09" r:id="rId2"/>
    <p:sldId id="286" r:id="rId3"/>
    <p:sldId id="288" r:id="rId4"/>
    <p:sldId id="304" r:id="rId5"/>
    <p:sldId id="290" r:id="rId6"/>
    <p:sldId id="308" r:id="rId7"/>
    <p:sldId id="291" r:id="rId8"/>
    <p:sldId id="289" r:id="rId9"/>
    <p:sldId id="305" r:id="rId10"/>
    <p:sldId id="306" r:id="rId11"/>
    <p:sldId id="307" r:id="rId12"/>
    <p:sldId id="303" r:id="rId13"/>
    <p:sldId id="263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77" d="100"/>
          <a:sy n="77" d="100"/>
        </p:scale>
        <p:origin x="72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 smtClean="0"/>
            <a:t>2002</a:t>
          </a:r>
          <a:endParaRPr lang="en-US" dirty="0"/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 smtClean="0"/>
            <a:t>2015</a:t>
          </a:r>
          <a:endParaRPr lang="en-US" dirty="0"/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 smtClean="0"/>
            <a:t>C# 1/VB7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 smtClean="0"/>
            <a:t>Generics, Iterators, Anonymous Delegates, </a:t>
          </a:r>
          <a:r>
            <a:rPr lang="en-US" dirty="0" err="1" smtClean="0"/>
            <a:t>Nullable</a:t>
          </a:r>
          <a:r>
            <a:rPr lang="en-US" dirty="0" smtClean="0"/>
            <a:t>, Partial</a:t>
          </a:r>
          <a:endParaRPr lang="en-US" dirty="0"/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LINQ</a:t>
          </a:r>
          <a:r>
            <a:rPr lang="en-US" dirty="0" smtClean="0"/>
            <a:t>, Lambda, Anonymous, </a:t>
          </a:r>
          <a:r>
            <a:rPr lang="en-US" dirty="0" err="1" smtClean="0"/>
            <a:t>AutoProp</a:t>
          </a:r>
          <a:r>
            <a:rPr lang="en-US" dirty="0" smtClean="0"/>
            <a:t>, Extension Methods </a:t>
          </a:r>
          <a:endParaRPr lang="en-US" dirty="0"/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 smtClean="0"/>
            <a:t>Parallel, Dynamic, optional </a:t>
          </a:r>
          <a:r>
            <a:rPr lang="en-US" dirty="0" err="1" smtClean="0"/>
            <a:t>params</a:t>
          </a:r>
          <a:r>
            <a:rPr lang="en-US" dirty="0" smtClean="0"/>
            <a:t>, named arguments</a:t>
          </a:r>
          <a:endParaRPr lang="en-US" dirty="0"/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 err="1" smtClean="0"/>
            <a:t>Async</a:t>
          </a:r>
          <a:endParaRPr lang="en-US" dirty="0"/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 smtClean="0"/>
            <a:t>Roslyn</a:t>
          </a:r>
          <a:endParaRPr lang="en-US" dirty="0"/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2002</a:t>
          </a:r>
          <a:endParaRPr lang="en-US" sz="1700" kern="1200" dirty="0"/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4211204" y="-3645482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C# 1/VB7</a:t>
          </a:r>
          <a:endParaRPr lang="en-US" sz="2400" kern="1200" dirty="0"/>
        </a:p>
      </dsp:txBody>
      <dsp:txXfrm rot="-5400000">
        <a:off x="565722" y="25644"/>
        <a:ext cx="77906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2005</a:t>
          </a:r>
          <a:endParaRPr lang="en-US" sz="1700" kern="1200" dirty="0"/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4211204" y="-291989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Generics, Iterators, Anonymous Delegates, </a:t>
          </a:r>
          <a:r>
            <a:rPr lang="en-US" sz="2400" kern="1200" dirty="0" err="1" smtClean="0"/>
            <a:t>Nullable</a:t>
          </a:r>
          <a:r>
            <a:rPr lang="en-US" sz="2400" kern="1200" dirty="0" smtClean="0"/>
            <a:t>, Partial</a:t>
          </a:r>
          <a:endParaRPr lang="en-US" sz="2400" kern="1200" dirty="0"/>
        </a:p>
      </dsp:txBody>
      <dsp:txXfrm rot="-5400000">
        <a:off x="565722" y="751232"/>
        <a:ext cx="77906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2008</a:t>
          </a:r>
          <a:endParaRPr lang="en-US" sz="1700" kern="1200" dirty="0"/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4211204" y="-2195681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B050"/>
              </a:solidFill>
            </a:rPr>
            <a:t>LINQ</a:t>
          </a:r>
          <a:r>
            <a:rPr lang="en-US" sz="2400" kern="1200" dirty="0" smtClean="0"/>
            <a:t>, Lambda, Anonymous, </a:t>
          </a:r>
          <a:r>
            <a:rPr lang="en-US" sz="2400" kern="1200" dirty="0" err="1" smtClean="0"/>
            <a:t>AutoProp</a:t>
          </a:r>
          <a:r>
            <a:rPr lang="en-US" sz="2400" kern="1200" dirty="0" smtClean="0"/>
            <a:t>, Extension Methods </a:t>
          </a:r>
          <a:endParaRPr lang="en-US" sz="2400" kern="1200" dirty="0"/>
        </a:p>
      </dsp:txBody>
      <dsp:txXfrm rot="-5400000">
        <a:off x="565722" y="1475445"/>
        <a:ext cx="77906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2010</a:t>
          </a:r>
          <a:endParaRPr lang="en-US" sz="1700" kern="1200" dirty="0"/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4211204" y="-1471469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Parallel, Dynamic, optional </a:t>
          </a:r>
          <a:r>
            <a:rPr lang="en-US" sz="2400" kern="1200" dirty="0" err="1" smtClean="0"/>
            <a:t>params</a:t>
          </a:r>
          <a:r>
            <a:rPr lang="en-US" sz="2400" kern="1200" dirty="0" smtClean="0"/>
            <a:t>, named arguments</a:t>
          </a:r>
          <a:endParaRPr lang="en-US" sz="2400" kern="1200" dirty="0"/>
        </a:p>
      </dsp:txBody>
      <dsp:txXfrm rot="-5400000">
        <a:off x="565722" y="2199657"/>
        <a:ext cx="77906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2012</a:t>
          </a:r>
          <a:endParaRPr lang="en-US" sz="1700" kern="1200" dirty="0"/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4211204" y="-74725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Async</a:t>
          </a:r>
          <a:endParaRPr lang="en-US" sz="2400" kern="1200" dirty="0"/>
        </a:p>
      </dsp:txBody>
      <dsp:txXfrm rot="-5400000">
        <a:off x="565722" y="2923869"/>
        <a:ext cx="77906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2013</a:t>
          </a:r>
          <a:endParaRPr lang="en-US" sz="1700" kern="1200" dirty="0"/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4211204" y="-2304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2015</a:t>
          </a:r>
          <a:endParaRPr lang="en-US" sz="1700" kern="1200" dirty="0"/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4211204" y="70116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Roslyn</a:t>
          </a:r>
          <a:endParaRPr lang="en-US" sz="2400" kern="1200" dirty="0"/>
        </a:p>
      </dsp:txBody>
      <dsp:txXfrm rot="-5400000">
        <a:off x="565722" y="4372293"/>
        <a:ext cx="7790634" cy="47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9601" y="838200"/>
            <a:ext cx="5994399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set time and place </a:t>
            </a:r>
            <a:endParaRPr lang="en-US" dirty="0"/>
          </a:p>
        </p:txBody>
      </p:sp>
      <p:pic>
        <p:nvPicPr>
          <p:cNvPr id="1031" name="Picture 7" descr="C:\Users\sbrownell\Documents\CodeStock\premierstaff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858077"/>
            <a:ext cx="292395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brownell\Documents\CodeStock\visitkno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46398"/>
            <a:ext cx="2651443" cy="5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brownell\Documents\CodeStock\recruitwis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1" y="1934277"/>
            <a:ext cx="301036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3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tellect/Wintellect.Analyzers" TargetMode="External"/><Relationship Id="rId3" Type="http://schemas.openxmlformats.org/officeDocument/2006/relationships/hyperlink" Target="https://github.com/DotNetAnalyzers" TargetMode="External"/><Relationship Id="rId7" Type="http://schemas.openxmlformats.org/officeDocument/2006/relationships/hyperlink" Target="https://msdn.microsoft.com/en-US/library/2b8dee02-55fc-430b-9047-523c8e943032" TargetMode="External"/><Relationship Id="rId2" Type="http://schemas.openxmlformats.org/officeDocument/2006/relationships/hyperlink" Target="http://code-cracker.github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TSqlAnalyzer" TargetMode="External"/><Relationship Id="rId5" Type="http://schemas.openxmlformats.org/officeDocument/2006/relationships/hyperlink" Target="https://github.com/DotNetAnalyzers/AsyncUsageAnalyzers" TargetMode="External"/><Relationship Id="rId4" Type="http://schemas.openxmlformats.org/officeDocument/2006/relationships/hyperlink" Target="https://github.com/DotNetAnalyzers/StyleCopAnalyzer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studiogallery.msdn.microsoft.com/32fe332c-51ad-411a-a74c-9fdbc2a03bb7" TargetMode="External"/><Relationship Id="rId3" Type="http://schemas.openxmlformats.org/officeDocument/2006/relationships/hyperlink" Target="https://github.com/dotnet" TargetMode="External"/><Relationship Id="rId7" Type="http://schemas.openxmlformats.org/officeDocument/2006/relationships/hyperlink" Target="https://github.com/dotnet/llilc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bteam/archive/2014/11/12/introducing-the-visual-studio-2015-preview-for-c-and-vb.aspx" TargetMode="External"/><Relationship Id="rId11" Type="http://schemas.openxmlformats.org/officeDocument/2006/relationships/image" Target="../media/image9.jpg"/><Relationship Id="rId5" Type="http://schemas.openxmlformats.org/officeDocument/2006/relationships/hyperlink" Target="http://blogs.msdn.com/b/vbteam/" TargetMode="External"/><Relationship Id="rId10" Type="http://schemas.openxmlformats.org/officeDocument/2006/relationships/hyperlink" Target="https://github.com/jwooley/RoslynAndYou" TargetMode="External"/><Relationship Id="rId4" Type="http://schemas.openxmlformats.org/officeDocument/2006/relationships/hyperlink" Target="https://github.com/code-cracker/code-cracker" TargetMode="External"/><Relationship Id="rId9" Type="http://schemas.openxmlformats.org/officeDocument/2006/relationships/hyperlink" Target="https://visualstudiogallery.msdn.microsoft.com/e2e07e91-9d0b-4944-ba40-e86bcbec159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and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8:00 301-D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</a:t>
            </a:r>
            <a:r>
              <a:rPr lang="en-US" dirty="0" err="1" smtClean="0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diagnostic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76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Code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 Cracker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AsyncUsageAnalyzers</a:t>
            </a:r>
            <a:endParaRPr lang="en-US" dirty="0"/>
          </a:p>
          <a:p>
            <a:pPr lvl="1"/>
            <a:r>
              <a:rPr lang="en-US" dirty="0" err="1" smtClean="0">
                <a:hlinkClick r:id="rId6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DotNetDoodle</a:t>
            </a:r>
            <a:endParaRPr lang="en-US" dirty="0"/>
          </a:p>
          <a:p>
            <a:r>
              <a:rPr lang="en-US" dirty="0" err="1"/>
              <a:t>RoslynDiagnostics</a:t>
            </a:r>
            <a:endParaRPr lang="en-US" dirty="0"/>
          </a:p>
          <a:p>
            <a:r>
              <a:rPr lang="en-US" dirty="0" err="1">
                <a:hlinkClick r:id="rId7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8"/>
              </a:rPr>
              <a:t>Wintellect.Analyzers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github.com/dotnet/roslyn</a:t>
            </a:r>
            <a:r>
              <a:rPr lang="en-US" dirty="0" smtClean="0"/>
              <a:t>   </a:t>
            </a:r>
          </a:p>
          <a:p>
            <a:r>
              <a:rPr lang="en-US" dirty="0"/>
              <a:t>Dotnet: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</a:t>
            </a:r>
            <a:endParaRPr lang="en-US" dirty="0" smtClean="0"/>
          </a:p>
          <a:p>
            <a:r>
              <a:rPr lang="en-US" dirty="0"/>
              <a:t>Code Cracker: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github.com/code-cracker/code-cracker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VB </a:t>
            </a:r>
            <a:r>
              <a:rPr lang="en-US" dirty="0"/>
              <a:t>Team Blog: </a:t>
            </a:r>
            <a:r>
              <a:rPr lang="en-US" dirty="0">
                <a:hlinkClick r:id="rId5"/>
              </a:rPr>
              <a:t>http://blogs.msdn.com/b/vbteam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blogs.msdn.com/b/vbteam/archive/2014/11/12/introducing-the-visual-studio-2015-preview-for-c-and-vb.aspx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LLILC (</a:t>
            </a:r>
            <a:r>
              <a:rPr lang="en-US" dirty="0"/>
              <a:t>LLVM for .NET Core</a:t>
            </a:r>
            <a:r>
              <a:rPr lang="en-US" dirty="0" smtClean="0"/>
              <a:t>):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github.com/dotnet/llilc</a:t>
            </a:r>
            <a:r>
              <a:rPr lang="en-US" dirty="0" smtClean="0"/>
              <a:t> </a:t>
            </a:r>
          </a:p>
          <a:p>
            <a:r>
              <a:rPr lang="en-US" dirty="0" smtClean="0"/>
              <a:t>Roslyn Visualizer: </a:t>
            </a:r>
            <a:r>
              <a:rPr lang="en-US" dirty="0">
                <a:hlinkClick r:id="rId8"/>
              </a:rPr>
              <a:t>https://visualstudiogallery.msdn.microsoft.com/32fe332c-51ad-411a-a74c-9fdbc2a03bb7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Roslyn SDK Templates: </a:t>
            </a:r>
            <a:r>
              <a:rPr lang="en-US" dirty="0">
                <a:hlinkClick r:id="rId9"/>
              </a:rPr>
              <a:t>https://visualstudiogallery.msdn.microsoft.com/e2e07e91-9d0b-4944-ba40-e86bcbec1599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cap="small" dirty="0">
                <a:solidFill>
                  <a:schemeClr val="tx1"/>
                </a:solidFill>
                <a:hlinkClick r:id="rId10"/>
              </a:rPr>
              <a:t>https://</a:t>
            </a:r>
            <a:r>
              <a:rPr lang="en-US" cap="small" dirty="0" smtClean="0">
                <a:solidFill>
                  <a:schemeClr val="tx1"/>
                </a:solidFill>
                <a:hlinkClick r:id="rId10"/>
              </a:rPr>
              <a:t>github.com/jwooley/RoslynAndYou</a:t>
            </a:r>
            <a:r>
              <a:rPr lang="en-US" cap="small" dirty="0" smtClean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667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438400"/>
            <a:ext cx="7848600" cy="190264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You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https://github.com/jwooley/RoslynAndYou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438400"/>
            <a:ext cx="81534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 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</a:t>
            </a:r>
            <a:r>
              <a:rPr lang="en-US" cap="small" dirty="0">
                <a:solidFill>
                  <a:schemeClr val="tx1"/>
                </a:solidFill>
              </a:rPr>
              <a:t>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https://github.com/jwooley/RoslynAndYou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</a:p>
          <a:p>
            <a:r>
              <a:rPr lang="en-US" dirty="0" smtClean="0"/>
              <a:t>New Compiler</a:t>
            </a:r>
          </a:p>
          <a:p>
            <a:r>
              <a:rPr lang="en-US" dirty="0" smtClean="0"/>
              <a:t>Language Enhancements</a:t>
            </a:r>
          </a:p>
          <a:p>
            <a:r>
              <a:rPr lang="en-US" dirty="0" smtClean="0"/>
              <a:t>Code Analytics, </a:t>
            </a:r>
            <a:r>
              <a:rPr lang="en-US" dirty="0" err="1" smtClean="0"/>
              <a:t>Refactorings</a:t>
            </a:r>
            <a:r>
              <a:rPr lang="en-US" dirty="0" smtClean="0"/>
              <a:t>, and Code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362201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3172822"/>
              </p:ext>
            </p:extLst>
          </p:nvPr>
        </p:nvGraphicFramePr>
        <p:xfrm>
          <a:off x="1828800" y="1417638"/>
          <a:ext cx="8382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6276262"/>
            <a:ext cx="7327084" cy="42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sz="1600" dirty="0"/>
              <a:t>github.com/dotnet/roslyn/wiki/Languages-features-in-C%23-6-and-VB-14</a:t>
            </a:r>
          </a:p>
        </p:txBody>
      </p:sp>
    </p:spTree>
    <p:extLst>
      <p:ext uri="{BB962C8B-B14F-4D97-AF65-F5344CB8AC3E}">
        <p14:creationId xmlns:p14="http://schemas.microsoft.com/office/powerpoint/2010/main" val="1200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Language Enhancements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  <a:endParaRPr lang="en-US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  <a:endParaRPr lang="en-US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  <a:endParaRPr lang="en-US" dirty="0"/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  <a:endParaRPr lang="en-US" dirty="0"/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  <a:endParaRPr lang="en-US" dirty="0"/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  <a:endParaRPr lang="en-US" dirty="0"/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  <a:endParaRPr lang="en-US" dirty="0"/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  <a:endParaRPr lang="en-US" dirty="0"/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  <a:endParaRPr lang="en-US" dirty="0"/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  <a:endParaRPr lang="en-US" dirty="0"/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  <a:endParaRPr lang="en-US" dirty="0"/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5687680" y="3485734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012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CSC/VBC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up the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1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829720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372644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8458200" y="3154364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IL</a:t>
            </a:r>
            <a:endParaRPr lang="en-US" sz="3200" dirty="0"/>
          </a:p>
        </p:txBody>
      </p:sp>
      <p:sp>
        <p:nvSpPr>
          <p:cNvPr id="10" name="Right Arrow 9"/>
          <p:cNvSpPr/>
          <p:nvPr/>
        </p:nvSpPr>
        <p:spPr>
          <a:xfrm>
            <a:off x="3017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45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2722231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5211588" y="2039107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3997961" y="1251657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  <a:endParaRPr lang="en-US" dirty="0"/>
          </a:p>
        </p:txBody>
      </p:sp>
      <p:sp>
        <p:nvSpPr>
          <p:cNvPr id="14" name="Explosion 1 13"/>
          <p:cNvSpPr/>
          <p:nvPr/>
        </p:nvSpPr>
        <p:spPr>
          <a:xfrm>
            <a:off x="6163957" y="1290639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6" grpId="0" animBg="1"/>
      <p:bldP spid="1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</a:t>
            </a:r>
            <a:r>
              <a:rPr lang="en-US" dirty="0" smtClean="0">
                <a:hlinkClick r:id="rId2"/>
              </a:rPr>
              <a:t>Fixes</a:t>
            </a:r>
            <a:r>
              <a:rPr lang="en-US" dirty="0" smtClean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 Await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Change Return Type</a:t>
            </a:r>
          </a:p>
          <a:p>
            <a:r>
              <a:rPr lang="en-US" dirty="0" smtClean="0"/>
              <a:t>Change To Yield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Convert To Iterator</a:t>
            </a:r>
          </a:p>
          <a:p>
            <a:r>
              <a:rPr lang="en-US" dirty="0" smtClean="0"/>
              <a:t>Add Missing Reference</a:t>
            </a:r>
          </a:p>
          <a:p>
            <a:r>
              <a:rPr lang="en-US" dirty="0" smtClean="0"/>
              <a:t>Add Using</a:t>
            </a:r>
          </a:p>
          <a:p>
            <a:r>
              <a:rPr lang="en-US" dirty="0" smtClean="0"/>
              <a:t>Fully Qualify</a:t>
            </a:r>
          </a:p>
          <a:p>
            <a:r>
              <a:rPr lang="en-US" dirty="0" smtClean="0"/>
              <a:t>Generate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Refactorings</a:t>
            </a:r>
            <a:r>
              <a:rPr lang="en-US" dirty="0" smtClean="0"/>
              <a:t> (13)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Constructor Parameters from members</a:t>
            </a:r>
          </a:p>
          <a:p>
            <a:r>
              <a:rPr lang="en-US" dirty="0" smtClean="0"/>
              <a:t>Change Signature</a:t>
            </a:r>
          </a:p>
          <a:p>
            <a:r>
              <a:rPr lang="en-US" dirty="0" smtClean="0"/>
              <a:t>Encapsulate Field</a:t>
            </a:r>
          </a:p>
          <a:p>
            <a:r>
              <a:rPr lang="en-US" dirty="0" smtClean="0"/>
              <a:t>Extract Interface</a:t>
            </a:r>
          </a:p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Generate Constructor from members</a:t>
            </a:r>
          </a:p>
          <a:p>
            <a:r>
              <a:rPr lang="en-US" dirty="0" smtClean="0"/>
              <a:t>Generate default constructors</a:t>
            </a:r>
          </a:p>
          <a:p>
            <a:r>
              <a:rPr lang="en-US" dirty="0" smtClean="0"/>
              <a:t>Inline temporary</a:t>
            </a:r>
          </a:p>
          <a:p>
            <a:r>
              <a:rPr lang="en-US" dirty="0" smtClean="0"/>
              <a:t>Introduce Variable</a:t>
            </a:r>
          </a:p>
          <a:p>
            <a:r>
              <a:rPr lang="en-US" dirty="0" smtClean="0"/>
              <a:t>Invert If</a:t>
            </a:r>
          </a:p>
          <a:p>
            <a:r>
              <a:rPr lang="en-US" dirty="0" smtClean="0"/>
              <a:t>Simplify Lambda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9577" y="6126164"/>
            <a:ext cx="465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Microsoft.CodeAnalysis.Internal.Log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Fix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9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63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7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8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.Add(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1" y="135067"/>
            <a:ext cx="4295775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2601" y="274638"/>
            <a:ext cx="177805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ExpressionSyntax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SyntaxToken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SyntaxTrivia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11096</TotalTime>
  <Words>658</Words>
  <Application>Microsoft Office PowerPoint</Application>
  <PresentationFormat>Widescreen</PresentationFormat>
  <Paragraphs>198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Tw Cen MT</vt:lpstr>
      <vt:lpstr>Thatch</vt:lpstr>
      <vt:lpstr>Roslyn and You</vt:lpstr>
      <vt:lpstr>.Net Compiler Platform (Roslyn) And You https://github.com/jwooley/RoslynAndYou</vt:lpstr>
      <vt:lpstr>Agenda</vt:lpstr>
      <vt:lpstr>What is Roslyn?</vt:lpstr>
      <vt:lpstr>Language Features</vt:lpstr>
      <vt:lpstr>Roslyn Language Enhancements</vt:lpstr>
      <vt:lpstr>Opening up the compiler</vt:lpstr>
      <vt:lpstr>Out of the Box Refactorings</vt:lpstr>
      <vt:lpstr>Building your own Fix</vt:lpstr>
      <vt:lpstr>Custom Diagnostic - Analyzer</vt:lpstr>
      <vt:lpstr>Custom Diagnostic - CodeFixProvider</vt:lpstr>
      <vt:lpstr>Third Party Code Fixes</vt:lpstr>
      <vt:lpstr>Roslyn Resources</vt:lpstr>
      <vt:lpstr>.Net Compiler Platform (Roslyn) And You https://github.com/jwooley/RoslynAndYou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97</cp:revision>
  <dcterms:created xsi:type="dcterms:W3CDTF">2010-05-07T01:14:40Z</dcterms:created>
  <dcterms:modified xsi:type="dcterms:W3CDTF">2015-07-11T14:57:57Z</dcterms:modified>
</cp:coreProperties>
</file>