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1" r:id="rId3"/>
    <p:sldId id="260" r:id="rId4"/>
    <p:sldId id="272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E75C0-BA60-4A9E-9827-C07B32FAB7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3271C8-68CF-4FE9-B14E-4FAA3CCD2F06}">
      <dgm:prSet/>
      <dgm:spPr/>
      <dgm:t>
        <a:bodyPr/>
        <a:lstStyle/>
        <a:p>
          <a:r>
            <a:rPr lang="en-CA"/>
            <a:t>These descriptive statistics cover Operating Income for S&amp;P 500 Industrials in all years in the dataset. </a:t>
          </a:r>
          <a:endParaRPr lang="en-US"/>
        </a:p>
      </dgm:t>
    </dgm:pt>
    <dgm:pt modelId="{43A4D1E0-95DE-4AF0-AF07-17F080739446}" type="parTrans" cxnId="{131D376B-D955-4470-AEB9-E10C74F1C3AC}">
      <dgm:prSet/>
      <dgm:spPr/>
      <dgm:t>
        <a:bodyPr/>
        <a:lstStyle/>
        <a:p>
          <a:endParaRPr lang="en-US"/>
        </a:p>
      </dgm:t>
    </dgm:pt>
    <dgm:pt modelId="{E459EA71-A959-4704-98FC-013476BEF8B8}" type="sibTrans" cxnId="{131D376B-D955-4470-AEB9-E10C74F1C3AC}">
      <dgm:prSet/>
      <dgm:spPr/>
      <dgm:t>
        <a:bodyPr/>
        <a:lstStyle/>
        <a:p>
          <a:endParaRPr lang="en-US"/>
        </a:p>
      </dgm:t>
    </dgm:pt>
    <dgm:pt modelId="{002AE703-B652-46CF-8556-C1A77DC21E79}">
      <dgm:prSet/>
      <dgm:spPr/>
      <dgm:t>
        <a:bodyPr/>
        <a:lstStyle/>
        <a:p>
          <a:r>
            <a:rPr lang="en-CA"/>
            <a:t>50% of industrial companies had operating income less than $1,094,500,000 (the median) but the mean was $2,089,050,633. </a:t>
          </a:r>
          <a:endParaRPr lang="en-US"/>
        </a:p>
      </dgm:t>
    </dgm:pt>
    <dgm:pt modelId="{32970A68-CF91-4B8F-B8E9-B76E4A8C946E}" type="parTrans" cxnId="{07D7FEF2-7BCF-4DC7-983E-A92517AD0160}">
      <dgm:prSet/>
      <dgm:spPr/>
      <dgm:t>
        <a:bodyPr/>
        <a:lstStyle/>
        <a:p>
          <a:endParaRPr lang="en-US"/>
        </a:p>
      </dgm:t>
    </dgm:pt>
    <dgm:pt modelId="{7375F1C3-8E01-4D3A-8CC2-E6E11DA66ADD}" type="sibTrans" cxnId="{07D7FEF2-7BCF-4DC7-983E-A92517AD0160}">
      <dgm:prSet/>
      <dgm:spPr/>
      <dgm:t>
        <a:bodyPr/>
        <a:lstStyle/>
        <a:p>
          <a:endParaRPr lang="en-US"/>
        </a:p>
      </dgm:t>
    </dgm:pt>
    <dgm:pt modelId="{4C64A07F-3B16-4B6E-9E47-554042A50161}">
      <dgm:prSet/>
      <dgm:spPr/>
      <dgm:t>
        <a:bodyPr/>
        <a:lstStyle/>
        <a:p>
          <a:r>
            <a:rPr lang="en-CA"/>
            <a:t>Since the distribution is positively skewed, mean &gt; median &gt; mode. </a:t>
          </a:r>
          <a:endParaRPr lang="en-US"/>
        </a:p>
      </dgm:t>
    </dgm:pt>
    <dgm:pt modelId="{89742798-9691-4511-879B-5009AA3541E0}" type="parTrans" cxnId="{A54A2DE2-6635-405C-B6C4-3FBCA18BBFC0}">
      <dgm:prSet/>
      <dgm:spPr/>
      <dgm:t>
        <a:bodyPr/>
        <a:lstStyle/>
        <a:p>
          <a:endParaRPr lang="en-US"/>
        </a:p>
      </dgm:t>
    </dgm:pt>
    <dgm:pt modelId="{1502EC9B-F029-4B3F-B060-32FA0D068D0B}" type="sibTrans" cxnId="{A54A2DE2-6635-405C-B6C4-3FBCA18BBFC0}">
      <dgm:prSet/>
      <dgm:spPr/>
      <dgm:t>
        <a:bodyPr/>
        <a:lstStyle/>
        <a:p>
          <a:endParaRPr lang="en-US"/>
        </a:p>
      </dgm:t>
    </dgm:pt>
    <dgm:pt modelId="{5A1E0B76-6226-4897-A76C-C4645CDF913A}">
      <dgm:prSet/>
      <dgm:spPr/>
      <dgm:t>
        <a:bodyPr/>
        <a:lstStyle/>
        <a:p>
          <a:r>
            <a:rPr lang="en-CA"/>
            <a:t>The standard deviation is greater than the mean which indicates that the data points have a high degree of dispersion. </a:t>
          </a:r>
          <a:endParaRPr lang="en-US"/>
        </a:p>
      </dgm:t>
    </dgm:pt>
    <dgm:pt modelId="{0B2376D6-A2BC-497F-BEB6-7AAB7A584AA8}" type="parTrans" cxnId="{76191E24-C238-4DA7-A3CB-6DFC64F2836B}">
      <dgm:prSet/>
      <dgm:spPr/>
      <dgm:t>
        <a:bodyPr/>
        <a:lstStyle/>
        <a:p>
          <a:endParaRPr lang="en-US"/>
        </a:p>
      </dgm:t>
    </dgm:pt>
    <dgm:pt modelId="{42845E8B-92B3-40ED-9BF4-DD1BC8A745F4}" type="sibTrans" cxnId="{76191E24-C238-4DA7-A3CB-6DFC64F2836B}">
      <dgm:prSet/>
      <dgm:spPr/>
      <dgm:t>
        <a:bodyPr/>
        <a:lstStyle/>
        <a:p>
          <a:endParaRPr lang="en-US"/>
        </a:p>
      </dgm:t>
    </dgm:pt>
    <dgm:pt modelId="{0BDB0B83-7B02-49CF-9B89-D0C6C332D60B}">
      <dgm:prSet/>
      <dgm:spPr/>
      <dgm:t>
        <a:bodyPr/>
        <a:lstStyle/>
        <a:p>
          <a:r>
            <a:rPr lang="en-CA"/>
            <a:t>Data dispersion can also be seen in the very large range of data. The maximum Operating Income is 177 times the minimum value,</a:t>
          </a:r>
          <a:r>
            <a:rPr lang="en-CA" baseline="0"/>
            <a:t> leading to a range of </a:t>
          </a:r>
          <a:r>
            <a:rPr lang="en-CA"/>
            <a:t>$</a:t>
          </a:r>
          <a:r>
            <a:rPr lang="en-CA" baseline="0"/>
            <a:t>9,537,100,000. </a:t>
          </a:r>
          <a:endParaRPr lang="en-US"/>
        </a:p>
      </dgm:t>
    </dgm:pt>
    <dgm:pt modelId="{70EB195E-D865-49EF-BCF1-63F7D02DD205}" type="parTrans" cxnId="{F372417A-9276-4FF6-8124-6280C2E1A1D1}">
      <dgm:prSet/>
      <dgm:spPr/>
      <dgm:t>
        <a:bodyPr/>
        <a:lstStyle/>
        <a:p>
          <a:endParaRPr lang="en-US"/>
        </a:p>
      </dgm:t>
    </dgm:pt>
    <dgm:pt modelId="{CF421A09-204D-457F-97E7-C1DDF1C95C24}" type="sibTrans" cxnId="{F372417A-9276-4FF6-8124-6280C2E1A1D1}">
      <dgm:prSet/>
      <dgm:spPr/>
      <dgm:t>
        <a:bodyPr/>
        <a:lstStyle/>
        <a:p>
          <a:endParaRPr lang="en-US"/>
        </a:p>
      </dgm:t>
    </dgm:pt>
    <dgm:pt modelId="{5FF5D864-32F9-41D8-AA40-5CADEF0CE1D1}">
      <dgm:prSet/>
      <dgm:spPr/>
      <dgm:t>
        <a:bodyPr/>
        <a:lstStyle/>
        <a:p>
          <a:r>
            <a:rPr lang="en-CA" baseline="0"/>
            <a:t>This high level of variability in the dataset, combined with the positive skewness, make the mean a poor representation of the data. It is better to use the median as a measure of central tendency in this case.</a:t>
          </a:r>
          <a:endParaRPr lang="en-US"/>
        </a:p>
      </dgm:t>
    </dgm:pt>
    <dgm:pt modelId="{10CDA10D-94EE-428F-B4D1-02C0C2E05D9A}" type="parTrans" cxnId="{530730FC-1C50-49F5-81A6-FB67EF15B5C3}">
      <dgm:prSet/>
      <dgm:spPr/>
      <dgm:t>
        <a:bodyPr/>
        <a:lstStyle/>
        <a:p>
          <a:endParaRPr lang="en-US"/>
        </a:p>
      </dgm:t>
    </dgm:pt>
    <dgm:pt modelId="{6F953968-8F26-4E74-BA27-E8A2460F9716}" type="sibTrans" cxnId="{530730FC-1C50-49F5-81A6-FB67EF15B5C3}">
      <dgm:prSet/>
      <dgm:spPr/>
      <dgm:t>
        <a:bodyPr/>
        <a:lstStyle/>
        <a:p>
          <a:endParaRPr lang="en-US"/>
        </a:p>
      </dgm:t>
    </dgm:pt>
    <dgm:pt modelId="{090A405F-7809-4E1A-BADB-A97E2E58A554}">
      <dgm:prSet/>
      <dgm:spPr/>
      <dgm:t>
        <a:bodyPr/>
        <a:lstStyle/>
        <a:p>
          <a:r>
            <a:rPr lang="en-CA"/>
            <a:t>With a kurtosis of 1.43, this distribution is relatively flat compared to a normal distribution.</a:t>
          </a:r>
          <a:endParaRPr lang="en-US"/>
        </a:p>
      </dgm:t>
    </dgm:pt>
    <dgm:pt modelId="{64C693E0-1DFD-46FB-B60A-ED1FB01DD0D5}" type="parTrans" cxnId="{1953FB46-8209-4630-BD91-261B481CF60A}">
      <dgm:prSet/>
      <dgm:spPr/>
      <dgm:t>
        <a:bodyPr/>
        <a:lstStyle/>
        <a:p>
          <a:endParaRPr lang="en-US"/>
        </a:p>
      </dgm:t>
    </dgm:pt>
    <dgm:pt modelId="{2ED8C9CB-EEEA-40AD-B0A2-F3B56D30244F}" type="sibTrans" cxnId="{1953FB46-8209-4630-BD91-261B481CF60A}">
      <dgm:prSet/>
      <dgm:spPr/>
      <dgm:t>
        <a:bodyPr/>
        <a:lstStyle/>
        <a:p>
          <a:endParaRPr lang="en-US"/>
        </a:p>
      </dgm:t>
    </dgm:pt>
    <dgm:pt modelId="{1A22491C-BFBF-4FD3-9B08-70EBA5A832E8}" type="pres">
      <dgm:prSet presAssocID="{EC4E75C0-BA60-4A9E-9827-C07B32FAB77F}" presName="vert0" presStyleCnt="0">
        <dgm:presLayoutVars>
          <dgm:dir/>
          <dgm:animOne val="branch"/>
          <dgm:animLvl val="lvl"/>
        </dgm:presLayoutVars>
      </dgm:prSet>
      <dgm:spPr/>
    </dgm:pt>
    <dgm:pt modelId="{7337F01F-2D78-4257-91FB-093F401B4A8E}" type="pres">
      <dgm:prSet presAssocID="{443271C8-68CF-4FE9-B14E-4FAA3CCD2F06}" presName="thickLine" presStyleLbl="alignNode1" presStyleIdx="0" presStyleCnt="7"/>
      <dgm:spPr/>
    </dgm:pt>
    <dgm:pt modelId="{6ADEBFEF-5435-450C-BDEE-D01806C6ED5E}" type="pres">
      <dgm:prSet presAssocID="{443271C8-68CF-4FE9-B14E-4FAA3CCD2F06}" presName="horz1" presStyleCnt="0"/>
      <dgm:spPr/>
    </dgm:pt>
    <dgm:pt modelId="{2BA85739-8929-4432-B6CF-6D274285B930}" type="pres">
      <dgm:prSet presAssocID="{443271C8-68CF-4FE9-B14E-4FAA3CCD2F06}" presName="tx1" presStyleLbl="revTx" presStyleIdx="0" presStyleCnt="7"/>
      <dgm:spPr/>
    </dgm:pt>
    <dgm:pt modelId="{2D996664-9E33-4070-8D4F-AF8053B84B4B}" type="pres">
      <dgm:prSet presAssocID="{443271C8-68CF-4FE9-B14E-4FAA3CCD2F06}" presName="vert1" presStyleCnt="0"/>
      <dgm:spPr/>
    </dgm:pt>
    <dgm:pt modelId="{E046B65C-0E63-42CD-AD31-930251D742B2}" type="pres">
      <dgm:prSet presAssocID="{002AE703-B652-46CF-8556-C1A77DC21E79}" presName="thickLine" presStyleLbl="alignNode1" presStyleIdx="1" presStyleCnt="7"/>
      <dgm:spPr/>
    </dgm:pt>
    <dgm:pt modelId="{68011E9D-F7C8-4C20-86C3-E6176AE6FF47}" type="pres">
      <dgm:prSet presAssocID="{002AE703-B652-46CF-8556-C1A77DC21E79}" presName="horz1" presStyleCnt="0"/>
      <dgm:spPr/>
    </dgm:pt>
    <dgm:pt modelId="{9DBDD39E-F549-46B7-9337-527E42A8A9B2}" type="pres">
      <dgm:prSet presAssocID="{002AE703-B652-46CF-8556-C1A77DC21E79}" presName="tx1" presStyleLbl="revTx" presStyleIdx="1" presStyleCnt="7"/>
      <dgm:spPr/>
    </dgm:pt>
    <dgm:pt modelId="{3399F8DD-03BD-4F50-8C1B-0765FBC173A7}" type="pres">
      <dgm:prSet presAssocID="{002AE703-B652-46CF-8556-C1A77DC21E79}" presName="vert1" presStyleCnt="0"/>
      <dgm:spPr/>
    </dgm:pt>
    <dgm:pt modelId="{A5A9DA2D-CD2C-4ACD-9A1D-05C58EF52D05}" type="pres">
      <dgm:prSet presAssocID="{4C64A07F-3B16-4B6E-9E47-554042A50161}" presName="thickLine" presStyleLbl="alignNode1" presStyleIdx="2" presStyleCnt="7"/>
      <dgm:spPr/>
    </dgm:pt>
    <dgm:pt modelId="{C021F09F-3379-4686-B83C-0F06D24BCFC5}" type="pres">
      <dgm:prSet presAssocID="{4C64A07F-3B16-4B6E-9E47-554042A50161}" presName="horz1" presStyleCnt="0"/>
      <dgm:spPr/>
    </dgm:pt>
    <dgm:pt modelId="{CE0CD0B8-B8BF-4360-BEB3-057AF890789C}" type="pres">
      <dgm:prSet presAssocID="{4C64A07F-3B16-4B6E-9E47-554042A50161}" presName="tx1" presStyleLbl="revTx" presStyleIdx="2" presStyleCnt="7"/>
      <dgm:spPr/>
    </dgm:pt>
    <dgm:pt modelId="{78CF7BF9-F26F-49E3-9020-BCADD436EDE0}" type="pres">
      <dgm:prSet presAssocID="{4C64A07F-3B16-4B6E-9E47-554042A50161}" presName="vert1" presStyleCnt="0"/>
      <dgm:spPr/>
    </dgm:pt>
    <dgm:pt modelId="{C94D8233-2F16-4033-A602-631DB3AC7F9B}" type="pres">
      <dgm:prSet presAssocID="{5A1E0B76-6226-4897-A76C-C4645CDF913A}" presName="thickLine" presStyleLbl="alignNode1" presStyleIdx="3" presStyleCnt="7"/>
      <dgm:spPr/>
    </dgm:pt>
    <dgm:pt modelId="{EF8D9484-ADAB-4812-9207-D391D393DE8B}" type="pres">
      <dgm:prSet presAssocID="{5A1E0B76-6226-4897-A76C-C4645CDF913A}" presName="horz1" presStyleCnt="0"/>
      <dgm:spPr/>
    </dgm:pt>
    <dgm:pt modelId="{E3F23FCC-6951-4287-9DD7-39B597129F6A}" type="pres">
      <dgm:prSet presAssocID="{5A1E0B76-6226-4897-A76C-C4645CDF913A}" presName="tx1" presStyleLbl="revTx" presStyleIdx="3" presStyleCnt="7"/>
      <dgm:spPr/>
    </dgm:pt>
    <dgm:pt modelId="{65939574-B829-4CC2-9B0E-C4DB92ED455C}" type="pres">
      <dgm:prSet presAssocID="{5A1E0B76-6226-4897-A76C-C4645CDF913A}" presName="vert1" presStyleCnt="0"/>
      <dgm:spPr/>
    </dgm:pt>
    <dgm:pt modelId="{47ACB02D-DF67-4B19-8BA5-A78EDDDF82AC}" type="pres">
      <dgm:prSet presAssocID="{0BDB0B83-7B02-49CF-9B89-D0C6C332D60B}" presName="thickLine" presStyleLbl="alignNode1" presStyleIdx="4" presStyleCnt="7"/>
      <dgm:spPr/>
    </dgm:pt>
    <dgm:pt modelId="{09E8C241-08D2-431C-8688-B50CC9FD7B62}" type="pres">
      <dgm:prSet presAssocID="{0BDB0B83-7B02-49CF-9B89-D0C6C332D60B}" presName="horz1" presStyleCnt="0"/>
      <dgm:spPr/>
    </dgm:pt>
    <dgm:pt modelId="{962C435E-E2D4-49C3-973F-91E772D9530A}" type="pres">
      <dgm:prSet presAssocID="{0BDB0B83-7B02-49CF-9B89-D0C6C332D60B}" presName="tx1" presStyleLbl="revTx" presStyleIdx="4" presStyleCnt="7"/>
      <dgm:spPr/>
    </dgm:pt>
    <dgm:pt modelId="{0B8D963E-8594-4FE7-BC6F-DC98253D9D46}" type="pres">
      <dgm:prSet presAssocID="{0BDB0B83-7B02-49CF-9B89-D0C6C332D60B}" presName="vert1" presStyleCnt="0"/>
      <dgm:spPr/>
    </dgm:pt>
    <dgm:pt modelId="{0A374C1A-D906-490C-A95D-469CCF070A0F}" type="pres">
      <dgm:prSet presAssocID="{5FF5D864-32F9-41D8-AA40-5CADEF0CE1D1}" presName="thickLine" presStyleLbl="alignNode1" presStyleIdx="5" presStyleCnt="7"/>
      <dgm:spPr/>
    </dgm:pt>
    <dgm:pt modelId="{CCA79F97-C3F0-481C-A073-24822C607CA4}" type="pres">
      <dgm:prSet presAssocID="{5FF5D864-32F9-41D8-AA40-5CADEF0CE1D1}" presName="horz1" presStyleCnt="0"/>
      <dgm:spPr/>
    </dgm:pt>
    <dgm:pt modelId="{7F79735A-0424-4586-8111-D950EF45B2C2}" type="pres">
      <dgm:prSet presAssocID="{5FF5D864-32F9-41D8-AA40-5CADEF0CE1D1}" presName="tx1" presStyleLbl="revTx" presStyleIdx="5" presStyleCnt="7"/>
      <dgm:spPr/>
    </dgm:pt>
    <dgm:pt modelId="{0F47FD73-9FC2-43F0-BB18-7BFF286B6EEA}" type="pres">
      <dgm:prSet presAssocID="{5FF5D864-32F9-41D8-AA40-5CADEF0CE1D1}" presName="vert1" presStyleCnt="0"/>
      <dgm:spPr/>
    </dgm:pt>
    <dgm:pt modelId="{ABBECD7B-8413-4583-991D-C9287C48BF5E}" type="pres">
      <dgm:prSet presAssocID="{090A405F-7809-4E1A-BADB-A97E2E58A554}" presName="thickLine" presStyleLbl="alignNode1" presStyleIdx="6" presStyleCnt="7"/>
      <dgm:spPr/>
    </dgm:pt>
    <dgm:pt modelId="{553A2CCE-D507-468F-BB0B-D2FF70BF04CD}" type="pres">
      <dgm:prSet presAssocID="{090A405F-7809-4E1A-BADB-A97E2E58A554}" presName="horz1" presStyleCnt="0"/>
      <dgm:spPr/>
    </dgm:pt>
    <dgm:pt modelId="{FD2E49FE-E465-426F-841E-3DC67FBC343B}" type="pres">
      <dgm:prSet presAssocID="{090A405F-7809-4E1A-BADB-A97E2E58A554}" presName="tx1" presStyleLbl="revTx" presStyleIdx="6" presStyleCnt="7"/>
      <dgm:spPr/>
    </dgm:pt>
    <dgm:pt modelId="{282E5CC0-78F8-409F-80E5-8F6F00184331}" type="pres">
      <dgm:prSet presAssocID="{090A405F-7809-4E1A-BADB-A97E2E58A554}" presName="vert1" presStyleCnt="0"/>
      <dgm:spPr/>
    </dgm:pt>
  </dgm:ptLst>
  <dgm:cxnLst>
    <dgm:cxn modelId="{509A4804-9757-4E1C-A306-960C930A80D2}" type="presOf" srcId="{EC4E75C0-BA60-4A9E-9827-C07B32FAB77F}" destId="{1A22491C-BFBF-4FD3-9B08-70EBA5A832E8}" srcOrd="0" destOrd="0" presId="urn:microsoft.com/office/officeart/2008/layout/LinedList"/>
    <dgm:cxn modelId="{DD9FEB0D-1A60-4B87-B14C-A069356FDDB8}" type="presOf" srcId="{002AE703-B652-46CF-8556-C1A77DC21E79}" destId="{9DBDD39E-F549-46B7-9337-527E42A8A9B2}" srcOrd="0" destOrd="0" presId="urn:microsoft.com/office/officeart/2008/layout/LinedList"/>
    <dgm:cxn modelId="{6A501C17-4F90-4401-A75B-F61D4BD27DAF}" type="presOf" srcId="{5FF5D864-32F9-41D8-AA40-5CADEF0CE1D1}" destId="{7F79735A-0424-4586-8111-D950EF45B2C2}" srcOrd="0" destOrd="0" presId="urn:microsoft.com/office/officeart/2008/layout/LinedList"/>
    <dgm:cxn modelId="{76191E24-C238-4DA7-A3CB-6DFC64F2836B}" srcId="{EC4E75C0-BA60-4A9E-9827-C07B32FAB77F}" destId="{5A1E0B76-6226-4897-A76C-C4645CDF913A}" srcOrd="3" destOrd="0" parTransId="{0B2376D6-A2BC-497F-BEB6-7AAB7A584AA8}" sibTransId="{42845E8B-92B3-40ED-9BF4-DD1BC8A745F4}"/>
    <dgm:cxn modelId="{06C98E24-589A-44FB-BE00-9294E21B9CF2}" type="presOf" srcId="{4C64A07F-3B16-4B6E-9E47-554042A50161}" destId="{CE0CD0B8-B8BF-4360-BEB3-057AF890789C}" srcOrd="0" destOrd="0" presId="urn:microsoft.com/office/officeart/2008/layout/LinedList"/>
    <dgm:cxn modelId="{1953FB46-8209-4630-BD91-261B481CF60A}" srcId="{EC4E75C0-BA60-4A9E-9827-C07B32FAB77F}" destId="{090A405F-7809-4E1A-BADB-A97E2E58A554}" srcOrd="6" destOrd="0" parTransId="{64C693E0-1DFD-46FB-B60A-ED1FB01DD0D5}" sibTransId="{2ED8C9CB-EEEA-40AD-B0A2-F3B56D30244F}"/>
    <dgm:cxn modelId="{131D376B-D955-4470-AEB9-E10C74F1C3AC}" srcId="{EC4E75C0-BA60-4A9E-9827-C07B32FAB77F}" destId="{443271C8-68CF-4FE9-B14E-4FAA3CCD2F06}" srcOrd="0" destOrd="0" parTransId="{43A4D1E0-95DE-4AF0-AF07-17F080739446}" sibTransId="{E459EA71-A959-4704-98FC-013476BEF8B8}"/>
    <dgm:cxn modelId="{F372417A-9276-4FF6-8124-6280C2E1A1D1}" srcId="{EC4E75C0-BA60-4A9E-9827-C07B32FAB77F}" destId="{0BDB0B83-7B02-49CF-9B89-D0C6C332D60B}" srcOrd="4" destOrd="0" parTransId="{70EB195E-D865-49EF-BCF1-63F7D02DD205}" sibTransId="{CF421A09-204D-457F-97E7-C1DDF1C95C24}"/>
    <dgm:cxn modelId="{11F71493-1AC1-4A61-A941-07E72250AA7E}" type="presOf" srcId="{5A1E0B76-6226-4897-A76C-C4645CDF913A}" destId="{E3F23FCC-6951-4287-9DD7-39B597129F6A}" srcOrd="0" destOrd="0" presId="urn:microsoft.com/office/officeart/2008/layout/LinedList"/>
    <dgm:cxn modelId="{644BAE98-A5D0-4DEB-B72D-C22085126E61}" type="presOf" srcId="{443271C8-68CF-4FE9-B14E-4FAA3CCD2F06}" destId="{2BA85739-8929-4432-B6CF-6D274285B930}" srcOrd="0" destOrd="0" presId="urn:microsoft.com/office/officeart/2008/layout/LinedList"/>
    <dgm:cxn modelId="{77ACA5C4-5FF8-40F7-9450-D0CA91D4A6D8}" type="presOf" srcId="{090A405F-7809-4E1A-BADB-A97E2E58A554}" destId="{FD2E49FE-E465-426F-841E-3DC67FBC343B}" srcOrd="0" destOrd="0" presId="urn:microsoft.com/office/officeart/2008/layout/LinedList"/>
    <dgm:cxn modelId="{A54A2DE2-6635-405C-B6C4-3FBCA18BBFC0}" srcId="{EC4E75C0-BA60-4A9E-9827-C07B32FAB77F}" destId="{4C64A07F-3B16-4B6E-9E47-554042A50161}" srcOrd="2" destOrd="0" parTransId="{89742798-9691-4511-879B-5009AA3541E0}" sibTransId="{1502EC9B-F029-4B3F-B060-32FA0D068D0B}"/>
    <dgm:cxn modelId="{A9EAD4ED-4333-4E9D-A198-2A7758459DC7}" type="presOf" srcId="{0BDB0B83-7B02-49CF-9B89-D0C6C332D60B}" destId="{962C435E-E2D4-49C3-973F-91E772D9530A}" srcOrd="0" destOrd="0" presId="urn:microsoft.com/office/officeart/2008/layout/LinedList"/>
    <dgm:cxn modelId="{07D7FEF2-7BCF-4DC7-983E-A92517AD0160}" srcId="{EC4E75C0-BA60-4A9E-9827-C07B32FAB77F}" destId="{002AE703-B652-46CF-8556-C1A77DC21E79}" srcOrd="1" destOrd="0" parTransId="{32970A68-CF91-4B8F-B8E9-B76E4A8C946E}" sibTransId="{7375F1C3-8E01-4D3A-8CC2-E6E11DA66ADD}"/>
    <dgm:cxn modelId="{530730FC-1C50-49F5-81A6-FB67EF15B5C3}" srcId="{EC4E75C0-BA60-4A9E-9827-C07B32FAB77F}" destId="{5FF5D864-32F9-41D8-AA40-5CADEF0CE1D1}" srcOrd="5" destOrd="0" parTransId="{10CDA10D-94EE-428F-B4D1-02C0C2E05D9A}" sibTransId="{6F953968-8F26-4E74-BA27-E8A2460F9716}"/>
    <dgm:cxn modelId="{B7814579-E110-4C18-8797-DA17589D41CC}" type="presParOf" srcId="{1A22491C-BFBF-4FD3-9B08-70EBA5A832E8}" destId="{7337F01F-2D78-4257-91FB-093F401B4A8E}" srcOrd="0" destOrd="0" presId="urn:microsoft.com/office/officeart/2008/layout/LinedList"/>
    <dgm:cxn modelId="{DB1261B0-F1FA-4332-936B-B117DC714652}" type="presParOf" srcId="{1A22491C-BFBF-4FD3-9B08-70EBA5A832E8}" destId="{6ADEBFEF-5435-450C-BDEE-D01806C6ED5E}" srcOrd="1" destOrd="0" presId="urn:microsoft.com/office/officeart/2008/layout/LinedList"/>
    <dgm:cxn modelId="{097EC2D5-BC30-4ECB-AED7-2ED13E9F6011}" type="presParOf" srcId="{6ADEBFEF-5435-450C-BDEE-D01806C6ED5E}" destId="{2BA85739-8929-4432-B6CF-6D274285B930}" srcOrd="0" destOrd="0" presId="urn:microsoft.com/office/officeart/2008/layout/LinedList"/>
    <dgm:cxn modelId="{1C427885-3E8C-4CA2-B763-18C09E9686E3}" type="presParOf" srcId="{6ADEBFEF-5435-450C-BDEE-D01806C6ED5E}" destId="{2D996664-9E33-4070-8D4F-AF8053B84B4B}" srcOrd="1" destOrd="0" presId="urn:microsoft.com/office/officeart/2008/layout/LinedList"/>
    <dgm:cxn modelId="{CAD86B63-5458-433E-8763-EA267D8EC73B}" type="presParOf" srcId="{1A22491C-BFBF-4FD3-9B08-70EBA5A832E8}" destId="{E046B65C-0E63-42CD-AD31-930251D742B2}" srcOrd="2" destOrd="0" presId="urn:microsoft.com/office/officeart/2008/layout/LinedList"/>
    <dgm:cxn modelId="{338226B1-649C-4AE6-A02C-363160781D96}" type="presParOf" srcId="{1A22491C-BFBF-4FD3-9B08-70EBA5A832E8}" destId="{68011E9D-F7C8-4C20-86C3-E6176AE6FF47}" srcOrd="3" destOrd="0" presId="urn:microsoft.com/office/officeart/2008/layout/LinedList"/>
    <dgm:cxn modelId="{B19982A7-754F-4F67-B64A-830FE11F2C95}" type="presParOf" srcId="{68011E9D-F7C8-4C20-86C3-E6176AE6FF47}" destId="{9DBDD39E-F549-46B7-9337-527E42A8A9B2}" srcOrd="0" destOrd="0" presId="urn:microsoft.com/office/officeart/2008/layout/LinedList"/>
    <dgm:cxn modelId="{113EE323-3953-45D7-9847-269ABA531C46}" type="presParOf" srcId="{68011E9D-F7C8-4C20-86C3-E6176AE6FF47}" destId="{3399F8DD-03BD-4F50-8C1B-0765FBC173A7}" srcOrd="1" destOrd="0" presId="urn:microsoft.com/office/officeart/2008/layout/LinedList"/>
    <dgm:cxn modelId="{FFAD8286-0225-48F0-81A3-55DA091980BD}" type="presParOf" srcId="{1A22491C-BFBF-4FD3-9B08-70EBA5A832E8}" destId="{A5A9DA2D-CD2C-4ACD-9A1D-05C58EF52D05}" srcOrd="4" destOrd="0" presId="urn:microsoft.com/office/officeart/2008/layout/LinedList"/>
    <dgm:cxn modelId="{5610BE7E-1D6F-46F8-8038-6EC5F02F15B0}" type="presParOf" srcId="{1A22491C-BFBF-4FD3-9B08-70EBA5A832E8}" destId="{C021F09F-3379-4686-B83C-0F06D24BCFC5}" srcOrd="5" destOrd="0" presId="urn:microsoft.com/office/officeart/2008/layout/LinedList"/>
    <dgm:cxn modelId="{57E3A552-6E8E-467F-9A25-7A5C36B45912}" type="presParOf" srcId="{C021F09F-3379-4686-B83C-0F06D24BCFC5}" destId="{CE0CD0B8-B8BF-4360-BEB3-057AF890789C}" srcOrd="0" destOrd="0" presId="urn:microsoft.com/office/officeart/2008/layout/LinedList"/>
    <dgm:cxn modelId="{15845BF5-E05F-4A05-A9D8-DAF9F553282F}" type="presParOf" srcId="{C021F09F-3379-4686-B83C-0F06D24BCFC5}" destId="{78CF7BF9-F26F-49E3-9020-BCADD436EDE0}" srcOrd="1" destOrd="0" presId="urn:microsoft.com/office/officeart/2008/layout/LinedList"/>
    <dgm:cxn modelId="{93478DF9-6504-45DC-8FEE-AD04FE5CA39F}" type="presParOf" srcId="{1A22491C-BFBF-4FD3-9B08-70EBA5A832E8}" destId="{C94D8233-2F16-4033-A602-631DB3AC7F9B}" srcOrd="6" destOrd="0" presId="urn:microsoft.com/office/officeart/2008/layout/LinedList"/>
    <dgm:cxn modelId="{6FB16E97-4E02-4CC1-9D46-6BB0168FD165}" type="presParOf" srcId="{1A22491C-BFBF-4FD3-9B08-70EBA5A832E8}" destId="{EF8D9484-ADAB-4812-9207-D391D393DE8B}" srcOrd="7" destOrd="0" presId="urn:microsoft.com/office/officeart/2008/layout/LinedList"/>
    <dgm:cxn modelId="{734682AB-D4F7-4DF9-8AFD-ED5DC2568414}" type="presParOf" srcId="{EF8D9484-ADAB-4812-9207-D391D393DE8B}" destId="{E3F23FCC-6951-4287-9DD7-39B597129F6A}" srcOrd="0" destOrd="0" presId="urn:microsoft.com/office/officeart/2008/layout/LinedList"/>
    <dgm:cxn modelId="{80FA6616-938A-46B0-B350-6BAA3D7CCDE5}" type="presParOf" srcId="{EF8D9484-ADAB-4812-9207-D391D393DE8B}" destId="{65939574-B829-4CC2-9B0E-C4DB92ED455C}" srcOrd="1" destOrd="0" presId="urn:microsoft.com/office/officeart/2008/layout/LinedList"/>
    <dgm:cxn modelId="{A4EA282C-36DB-46B7-BFE9-DCCBB412CFE1}" type="presParOf" srcId="{1A22491C-BFBF-4FD3-9B08-70EBA5A832E8}" destId="{47ACB02D-DF67-4B19-8BA5-A78EDDDF82AC}" srcOrd="8" destOrd="0" presId="urn:microsoft.com/office/officeart/2008/layout/LinedList"/>
    <dgm:cxn modelId="{4415A28B-7CF7-42F2-851B-6E09C8A1D442}" type="presParOf" srcId="{1A22491C-BFBF-4FD3-9B08-70EBA5A832E8}" destId="{09E8C241-08D2-431C-8688-B50CC9FD7B62}" srcOrd="9" destOrd="0" presId="urn:microsoft.com/office/officeart/2008/layout/LinedList"/>
    <dgm:cxn modelId="{99E96DF5-49BB-410F-95D4-F528E224E90E}" type="presParOf" srcId="{09E8C241-08D2-431C-8688-B50CC9FD7B62}" destId="{962C435E-E2D4-49C3-973F-91E772D9530A}" srcOrd="0" destOrd="0" presId="urn:microsoft.com/office/officeart/2008/layout/LinedList"/>
    <dgm:cxn modelId="{69098C13-D5D9-47AA-A4F6-A7D33A4F9448}" type="presParOf" srcId="{09E8C241-08D2-431C-8688-B50CC9FD7B62}" destId="{0B8D963E-8594-4FE7-BC6F-DC98253D9D46}" srcOrd="1" destOrd="0" presId="urn:microsoft.com/office/officeart/2008/layout/LinedList"/>
    <dgm:cxn modelId="{6703C9BF-C810-4A57-BBA0-B2C593EC6CDF}" type="presParOf" srcId="{1A22491C-BFBF-4FD3-9B08-70EBA5A832E8}" destId="{0A374C1A-D906-490C-A95D-469CCF070A0F}" srcOrd="10" destOrd="0" presId="urn:microsoft.com/office/officeart/2008/layout/LinedList"/>
    <dgm:cxn modelId="{C6FF3F1B-D827-4FF1-8E3A-E1ADB7D412BE}" type="presParOf" srcId="{1A22491C-BFBF-4FD3-9B08-70EBA5A832E8}" destId="{CCA79F97-C3F0-481C-A073-24822C607CA4}" srcOrd="11" destOrd="0" presId="urn:microsoft.com/office/officeart/2008/layout/LinedList"/>
    <dgm:cxn modelId="{A7F6B66A-5841-45A8-A414-01B282A38BDE}" type="presParOf" srcId="{CCA79F97-C3F0-481C-A073-24822C607CA4}" destId="{7F79735A-0424-4586-8111-D950EF45B2C2}" srcOrd="0" destOrd="0" presId="urn:microsoft.com/office/officeart/2008/layout/LinedList"/>
    <dgm:cxn modelId="{26C16B85-D3E9-4C5B-BF3C-6EFCC6C7C3FE}" type="presParOf" srcId="{CCA79F97-C3F0-481C-A073-24822C607CA4}" destId="{0F47FD73-9FC2-43F0-BB18-7BFF286B6EEA}" srcOrd="1" destOrd="0" presId="urn:microsoft.com/office/officeart/2008/layout/LinedList"/>
    <dgm:cxn modelId="{5754F447-BC1F-4689-8CE2-7AB525AE9EA7}" type="presParOf" srcId="{1A22491C-BFBF-4FD3-9B08-70EBA5A832E8}" destId="{ABBECD7B-8413-4583-991D-C9287C48BF5E}" srcOrd="12" destOrd="0" presId="urn:microsoft.com/office/officeart/2008/layout/LinedList"/>
    <dgm:cxn modelId="{895A93A0-1BAB-4062-8EDA-10164E2D3C40}" type="presParOf" srcId="{1A22491C-BFBF-4FD3-9B08-70EBA5A832E8}" destId="{553A2CCE-D507-468F-BB0B-D2FF70BF04CD}" srcOrd="13" destOrd="0" presId="urn:microsoft.com/office/officeart/2008/layout/LinedList"/>
    <dgm:cxn modelId="{F68745F2-EB77-48B9-9CB3-C742137D45C2}" type="presParOf" srcId="{553A2CCE-D507-468F-BB0B-D2FF70BF04CD}" destId="{FD2E49FE-E465-426F-841E-3DC67FBC343B}" srcOrd="0" destOrd="0" presId="urn:microsoft.com/office/officeart/2008/layout/LinedList"/>
    <dgm:cxn modelId="{CB518C79-15A7-4A99-8784-5071912BE1A4}" type="presParOf" srcId="{553A2CCE-D507-468F-BB0B-D2FF70BF04CD}" destId="{282E5CC0-78F8-409F-80E5-8F6F001843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7F01F-2D78-4257-91FB-093F401B4A8E}">
      <dsp:nvSpPr>
        <dsp:cNvPr id="0" name=""/>
        <dsp:cNvSpPr/>
      </dsp:nvSpPr>
      <dsp:spPr>
        <a:xfrm>
          <a:off x="0" y="589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85739-8929-4432-B6CF-6D274285B930}">
      <dsp:nvSpPr>
        <dsp:cNvPr id="0" name=""/>
        <dsp:cNvSpPr/>
      </dsp:nvSpPr>
      <dsp:spPr>
        <a:xfrm>
          <a:off x="0" y="589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These descriptive statistics cover Operating Income for S&amp;P 500 Industrials in all years in the dataset. </a:t>
          </a:r>
          <a:endParaRPr lang="en-US" sz="1200" kern="1200"/>
        </a:p>
      </dsp:txBody>
      <dsp:txXfrm>
        <a:off x="0" y="589"/>
        <a:ext cx="4951828" cy="690130"/>
      </dsp:txXfrm>
    </dsp:sp>
    <dsp:sp modelId="{E046B65C-0E63-42CD-AD31-930251D742B2}">
      <dsp:nvSpPr>
        <dsp:cNvPr id="0" name=""/>
        <dsp:cNvSpPr/>
      </dsp:nvSpPr>
      <dsp:spPr>
        <a:xfrm>
          <a:off x="0" y="690720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DD39E-F549-46B7-9337-527E42A8A9B2}">
      <dsp:nvSpPr>
        <dsp:cNvPr id="0" name=""/>
        <dsp:cNvSpPr/>
      </dsp:nvSpPr>
      <dsp:spPr>
        <a:xfrm>
          <a:off x="0" y="690720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50% of industrial companies had operating income less than $1,094,500,000 (the median) but the mean was $2,089,050,633. </a:t>
          </a:r>
          <a:endParaRPr lang="en-US" sz="1200" kern="1200"/>
        </a:p>
      </dsp:txBody>
      <dsp:txXfrm>
        <a:off x="0" y="690720"/>
        <a:ext cx="4951828" cy="690130"/>
      </dsp:txXfrm>
    </dsp:sp>
    <dsp:sp modelId="{A5A9DA2D-CD2C-4ACD-9A1D-05C58EF52D05}">
      <dsp:nvSpPr>
        <dsp:cNvPr id="0" name=""/>
        <dsp:cNvSpPr/>
      </dsp:nvSpPr>
      <dsp:spPr>
        <a:xfrm>
          <a:off x="0" y="1380850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CD0B8-B8BF-4360-BEB3-057AF890789C}">
      <dsp:nvSpPr>
        <dsp:cNvPr id="0" name=""/>
        <dsp:cNvSpPr/>
      </dsp:nvSpPr>
      <dsp:spPr>
        <a:xfrm>
          <a:off x="0" y="1380850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Since the distribution is positively skewed, mean &gt; median &gt; mode. </a:t>
          </a:r>
          <a:endParaRPr lang="en-US" sz="1200" kern="1200"/>
        </a:p>
      </dsp:txBody>
      <dsp:txXfrm>
        <a:off x="0" y="1380850"/>
        <a:ext cx="4951828" cy="690130"/>
      </dsp:txXfrm>
    </dsp:sp>
    <dsp:sp modelId="{C94D8233-2F16-4033-A602-631DB3AC7F9B}">
      <dsp:nvSpPr>
        <dsp:cNvPr id="0" name=""/>
        <dsp:cNvSpPr/>
      </dsp:nvSpPr>
      <dsp:spPr>
        <a:xfrm>
          <a:off x="0" y="2070980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FCC-6951-4287-9DD7-39B597129F6A}">
      <dsp:nvSpPr>
        <dsp:cNvPr id="0" name=""/>
        <dsp:cNvSpPr/>
      </dsp:nvSpPr>
      <dsp:spPr>
        <a:xfrm>
          <a:off x="0" y="2070980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The standard deviation is greater than the mean which indicates that the data points have a high degree of dispersion. </a:t>
          </a:r>
          <a:endParaRPr lang="en-US" sz="1200" kern="1200"/>
        </a:p>
      </dsp:txBody>
      <dsp:txXfrm>
        <a:off x="0" y="2070980"/>
        <a:ext cx="4951828" cy="690130"/>
      </dsp:txXfrm>
    </dsp:sp>
    <dsp:sp modelId="{47ACB02D-DF67-4B19-8BA5-A78EDDDF82AC}">
      <dsp:nvSpPr>
        <dsp:cNvPr id="0" name=""/>
        <dsp:cNvSpPr/>
      </dsp:nvSpPr>
      <dsp:spPr>
        <a:xfrm>
          <a:off x="0" y="2761111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C435E-E2D4-49C3-973F-91E772D9530A}">
      <dsp:nvSpPr>
        <dsp:cNvPr id="0" name=""/>
        <dsp:cNvSpPr/>
      </dsp:nvSpPr>
      <dsp:spPr>
        <a:xfrm>
          <a:off x="0" y="2761111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Data dispersion can also be seen in the very large range of data. The maximum Operating Income is 177 times the minimum value,</a:t>
          </a:r>
          <a:r>
            <a:rPr lang="en-CA" sz="1200" kern="1200" baseline="0"/>
            <a:t> leading to a range of </a:t>
          </a:r>
          <a:r>
            <a:rPr lang="en-CA" sz="1200" kern="1200"/>
            <a:t>$</a:t>
          </a:r>
          <a:r>
            <a:rPr lang="en-CA" sz="1200" kern="1200" baseline="0"/>
            <a:t>9,537,100,000. </a:t>
          </a:r>
          <a:endParaRPr lang="en-US" sz="1200" kern="1200"/>
        </a:p>
      </dsp:txBody>
      <dsp:txXfrm>
        <a:off x="0" y="2761111"/>
        <a:ext cx="4951828" cy="690130"/>
      </dsp:txXfrm>
    </dsp:sp>
    <dsp:sp modelId="{0A374C1A-D906-490C-A95D-469CCF070A0F}">
      <dsp:nvSpPr>
        <dsp:cNvPr id="0" name=""/>
        <dsp:cNvSpPr/>
      </dsp:nvSpPr>
      <dsp:spPr>
        <a:xfrm>
          <a:off x="0" y="3451241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9735A-0424-4586-8111-D950EF45B2C2}">
      <dsp:nvSpPr>
        <dsp:cNvPr id="0" name=""/>
        <dsp:cNvSpPr/>
      </dsp:nvSpPr>
      <dsp:spPr>
        <a:xfrm>
          <a:off x="0" y="3451241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baseline="0"/>
            <a:t>This high level of variability in the dataset, combined with the positive skewness, make the mean a poor representation of the data. It is better to use the median as a measure of central tendency in this case.</a:t>
          </a:r>
          <a:endParaRPr lang="en-US" sz="1200" kern="1200"/>
        </a:p>
      </dsp:txBody>
      <dsp:txXfrm>
        <a:off x="0" y="3451241"/>
        <a:ext cx="4951828" cy="690130"/>
      </dsp:txXfrm>
    </dsp:sp>
    <dsp:sp modelId="{ABBECD7B-8413-4583-991D-C9287C48BF5E}">
      <dsp:nvSpPr>
        <dsp:cNvPr id="0" name=""/>
        <dsp:cNvSpPr/>
      </dsp:nvSpPr>
      <dsp:spPr>
        <a:xfrm>
          <a:off x="0" y="4141371"/>
          <a:ext cx="4951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E49FE-E465-426F-841E-3DC67FBC343B}">
      <dsp:nvSpPr>
        <dsp:cNvPr id="0" name=""/>
        <dsp:cNvSpPr/>
      </dsp:nvSpPr>
      <dsp:spPr>
        <a:xfrm>
          <a:off x="0" y="4141371"/>
          <a:ext cx="4951828" cy="69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With a kurtosis of 1.43, this distribution is relatively flat compared to a normal distribution.</a:t>
          </a:r>
          <a:endParaRPr lang="en-US" sz="1200" kern="1200"/>
        </a:p>
      </dsp:txBody>
      <dsp:txXfrm>
        <a:off x="0" y="4141371"/>
        <a:ext cx="4951828" cy="69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23/05/2023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5DC6-C65F-49D5-8160-8D6E75A0D170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A162-F73C-4D3A-94C5-BA501EAF2DA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CA2-F055-4CDF-A54F-2D0246447B0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389-F46A-46DE-9946-94C2D0EDB23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330A-946B-4080-AFCC-7DF5123658E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0CF8-8482-4BEC-87CD-9B877D17D48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55FB-E10C-4790-BBAB-9780C9338A9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5E0-3070-401D-BABA-2D8235C7142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C67-ED62-496D-A201-EE46C4B20C6B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49B1-1D64-4954-B751-33BB9E7253A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20FA-3FF6-47FA-866D-DE68B840592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195-61A5-487E-A0D0-A1B171DA713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BD4B-E8BF-4E54-ACAD-D6F7174B457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3809" y="3444079"/>
            <a:ext cx="874438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Profitability of S&amp;P 500 Industrials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(2012-2016)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AB34-A413-9F60-2744-B6C5532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1771098" y="158253"/>
            <a:ext cx="864980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Operating Income Statistics and Distribution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2" name="Content Placeholder 11" descr="A picture containing text, screenshot, font, diagram">
            <a:extLst>
              <a:ext uri="{FF2B5EF4-FFF2-40B4-BE49-F238E27FC236}">
                <a16:creationId xmlns:a16="http://schemas.microsoft.com/office/drawing/2014/main" id="{91AE0EE4-6432-CC88-1E20-6A10FF573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2658"/>
            <a:ext cx="4743842" cy="2848522"/>
          </a:xfr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DA01D3-DB6B-7CE2-8F54-B41A35C20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82957"/>
              </p:ext>
            </p:extLst>
          </p:nvPr>
        </p:nvGraphicFramePr>
        <p:xfrm>
          <a:off x="6567538" y="895350"/>
          <a:ext cx="3800766" cy="25336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0383">
                  <a:extLst>
                    <a:ext uri="{9D8B030D-6E8A-4147-A177-3AD203B41FA5}">
                      <a16:colId xmlns:a16="http://schemas.microsoft.com/office/drawing/2014/main" val="516500845"/>
                    </a:ext>
                  </a:extLst>
                </a:gridCol>
                <a:gridCol w="1900383">
                  <a:extLst>
                    <a:ext uri="{9D8B030D-6E8A-4147-A177-3AD203B41FA5}">
                      <a16:colId xmlns:a16="http://schemas.microsoft.com/office/drawing/2014/main" val="3470489577"/>
                    </a:ext>
                  </a:extLst>
                </a:gridCol>
              </a:tblGrid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$2,089,050,633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137182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$1,094,500,000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350297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$1,053,000,000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738329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$2,161,646,919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399667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Kurtosis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1.43</a:t>
                      </a:r>
                      <a:endParaRPr lang="en-CA" sz="1600" b="0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737894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Skewness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1.55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299472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Range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$9,537,100,000</a:t>
                      </a:r>
                      <a:endParaRPr lang="en-CA" sz="1600" b="0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3820030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Minimum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$55,900,000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136240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$9,593,000,000</a:t>
                      </a:r>
                      <a:endParaRPr lang="en-CA" sz="1600" b="0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240109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248</a:t>
                      </a:r>
                      <a:endParaRPr lang="en-CA" sz="16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094144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142D241-5AE6-239B-235D-0DD92B4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6" name="TextBox 2">
            <a:extLst>
              <a:ext uri="{FF2B5EF4-FFF2-40B4-BE49-F238E27FC236}">
                <a16:creationId xmlns:a16="http://schemas.microsoft.com/office/drawing/2014/main" id="{316EAD2F-4E1D-6429-C540-1A852E5BD70D}"/>
              </a:ext>
            </a:extLst>
          </p:cNvPr>
          <p:cNvGraphicFramePr/>
          <p:nvPr/>
        </p:nvGraphicFramePr>
        <p:xfrm>
          <a:off x="436098" y="895350"/>
          <a:ext cx="4951828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Winners &amp; Losers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15524" y="5112102"/>
            <a:ext cx="237566" cy="215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798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669" y="1603087"/>
            <a:ext cx="6033203" cy="760526"/>
          </a:xfrm>
        </p:spPr>
        <p:txBody>
          <a:bodyPr/>
          <a:lstStyle/>
          <a:p>
            <a:pPr defTabSz="521208"/>
            <a:r>
              <a:rPr lang="en-US" sz="25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5</a:t>
            </a:r>
            <a:endParaRPr lang="en-US"/>
          </a:p>
        </p:txBody>
      </p:sp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61520B2-A7C5-4087-391E-3AC0EA516A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51" y="1236708"/>
            <a:ext cx="5170899" cy="3578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46D0C-DCCF-7675-2CAF-8D6D33A077B8}"/>
              </a:ext>
            </a:extLst>
          </p:cNvPr>
          <p:cNvSpPr txBox="1"/>
          <p:nvPr/>
        </p:nvSpPr>
        <p:spPr>
          <a:xfrm>
            <a:off x="4487451" y="5112102"/>
            <a:ext cx="61773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Average Operating Margin from 2012-2016, Railroads and Research &amp; Consulting Services were the top two performers; while Air Freight &amp; Logistics and Diversified Commercial Services performed the worst.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956B837-FD00-6D78-52F4-2DF54C74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111C1C4-9FB5-D75C-5A37-CA6B116AF7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2040"/>
            <a:ext cx="7210567" cy="48939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5A105D-6EDB-99D1-D55F-9C9D2D66BD1B}"/>
              </a:ext>
            </a:extLst>
          </p:cNvPr>
          <p:cNvSpPr txBox="1"/>
          <p:nvPr/>
        </p:nvSpPr>
        <p:spPr>
          <a:xfrm>
            <a:off x="8628620" y="1272245"/>
            <a:ext cx="2919913" cy="434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CA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top two, Railroads industry has a very high Operating Margin of 31.98% which is twice the industrial sector average of 15.8%, but the industry seems stagnant with -0.61% annual growth in Operating Income. Research &amp; Consulting Services numbers paint a rosier picture; with a very high 27.14% Operating Margin and 12.69% annual growth rate in Operating Income.</a:t>
            </a:r>
          </a:p>
          <a:p>
            <a:pPr defTabSz="1060704">
              <a:spcAft>
                <a:spcPts val="600"/>
              </a:spcAft>
            </a:pPr>
            <a:endParaRPr lang="en-CA" sz="121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060704">
              <a:spcAft>
                <a:spcPts val="600"/>
              </a:spcAft>
            </a:pPr>
            <a:r>
              <a:rPr lang="en-CA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similar pattern appears among the two underdogs. Diversified Commercial Services is a declining industry with a very low 4.23% Operating Margin and an annual growth of -15.76%. While Air Freight &amp; Logistics is on the rise with 12.69% annual growth which should increase its Operating Margin of 8.03% in later periods.</a:t>
            </a:r>
            <a:endParaRPr lang="en-CA" sz="12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F0382-E4B7-F2D8-7ECE-E48F945D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58FE4C33-566F-4F5D-CD65-4D0005128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0" y="785283"/>
            <a:ext cx="10175460" cy="55710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ADCF-C408-EF62-5817-189000C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28E537-E56B-49CA-B596-52598082FBE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3C07-E962-0122-920F-9D88C56B1D0D}"/>
              </a:ext>
            </a:extLst>
          </p:cNvPr>
          <p:cNvSpPr txBox="1"/>
          <p:nvPr/>
        </p:nvSpPr>
        <p:spPr>
          <a:xfrm>
            <a:off x="1119116" y="409433"/>
            <a:ext cx="749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Growth patterns are easier to grasp with this line graph.</a:t>
            </a:r>
          </a:p>
        </p:txBody>
      </p:sp>
    </p:spTree>
    <p:extLst>
      <p:ext uri="{BB962C8B-B14F-4D97-AF65-F5344CB8AC3E}">
        <p14:creationId xmlns:p14="http://schemas.microsoft.com/office/powerpoint/2010/main" val="126498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5D38C-7F09-8C88-E9C2-D82C9880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67</TotalTime>
  <Words>404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Slide 1</vt:lpstr>
      <vt:lpstr>Slide 3</vt:lpstr>
      <vt:lpstr>Slide 5</vt:lpstr>
      <vt:lpstr>PowerPoint Presentation</vt:lpstr>
      <vt:lpstr>PowerPoint Presentation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Moamen Abdelkawy</dc:creator>
  <cp:lastModifiedBy>Moamen Abdelkawy</cp:lastModifiedBy>
  <cp:revision>4</cp:revision>
  <dcterms:created xsi:type="dcterms:W3CDTF">2023-05-23T05:04:09Z</dcterms:created>
  <dcterms:modified xsi:type="dcterms:W3CDTF">2023-05-23T08:46:59Z</dcterms:modified>
</cp:coreProperties>
</file>