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63" r:id="rId3"/>
    <p:sldId id="259" r:id="rId4"/>
    <p:sldId id="293" r:id="rId5"/>
    <p:sldId id="294" r:id="rId6"/>
    <p:sldId id="262" r:id="rId7"/>
    <p:sldId id="295" r:id="rId8"/>
    <p:sldId id="270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Open Sans" panose="020B0606030504020204" pitchFamily="34" charset="0"/>
      <p:regular r:id="rId12"/>
    </p:embeddedFont>
    <p:embeddedFont>
      <p:font typeface="Open Sans Semibold" panose="020B0706030804020204" pitchFamily="34" charset="0"/>
      <p:bold r:id="rId13"/>
    </p:embeddedFont>
    <p:embeddedFont>
      <p:font typeface="Orbitron" panose="020B0604020202020204" charset="0"/>
      <p:regular r:id="rId14"/>
      <p:bold r:id="rId15"/>
    </p:embeddedFont>
    <p:embeddedFont>
      <p:font typeface="Palanquin Dark" panose="020B060402020202020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C2819C-8E6C-4EFE-B34E-9D2C4F89DE6D}">
  <a:tblStyle styleId="{55C2819C-8E6C-4EFE-B34E-9D2C4F89D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0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0facb75130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0facb75130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47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0facb75130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0facb75130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64222" extrusionOk="0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rot="10800000" flipH="1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rot="-5400000" flipH="1">
                <a:off x="-717010" y="-412716"/>
                <a:ext cx="3075605" cy="2033485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5904" extrusionOk="0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rot="10800000" flipH="1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121" extrusionOk="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5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454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rot="5400000" flipH="1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3" h="14437" extrusionOk="0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43" extrusionOk="0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40" extrusionOk="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1566" extrusionOk="0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494" extrusionOk="0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494" extrusionOk="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10160" extrusionOk="0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391" extrusionOk="0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1686" extrusionOk="0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701" extrusionOk="0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701" extrusionOk="0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6" h="16803" extrusionOk="0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288" extrusionOk="0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rot="5400000" flipH="1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3" name="Google Shape;353;p11"/>
          <p:cNvSpPr txBox="1">
            <a:spLocks noGrp="1"/>
          </p:cNvSpPr>
          <p:nvPr>
            <p:ph type="title" hasCustomPrompt="1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1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58" r:id="rId5"/>
    <p:sldLayoutId id="2147483661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amen189/Big_csv_filtering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796665" y="1495350"/>
            <a:ext cx="755067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Milestone 2  </a:t>
            </a:r>
            <a:br>
              <a:rPr lang="en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Filtering A Big </a:t>
            </a:r>
            <a:r>
              <a:rPr lang="en" sz="480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CSV</a:t>
            </a:r>
            <a:r>
              <a:rPr lang="en" sz="48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File</a:t>
            </a:r>
            <a:endParaRPr sz="48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7"/>
          <p:cNvSpPr txBox="1">
            <a:spLocks noGrp="1"/>
          </p:cNvSpPr>
          <p:nvPr>
            <p:ph type="subTitle" idx="2"/>
          </p:nvPr>
        </p:nvSpPr>
        <p:spPr>
          <a:xfrm>
            <a:off x="862399" y="2271774"/>
            <a:ext cx="1830028" cy="728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Receive a dataFrame from the queue. </a:t>
            </a:r>
          </a:p>
        </p:txBody>
      </p:sp>
      <p:sp>
        <p:nvSpPr>
          <p:cNvPr id="940" name="Google Shape;940;p37"/>
          <p:cNvSpPr txBox="1">
            <a:spLocks noGrp="1"/>
          </p:cNvSpPr>
          <p:nvPr>
            <p:ph type="title"/>
          </p:nvPr>
        </p:nvSpPr>
        <p:spPr>
          <a:xfrm>
            <a:off x="1426166" y="1691466"/>
            <a:ext cx="702494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41" name="Google Shape;941;p37"/>
          <p:cNvSpPr txBox="1">
            <a:spLocks noGrp="1"/>
          </p:cNvSpPr>
          <p:nvPr>
            <p:ph type="title" idx="3"/>
          </p:nvPr>
        </p:nvSpPr>
        <p:spPr>
          <a:xfrm>
            <a:off x="4163747" y="1686216"/>
            <a:ext cx="816505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02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42" name="Google Shape;942;p37"/>
          <p:cNvSpPr txBox="1">
            <a:spLocks noGrp="1"/>
          </p:cNvSpPr>
          <p:nvPr>
            <p:ph type="title" idx="6"/>
          </p:nvPr>
        </p:nvSpPr>
        <p:spPr>
          <a:xfrm>
            <a:off x="6909923" y="1686216"/>
            <a:ext cx="816505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03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43" name="Google Shape;943;p37"/>
          <p:cNvSpPr txBox="1">
            <a:spLocks noGrp="1"/>
          </p:cNvSpPr>
          <p:nvPr>
            <p:ph type="subTitle" idx="5"/>
          </p:nvPr>
        </p:nvSpPr>
        <p:spPr>
          <a:xfrm>
            <a:off x="3428100" y="2260278"/>
            <a:ext cx="2287800" cy="752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Get rid of the unnecessary columns.</a:t>
            </a:r>
            <a:endParaRPr sz="1800" dirty="0"/>
          </a:p>
        </p:txBody>
      </p:sp>
      <p:sp>
        <p:nvSpPr>
          <p:cNvPr id="944" name="Google Shape;944;p37"/>
          <p:cNvSpPr txBox="1">
            <a:spLocks noGrp="1"/>
          </p:cNvSpPr>
          <p:nvPr>
            <p:ph type="subTitle" idx="8"/>
          </p:nvPr>
        </p:nvSpPr>
        <p:spPr>
          <a:xfrm>
            <a:off x="6067943" y="2256711"/>
            <a:ext cx="2500467" cy="752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Transform the remaining dataFrame into a big string</a:t>
            </a:r>
          </a:p>
        </p:txBody>
      </p:sp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2663005" y="227242"/>
            <a:ext cx="3817989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About </a:t>
            </a:r>
            <a:r>
              <a:rPr lang="en" sz="360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Milestone</a:t>
            </a:r>
            <a:endParaRPr sz="360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Google Shape;945;p37">
            <a:extLst>
              <a:ext uri="{FF2B5EF4-FFF2-40B4-BE49-F238E27FC236}">
                <a16:creationId xmlns:a16="http://schemas.microsoft.com/office/drawing/2014/main" id="{AD81FCFD-D763-4B50-9754-653669563880}"/>
              </a:ext>
            </a:extLst>
          </p:cNvPr>
          <p:cNvSpPr txBox="1">
            <a:spLocks/>
          </p:cNvSpPr>
          <p:nvPr/>
        </p:nvSpPr>
        <p:spPr>
          <a:xfrm>
            <a:off x="862399" y="1094016"/>
            <a:ext cx="4738353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000" b="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this milestone, the consumer has to:</a:t>
            </a:r>
          </a:p>
        </p:txBody>
      </p:sp>
      <p:sp>
        <p:nvSpPr>
          <p:cNvPr id="19" name="Google Shape;938;p37">
            <a:extLst>
              <a:ext uri="{FF2B5EF4-FFF2-40B4-BE49-F238E27FC236}">
                <a16:creationId xmlns:a16="http://schemas.microsoft.com/office/drawing/2014/main" id="{081AF5BF-8D1A-401B-BCA1-6135CECFED27}"/>
              </a:ext>
            </a:extLst>
          </p:cNvPr>
          <p:cNvSpPr txBox="1">
            <a:spLocks/>
          </p:cNvSpPr>
          <p:nvPr/>
        </p:nvSpPr>
        <p:spPr>
          <a:xfrm>
            <a:off x="1541383" y="3709342"/>
            <a:ext cx="2394398" cy="72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800" dirty="0"/>
              <a:t>Use the normal RE to search for the list of bad words.</a:t>
            </a:r>
          </a:p>
        </p:txBody>
      </p:sp>
      <p:sp>
        <p:nvSpPr>
          <p:cNvPr id="20" name="Google Shape;940;p37">
            <a:extLst>
              <a:ext uri="{FF2B5EF4-FFF2-40B4-BE49-F238E27FC236}">
                <a16:creationId xmlns:a16="http://schemas.microsoft.com/office/drawing/2014/main" id="{CFBC0755-A1CD-4F64-AC4C-9D03EE806867}"/>
              </a:ext>
            </a:extLst>
          </p:cNvPr>
          <p:cNvSpPr txBox="1">
            <a:spLocks/>
          </p:cNvSpPr>
          <p:nvPr/>
        </p:nvSpPr>
        <p:spPr>
          <a:xfrm>
            <a:off x="2339940" y="3181942"/>
            <a:ext cx="797285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" dirty="0">
                <a:solidFill>
                  <a:schemeClr val="bg2"/>
                </a:solidFill>
              </a:rPr>
              <a:t>04</a:t>
            </a:r>
          </a:p>
        </p:txBody>
      </p:sp>
      <p:sp>
        <p:nvSpPr>
          <p:cNvPr id="21" name="Google Shape;938;p37">
            <a:extLst>
              <a:ext uri="{FF2B5EF4-FFF2-40B4-BE49-F238E27FC236}">
                <a16:creationId xmlns:a16="http://schemas.microsoft.com/office/drawing/2014/main" id="{AB5377D0-B5A9-4A77-BF43-EA80BCDDB7A3}"/>
              </a:ext>
            </a:extLst>
          </p:cNvPr>
          <p:cNvSpPr txBox="1">
            <a:spLocks/>
          </p:cNvSpPr>
          <p:nvPr/>
        </p:nvSpPr>
        <p:spPr>
          <a:xfrm>
            <a:off x="4824214" y="3797839"/>
            <a:ext cx="3256703" cy="72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600" dirty="0"/>
              <a:t>The output is healthyRecords.csv, unhealthyRecords.csv , time taken, and total number of records processed.</a:t>
            </a:r>
          </a:p>
        </p:txBody>
      </p:sp>
      <p:sp>
        <p:nvSpPr>
          <p:cNvPr id="22" name="Google Shape;940;p37">
            <a:extLst>
              <a:ext uri="{FF2B5EF4-FFF2-40B4-BE49-F238E27FC236}">
                <a16:creationId xmlns:a16="http://schemas.microsoft.com/office/drawing/2014/main" id="{2F18B4FF-64E8-440A-BBDE-36E5BEC70E01}"/>
              </a:ext>
            </a:extLst>
          </p:cNvPr>
          <p:cNvSpPr txBox="1">
            <a:spLocks/>
          </p:cNvSpPr>
          <p:nvPr/>
        </p:nvSpPr>
        <p:spPr>
          <a:xfrm>
            <a:off x="5993171" y="3186151"/>
            <a:ext cx="867909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" dirty="0">
                <a:solidFill>
                  <a:schemeClr val="bg2"/>
                </a:solidFill>
              </a:rPr>
              <a:t>05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4" y="2347452"/>
            <a:ext cx="5665273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You can check and have a look at the Milestone’s repository at GitHub from this link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https://github.com/Moamen189/Big_csv_filtering.git</a:t>
            </a:r>
            <a:endParaRPr sz="1800" dirty="0">
              <a:solidFill>
                <a:schemeClr val="bg2"/>
              </a:solidFill>
            </a:endParaRPr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Git</a:t>
            </a:r>
            <a:r>
              <a:rPr lang="en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Hub</a:t>
            </a:r>
            <a:r>
              <a:rPr lang="en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21C0-58DF-458C-B229-4C8C06F7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8" y="1669211"/>
            <a:ext cx="2975429" cy="5922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CsvReader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2FA13-ED79-4BEB-B8CE-3C0F919C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836" y="2430863"/>
            <a:ext cx="2287800" cy="3714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AE9A9C-C448-45FF-9DDA-5D881D043A8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93036" y="2789620"/>
            <a:ext cx="2429600" cy="1031663"/>
          </a:xfrm>
        </p:spPr>
        <p:txBody>
          <a:bodyPr/>
          <a:lstStyle/>
          <a:p>
            <a:r>
              <a:rPr lang="en-US" dirty="0"/>
              <a:t>It Readers Data as</a:t>
            </a:r>
          </a:p>
          <a:p>
            <a:r>
              <a:rPr lang="en-US" dirty="0"/>
              <a:t>chunks and for every</a:t>
            </a:r>
          </a:p>
          <a:p>
            <a:r>
              <a:rPr lang="en-US" dirty="0"/>
              <a:t>chunk it fires an event</a:t>
            </a:r>
          </a:p>
          <a:p>
            <a:r>
              <a:rPr lang="en-US" dirty="0"/>
              <a:t>called onReading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61C0E8-5F1C-4AF7-A219-7304BE32B4B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884583" y="1705562"/>
            <a:ext cx="3374834" cy="5274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CsvConsumer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5F56BB-9994-480C-8527-D690056110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282960" y="2433584"/>
            <a:ext cx="2287800" cy="3714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81F34A4-FA75-442B-9595-8A1A941E8EAB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172113" y="2958724"/>
            <a:ext cx="2575543" cy="888000"/>
          </a:xfrm>
        </p:spPr>
        <p:txBody>
          <a:bodyPr/>
          <a:lstStyle/>
          <a:p>
            <a:r>
              <a:rPr lang="en-US" dirty="0"/>
              <a:t>It reads data from</a:t>
            </a:r>
          </a:p>
          <a:p>
            <a:r>
              <a:rPr lang="en-US" dirty="0"/>
              <a:t>queue and calls a</a:t>
            </a:r>
          </a:p>
          <a:p>
            <a:r>
              <a:rPr lang="en-US" dirty="0"/>
              <a:t>callback that is</a:t>
            </a:r>
          </a:p>
          <a:p>
            <a:r>
              <a:rPr lang="en-US" dirty="0"/>
              <a:t>responsible for</a:t>
            </a:r>
          </a:p>
          <a:p>
            <a:r>
              <a:rPr lang="en-US" dirty="0"/>
              <a:t>processing data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725B1B-9B81-4BD5-B379-F41031E72F4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259417" y="1713579"/>
            <a:ext cx="2607034" cy="530838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CsvFilter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14A58AD-216C-4C96-9583-6B13768AA186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6521364" y="2421065"/>
            <a:ext cx="2287800" cy="3714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Filtering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BA4B24A8-DF3A-47E4-8FE8-EBB4B5551FED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051134" y="2745151"/>
            <a:ext cx="3023599" cy="1088594"/>
          </a:xfrm>
        </p:spPr>
        <p:txBody>
          <a:bodyPr/>
          <a:lstStyle/>
          <a:p>
            <a:r>
              <a:rPr lang="en-US" dirty="0"/>
              <a:t>It filters the chunk against a</a:t>
            </a:r>
          </a:p>
          <a:p>
            <a:r>
              <a:rPr lang="en-US" dirty="0"/>
              <a:t>given list of bad words using RE</a:t>
            </a:r>
          </a:p>
          <a:p>
            <a:r>
              <a:rPr lang="en-US" dirty="0"/>
              <a:t>and Fires either onmatch or</a:t>
            </a:r>
          </a:p>
          <a:p>
            <a:r>
              <a:rPr lang="en-US" dirty="0"/>
              <a:t>onfailre event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24DAA03-D5A9-4997-88DD-0C2F6A0919C8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0993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34C7-C354-45DA-9AEA-7AF78113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55" y="1535232"/>
            <a:ext cx="3443687" cy="285183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CsvWriter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34A96-3CB6-41AC-B0FB-92DE6AF5D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298" y="2140105"/>
            <a:ext cx="2287800" cy="37140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DAE4D5-F5CC-48B5-8CE3-1F444E5E3A7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28175" y="2409907"/>
            <a:ext cx="4332514" cy="1581521"/>
          </a:xfrm>
        </p:spPr>
        <p:txBody>
          <a:bodyPr/>
          <a:lstStyle/>
          <a:p>
            <a:r>
              <a:rPr lang="en-US" dirty="0"/>
              <a:t>It’s instantiated either as Healthy or</a:t>
            </a:r>
          </a:p>
          <a:p>
            <a:r>
              <a:rPr lang="en-US" dirty="0"/>
              <a:t>unhealthy writer it read data from</a:t>
            </a:r>
          </a:p>
          <a:p>
            <a:r>
              <a:rPr lang="en-US" dirty="0"/>
              <a:t>either healthy queue or un healthy</a:t>
            </a:r>
          </a:p>
          <a:p>
            <a:r>
              <a:rPr lang="en-US" dirty="0"/>
              <a:t>queue and write data to the given file name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7E7E53A-C6B3-49AE-928C-C8628CEB4201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361619" y="1408990"/>
            <a:ext cx="4514340" cy="537665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CsvUtil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88BA2D-3138-4248-A26F-F3D07E0CB7DE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927597" y="2117112"/>
            <a:ext cx="3382383" cy="408821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Thread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8389BE3-14C0-42E8-ACB9-200AF34048A3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145316" y="2603500"/>
            <a:ext cx="3011215" cy="1183177"/>
          </a:xfrm>
        </p:spPr>
        <p:txBody>
          <a:bodyPr/>
          <a:lstStyle/>
          <a:p>
            <a:r>
              <a:rPr lang="en-US" dirty="0"/>
              <a:t>It’s responsible for defining</a:t>
            </a:r>
          </a:p>
          <a:p>
            <a:r>
              <a:rPr lang="en-US" dirty="0"/>
              <a:t>callbacks , queues , importing</a:t>
            </a:r>
          </a:p>
          <a:p>
            <a:r>
              <a:rPr lang="en-US" dirty="0"/>
              <a:t>classes , and starting threads</a:t>
            </a:r>
          </a:p>
          <a:p>
            <a:r>
              <a:rPr lang="en-US" dirty="0"/>
              <a:t>and connecting them together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360971E-67AF-4C50-9EBA-4C5562E950E4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en-US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209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945;p37">
            <a:extLst>
              <a:ext uri="{FF2B5EF4-FFF2-40B4-BE49-F238E27FC236}">
                <a16:creationId xmlns:a16="http://schemas.microsoft.com/office/drawing/2014/main" id="{4DED0E83-CD1A-4293-8A0D-0DFEA9FED2D1}"/>
              </a:ext>
            </a:extLst>
          </p:cNvPr>
          <p:cNvSpPr txBox="1">
            <a:spLocks/>
          </p:cNvSpPr>
          <p:nvPr/>
        </p:nvSpPr>
        <p:spPr>
          <a:xfrm>
            <a:off x="2610174" y="238116"/>
            <a:ext cx="3923649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Time</a:t>
            </a:r>
            <a:r>
              <a:rPr lang="en-US" sz="360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Complexity</a:t>
            </a:r>
            <a:endParaRPr lang="en-US" sz="360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3" name="Google Shape;945;p37">
            <a:extLst>
              <a:ext uri="{FF2B5EF4-FFF2-40B4-BE49-F238E27FC236}">
                <a16:creationId xmlns:a16="http://schemas.microsoft.com/office/drawing/2014/main" id="{191F84E8-3517-416D-B725-69A31A82972A}"/>
              </a:ext>
            </a:extLst>
          </p:cNvPr>
          <p:cNvSpPr txBox="1">
            <a:spLocks/>
          </p:cNvSpPr>
          <p:nvPr/>
        </p:nvSpPr>
        <p:spPr>
          <a:xfrm>
            <a:off x="862399" y="981589"/>
            <a:ext cx="5935640" cy="330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/>
            <a:r>
              <a:rPr lang="en-US" sz="24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Iterate over n rows(O(n)) and do regular expression against m words(O(m)), so the Time complexity is summation from 0 to n multiplied by summation from 0 to m. and this make the time complexity :O(n*m)</a:t>
            </a:r>
          </a:p>
          <a:p>
            <a:pPr algn="l"/>
            <a:endParaRPr lang="en-US" sz="24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endParaRPr lang="en-US" sz="24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1658608" y="238116"/>
            <a:ext cx="5835016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Project</a:t>
            </a:r>
            <a:r>
              <a:rPr lang="en" sz="360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Benchmark</a:t>
            </a:r>
            <a:endParaRPr sz="360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D2C845-6ED0-4830-AAEE-C13993C91A8F}"/>
              </a:ext>
            </a:extLst>
          </p:cNvPr>
          <p:cNvGraphicFramePr>
            <a:graphicFrameLocks noGrp="1"/>
          </p:cNvGraphicFramePr>
          <p:nvPr/>
        </p:nvGraphicFramePr>
        <p:xfrm>
          <a:off x="1190171" y="1430909"/>
          <a:ext cx="6564440" cy="2618576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08504">
                  <a:extLst>
                    <a:ext uri="{9D8B030D-6E8A-4147-A177-3AD203B41FA5}">
                      <a16:colId xmlns:a16="http://schemas.microsoft.com/office/drawing/2014/main" val="184536123"/>
                    </a:ext>
                  </a:extLst>
                </a:gridCol>
                <a:gridCol w="2327968">
                  <a:extLst>
                    <a:ext uri="{9D8B030D-6E8A-4147-A177-3AD203B41FA5}">
                      <a16:colId xmlns:a16="http://schemas.microsoft.com/office/drawing/2014/main" val="2120984523"/>
                    </a:ext>
                  </a:extLst>
                </a:gridCol>
                <a:gridCol w="2327968">
                  <a:extLst>
                    <a:ext uri="{9D8B030D-6E8A-4147-A177-3AD203B41FA5}">
                      <a16:colId xmlns:a16="http://schemas.microsoft.com/office/drawing/2014/main" val="3760434837"/>
                    </a:ext>
                  </a:extLst>
                </a:gridCol>
              </a:tblGrid>
              <a:tr h="5560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69259"/>
                  </a:ext>
                </a:extLst>
              </a:tr>
              <a:tr h="5560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6.3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38294"/>
                  </a:ext>
                </a:extLst>
              </a:tr>
              <a:tr h="753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CSV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36.5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24453"/>
                  </a:ext>
                </a:extLst>
              </a:tr>
              <a:tr h="753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CSV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2400" dirty="0">
                          <a:solidFill>
                            <a:schemeClr val="accent4"/>
                          </a:solidFill>
                        </a:rPr>
                        <a:t>324</a:t>
                      </a:r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.</a:t>
                      </a:r>
                      <a:r>
                        <a:rPr lang="ar-EG" sz="2400" dirty="0">
                          <a:solidFill>
                            <a:schemeClr val="accent4"/>
                          </a:solidFill>
                        </a:rPr>
                        <a:t>5</a:t>
                      </a:r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6868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4"/>
          <p:cNvSpPr txBox="1">
            <a:spLocks noGrp="1"/>
          </p:cNvSpPr>
          <p:nvPr>
            <p:ph type="title"/>
          </p:nvPr>
        </p:nvSpPr>
        <p:spPr>
          <a:xfrm>
            <a:off x="3184755" y="-26445"/>
            <a:ext cx="275925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Thanks!</a:t>
            </a:r>
            <a:endParaRPr sz="5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82" name="Google Shape;1082;p44"/>
          <p:cNvSpPr txBox="1">
            <a:spLocks noGrp="1"/>
          </p:cNvSpPr>
          <p:nvPr>
            <p:ph type="subTitle" idx="1"/>
          </p:nvPr>
        </p:nvSpPr>
        <p:spPr>
          <a:xfrm flipH="1">
            <a:off x="2194155" y="951836"/>
            <a:ext cx="474045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slides presented by: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BA34EB-C6DE-4E34-BF5D-DB5E2A7AEA5A}"/>
              </a:ext>
            </a:extLst>
          </p:cNvPr>
          <p:cNvSpPr/>
          <p:nvPr/>
        </p:nvSpPr>
        <p:spPr>
          <a:xfrm>
            <a:off x="4029835" y="1493284"/>
            <a:ext cx="1203957" cy="1203957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058B22-926D-4C60-86D6-5EC26FE0B2CF}"/>
              </a:ext>
            </a:extLst>
          </p:cNvPr>
          <p:cNvSpPr/>
          <p:nvPr/>
        </p:nvSpPr>
        <p:spPr>
          <a:xfrm>
            <a:off x="6773112" y="1477097"/>
            <a:ext cx="1203957" cy="1203957"/>
          </a:xfrm>
          <a:prstGeom prst="ellipse">
            <a:avLst/>
          </a:pr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8A7063-787E-4819-8820-5774F1DF6780}"/>
              </a:ext>
            </a:extLst>
          </p:cNvPr>
          <p:cNvSpPr/>
          <p:nvPr/>
        </p:nvSpPr>
        <p:spPr>
          <a:xfrm>
            <a:off x="1290695" y="1477097"/>
            <a:ext cx="1203957" cy="1203957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500E32-749E-4446-8A3F-E867D58E8607}"/>
              </a:ext>
            </a:extLst>
          </p:cNvPr>
          <p:cNvSpPr/>
          <p:nvPr/>
        </p:nvSpPr>
        <p:spPr>
          <a:xfrm>
            <a:off x="5399405" y="1493284"/>
            <a:ext cx="1203957" cy="1203957"/>
          </a:xfrm>
          <a:prstGeom prst="ellipse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A84A16-CF82-41C3-B673-4CDB17FCF30C}"/>
              </a:ext>
            </a:extLst>
          </p:cNvPr>
          <p:cNvSpPr/>
          <p:nvPr/>
        </p:nvSpPr>
        <p:spPr>
          <a:xfrm>
            <a:off x="2660265" y="1477098"/>
            <a:ext cx="1203957" cy="1203957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7000" b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27F34-5D70-427D-935F-5A5362E85F9A}"/>
              </a:ext>
            </a:extLst>
          </p:cNvPr>
          <p:cNvSpPr txBox="1"/>
          <p:nvPr/>
        </p:nvSpPr>
        <p:spPr>
          <a:xfrm>
            <a:off x="6566293" y="2952763"/>
            <a:ext cx="162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Hazem Ragab Mohamed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190900048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D36AD-CF4A-4304-A7A2-3B18FB03E486}"/>
              </a:ext>
            </a:extLst>
          </p:cNvPr>
          <p:cNvSpPr txBox="1"/>
          <p:nvPr/>
        </p:nvSpPr>
        <p:spPr>
          <a:xfrm>
            <a:off x="3818879" y="2952763"/>
            <a:ext cx="162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Sharaf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El-</a:t>
            </a:r>
            <a:r>
              <a:rPr lang="en-US" sz="180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Deen</a:t>
            </a:r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Ashraf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190900026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5361B-B696-48FF-BBA7-1F5333BE91A4}"/>
              </a:ext>
            </a:extLst>
          </p:cNvPr>
          <p:cNvSpPr txBox="1"/>
          <p:nvPr/>
        </p:nvSpPr>
        <p:spPr>
          <a:xfrm>
            <a:off x="5192586" y="2945504"/>
            <a:ext cx="162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Youssef Wael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El-Sayed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190900033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C3229-9057-4299-823D-C63D52C782E8}"/>
              </a:ext>
            </a:extLst>
          </p:cNvPr>
          <p:cNvSpPr txBox="1"/>
          <p:nvPr/>
        </p:nvSpPr>
        <p:spPr>
          <a:xfrm>
            <a:off x="2453446" y="2946230"/>
            <a:ext cx="162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Abdulrhman Khaled Hassan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190900042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71247-70A1-4EB2-8D0A-7B40194F6C3A}"/>
              </a:ext>
            </a:extLst>
          </p:cNvPr>
          <p:cNvSpPr txBox="1"/>
          <p:nvPr/>
        </p:nvSpPr>
        <p:spPr>
          <a:xfrm>
            <a:off x="1079739" y="2946230"/>
            <a:ext cx="162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Mo’men Ashraf Mohamed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190900059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330</Words>
  <Application>Microsoft Office PowerPoint</Application>
  <PresentationFormat>On-screen Show (16:9)</PresentationFormat>
  <Paragraphs>84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Open Sans</vt:lpstr>
      <vt:lpstr>Palanquin Dark</vt:lpstr>
      <vt:lpstr>Roboto</vt:lpstr>
      <vt:lpstr>Open Sans Semibold</vt:lpstr>
      <vt:lpstr>Fredoka One</vt:lpstr>
      <vt:lpstr>Orbitron</vt:lpstr>
      <vt:lpstr>The Evolution of Invention in Canada Thesis by Slidesgo</vt:lpstr>
      <vt:lpstr>Milestone 2   Filtering A Big CSV File</vt:lpstr>
      <vt:lpstr>01</vt:lpstr>
      <vt:lpstr>GitHub </vt:lpstr>
      <vt:lpstr>CsvReader</vt:lpstr>
      <vt:lpstr>CsvWriter</vt:lpstr>
      <vt:lpstr>PowerPoint Presentation</vt:lpstr>
      <vt:lpstr>Project Benchmark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   Filtering A Big CSV File </dc:title>
  <cp:lastModifiedBy>Mo'men Ashraf Mohamed Ali</cp:lastModifiedBy>
  <cp:revision>12</cp:revision>
  <dcterms:modified xsi:type="dcterms:W3CDTF">2022-03-21T13:34:03Z</dcterms:modified>
</cp:coreProperties>
</file>