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34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96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9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18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86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42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7/29/2025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47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7/29/2025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56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7/29/2025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6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44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67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0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amenGaber2/brain_mri_2d_segmentation" TargetMode="External"/><Relationship Id="rId2" Type="http://schemas.openxmlformats.org/officeDocument/2006/relationships/hyperlink" Target="mailto:moamengaber2002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datasets/balakrishcodes/brain-2d-mri-imgs-and-mask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10135D4-D3A1-4556-B91B-4A12069D4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background of mesh">
            <a:extLst>
              <a:ext uri="{FF2B5EF4-FFF2-40B4-BE49-F238E27FC236}">
                <a16:creationId xmlns:a16="http://schemas.microsoft.com/office/drawing/2014/main" id="{E646107B-1400-33EA-8023-50E4CB5F3C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9091" b="23391"/>
          <a:stretch>
            <a:fillRect/>
          </a:stretch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9CCD9CD-49AE-3D3E-923B-81ECD3FBF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2015" y="-752015"/>
            <a:ext cx="6858000" cy="836203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5000">
                <a:srgbClr val="000000">
                  <a:alpha val="50000"/>
                </a:srgbClr>
              </a:gs>
              <a:gs pos="10000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5D2258-14A2-CC25-46E9-D6B7B6D6B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7257" y="1540258"/>
            <a:ext cx="4506064" cy="1888742"/>
          </a:xfrm>
        </p:spPr>
        <p:txBody>
          <a:bodyPr>
            <a:normAutofit/>
          </a:bodyPr>
          <a:lstStyle/>
          <a:p>
            <a:pPr algn="l"/>
            <a:r>
              <a:rPr lang="en-US" sz="3400" b="0">
                <a:solidFill>
                  <a:srgbClr val="FFFFFF"/>
                </a:solidFill>
              </a:rPr>
              <a:t>2D Brain Tumor MRI Segmentation Using</a:t>
            </a:r>
            <a:br>
              <a:rPr lang="en-US" sz="3400" b="0">
                <a:solidFill>
                  <a:srgbClr val="FFFFFF"/>
                </a:solidFill>
              </a:rPr>
            </a:br>
            <a:r>
              <a:rPr lang="en-US" sz="3400" b="0">
                <a:solidFill>
                  <a:srgbClr val="FFFFFF"/>
                </a:solidFill>
              </a:rPr>
              <a:t>U-Net</a:t>
            </a:r>
            <a:endParaRPr lang="en-US" sz="3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690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93AC6A-6D43-EA1F-127F-C0BB50073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961259D-605E-E200-FF9F-7C8C71D7C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07FFB7-3967-9023-FE98-F61EB5D38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600074"/>
            <a:ext cx="6035040" cy="15299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01F27A4-3A65-E88A-C387-192BE689E8D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12647" y="2212847"/>
            <a:ext cx="6491538" cy="43989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171450"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Summary:</a:t>
            </a:r>
          </a:p>
          <a:p>
            <a:pPr algn="l">
              <a:lnSpc>
                <a:spcPct val="110000"/>
              </a:lnSpc>
            </a:pPr>
            <a:r>
              <a:rPr lang="en-US" sz="1400" dirty="0"/>
              <a:t>Successfully built a U-Net model for 2D brain tumor segmentation.</a:t>
            </a:r>
          </a:p>
          <a:p>
            <a:pPr algn="l">
              <a:lnSpc>
                <a:spcPct val="110000"/>
              </a:lnSpc>
            </a:pPr>
            <a:r>
              <a:rPr lang="en-US" sz="1400" dirty="0"/>
              <a:t>Achieved strong results on the test set with high Dice and </a:t>
            </a:r>
            <a:r>
              <a:rPr lang="en-US" sz="1400" dirty="0" err="1"/>
              <a:t>IoU</a:t>
            </a:r>
            <a:r>
              <a:rPr lang="en-US" sz="1400" dirty="0"/>
              <a:t> scores.</a:t>
            </a:r>
          </a:p>
          <a:p>
            <a:pPr algn="l">
              <a:lnSpc>
                <a:spcPct val="110000"/>
              </a:lnSpc>
            </a:pPr>
            <a:r>
              <a:rPr lang="en-US" sz="1400" dirty="0"/>
              <a:t>The model generalized well across training, validation, and test sets.</a:t>
            </a:r>
          </a:p>
          <a:p>
            <a:pPr marL="171450"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Key Takeaways:</a:t>
            </a:r>
          </a:p>
          <a:p>
            <a:pPr algn="l">
              <a:lnSpc>
                <a:spcPct val="110000"/>
              </a:lnSpc>
            </a:pPr>
            <a:r>
              <a:rPr lang="en-US" sz="1400" dirty="0"/>
              <a:t>Deep learning can significantly reduce the burden of manual medical image segmentation.</a:t>
            </a:r>
          </a:p>
          <a:p>
            <a:pPr algn="l">
              <a:lnSpc>
                <a:spcPct val="110000"/>
              </a:lnSpc>
            </a:pPr>
            <a:r>
              <a:rPr lang="en-US" sz="1400" dirty="0"/>
              <a:t>U-Net is effective for biomedical segmentation tasks due to its skip connections and encoder-decoder design.</a:t>
            </a:r>
          </a:p>
          <a:p>
            <a:pPr algn="l">
              <a:lnSpc>
                <a:spcPct val="110000"/>
              </a:lnSpc>
            </a:pPr>
            <a:r>
              <a:rPr lang="en-US" sz="1400" dirty="0"/>
              <a:t>Proper preprocessing and clean data handling are critical for success in medical imaging projects.</a:t>
            </a:r>
          </a:p>
          <a:p>
            <a:pPr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Future Work:</a:t>
            </a:r>
          </a:p>
          <a:p>
            <a:pPr algn="l">
              <a:lnSpc>
                <a:spcPct val="110000"/>
              </a:lnSpc>
            </a:pPr>
            <a:r>
              <a:rPr lang="en-US" sz="1400" dirty="0"/>
              <a:t>Extend to 3D MRI segmentation or multi-class tumor classification.</a:t>
            </a:r>
          </a:p>
          <a:p>
            <a:pPr algn="l">
              <a:lnSpc>
                <a:spcPct val="110000"/>
              </a:lnSpc>
            </a:pPr>
            <a:r>
              <a:rPr lang="en-US" sz="1400" dirty="0"/>
              <a:t>Improve model robustness on diverse datasets.</a:t>
            </a:r>
          </a:p>
          <a:p>
            <a:pPr marL="0" marR="0" lvl="0" indent="-228600" algn="l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4" name="Picture 3" descr="Abstract background of mesh">
            <a:extLst>
              <a:ext uri="{FF2B5EF4-FFF2-40B4-BE49-F238E27FC236}">
                <a16:creationId xmlns:a16="http://schemas.microsoft.com/office/drawing/2014/main" id="{B5C116B5-9720-7C70-F62B-257DBB4128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856" r="4973" b="-1"/>
          <a:stretch>
            <a:fillRect/>
          </a:stretch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085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ACD263-E6A3-545B-0025-EB2FD463C8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0CE451-818C-E63D-258B-234B6C543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E8C53B-6528-9456-5B21-B2E902728D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603504"/>
            <a:ext cx="436168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C16EE15-F2B7-EE56-3202-F9FF5BFF6A1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12647" y="2212848"/>
            <a:ext cx="4361687" cy="40965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algn="l" fontAlgn="base">
              <a:spcBef>
                <a:spcPct val="0"/>
              </a:spcBef>
              <a:spcAft>
                <a:spcPts val="600"/>
              </a:spcAft>
            </a:pPr>
            <a:r>
              <a:rPr lang="en-US" b="1" dirty="0"/>
              <a:t>Project by:</a:t>
            </a:r>
            <a:r>
              <a:rPr lang="en-US" dirty="0"/>
              <a:t> Moamen Mohamed Ahmed Hassan</a:t>
            </a:r>
          </a:p>
          <a:p>
            <a:pPr algn="l" fontAlgn="base">
              <a:spcBef>
                <a:spcPct val="0"/>
              </a:spcBef>
              <a:spcAft>
                <a:spcPts val="600"/>
              </a:spcAft>
            </a:pPr>
            <a:br>
              <a:rPr lang="en-US" dirty="0"/>
            </a:br>
            <a:r>
              <a:rPr lang="en-US" b="1" dirty="0"/>
              <a:t>Email: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moamengaber2002@gmail.com</a:t>
            </a:r>
            <a:endParaRPr lang="en-US" dirty="0"/>
          </a:p>
          <a:p>
            <a:pPr algn="l" fontAlgn="base">
              <a:spcBef>
                <a:spcPct val="0"/>
              </a:spcBef>
              <a:spcAft>
                <a:spcPts val="600"/>
              </a:spcAft>
            </a:pPr>
            <a:br>
              <a:rPr lang="en-US" dirty="0"/>
            </a:br>
            <a:r>
              <a:rPr lang="en-US" b="1" dirty="0"/>
              <a:t>GitHub: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github.com/MoamenGaber2/brain_mri_2d_segmentation</a:t>
            </a:r>
            <a:endParaRPr lang="en-US" dirty="0"/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4" name="Picture 3" descr="Abstract background of mesh">
            <a:extLst>
              <a:ext uri="{FF2B5EF4-FFF2-40B4-BE49-F238E27FC236}">
                <a16:creationId xmlns:a16="http://schemas.microsoft.com/office/drawing/2014/main" id="{F38B036D-E561-B3CB-CE48-C8EDAC052AE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7968" r="-2" b="-2"/>
          <a:stretch>
            <a:fillRect/>
          </a:stretch>
        </p:blipFill>
        <p:spPr>
          <a:xfrm>
            <a:off x="5818632" y="-1"/>
            <a:ext cx="6373368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807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89CF34-39C9-B728-8EF5-FCBC09AF1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961259D-605E-E200-FF9F-7C8C71D7C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2B1162-6ED8-8732-7080-9DC341D5F8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600074"/>
            <a:ext cx="6035040" cy="15299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Executive Summary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68729C0-69D9-0DE2-4413-DE3D3C02935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12647" y="2212848"/>
            <a:ext cx="6035041" cy="40965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algn="l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Developed a deep learning model to segment brain tumors in 2D MRI scans.</a:t>
            </a:r>
          </a:p>
          <a:p>
            <a:pPr marL="0" marR="0" lvl="0" indent="-228600" algn="l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Used a U-Net architecture for pixel-wise segmentation accuracy.</a:t>
            </a:r>
          </a:p>
          <a:p>
            <a:pPr marL="0" marR="0" lvl="0" indent="-228600" algn="l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Dataset from Kaggle with 4,715 annotated images (grayscale + binary masks).</a:t>
            </a:r>
          </a:p>
          <a:p>
            <a:pPr marL="0" marR="0" lvl="0" indent="-228600" algn="l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Preprocessed and augmented data to improve model generalization.</a:t>
            </a:r>
          </a:p>
          <a:p>
            <a:pPr marL="0" marR="0" lvl="0" indent="-228600" algn="l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Achieved strong results on the test set: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→ Dice Coefficient: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0.979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IoU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: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0.959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→ Accuracy: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99.77%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, Precision: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98.3%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, Recall: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97.5%</a:t>
            </a:r>
          </a:p>
        </p:txBody>
      </p:sp>
      <p:pic>
        <p:nvPicPr>
          <p:cNvPr id="4" name="Picture 3" descr="Abstract background of mesh">
            <a:extLst>
              <a:ext uri="{FF2B5EF4-FFF2-40B4-BE49-F238E27FC236}">
                <a16:creationId xmlns:a16="http://schemas.microsoft.com/office/drawing/2014/main" id="{A9CF82AA-A8BF-1EE9-829E-6DBE557189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856" r="4973" b="-1"/>
          <a:stretch>
            <a:fillRect/>
          </a:stretch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884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46E04B-E1F5-8AED-4E55-6F8A4B6D85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961259D-605E-E200-FF9F-7C8C71D7C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D61C36-DBDC-99AE-5932-AF1C7EB94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600074"/>
            <a:ext cx="6035040" cy="15299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F3E5A99-E539-2038-8936-D6E1AE735BE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12647" y="2212848"/>
            <a:ext cx="6035041" cy="40965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Brain tumors are life-threatening and require accurate diagnosis.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MRI is widely used for non-invasive brain imaging.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Manual segmentation of MRI scans is time-consuming and error-prone.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Deep learning models like </a:t>
            </a:r>
            <a:r>
              <a:rPr lang="en-US" b="1" dirty="0"/>
              <a:t>U-Net</a:t>
            </a:r>
            <a:r>
              <a:rPr lang="en-US" dirty="0"/>
              <a:t> automate tumor segmentation with high precision.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This project aims to build a U-Net-based segmentation model to detect tumors in 2D brain MRI slices.</a:t>
            </a:r>
          </a:p>
        </p:txBody>
      </p:sp>
      <p:pic>
        <p:nvPicPr>
          <p:cNvPr id="4" name="Picture 3" descr="Abstract background of mesh">
            <a:extLst>
              <a:ext uri="{FF2B5EF4-FFF2-40B4-BE49-F238E27FC236}">
                <a16:creationId xmlns:a16="http://schemas.microsoft.com/office/drawing/2014/main" id="{ACF0509B-B358-A71A-E957-A044D402EA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856" r="4973" b="-1"/>
          <a:stretch>
            <a:fillRect/>
          </a:stretch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416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6E977C-553C-EE4B-5F0D-AB5BA6F74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83BF32-CF52-FC49-EFAB-6AA0F04B1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1114923"/>
            <a:ext cx="4621553" cy="1360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Dataset Description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9305982-7D4F-EA01-A95B-B7A2E0E3366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12648" y="2584058"/>
            <a:ext cx="4621553" cy="315901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algn="l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Source: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hlinkClick r:id="rId2"/>
              </a:rPr>
              <a:t>Kaggle - Brain 2D MRI Images and Mask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algn="l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Total samples: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</a:rPr>
              <a:t>4715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 2D MRI slices with corresponding masks</a:t>
            </a:r>
          </a:p>
          <a:p>
            <a:pPr marL="0" marR="0" lvl="0" indent="-228600" algn="l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Image resolution: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</a:rPr>
              <a:t>240×240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 (resized to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</a:rPr>
              <a:t>256×256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)</a:t>
            </a:r>
          </a:p>
          <a:p>
            <a:pPr marL="0" marR="0" lvl="0" indent="-228600" algn="l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Grayscale input images, binary tumor masks</a:t>
            </a:r>
          </a:p>
          <a:p>
            <a:pPr marL="0" marR="0" lvl="0" indent="-228600" algn="l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Not all images contain tumors</a:t>
            </a:r>
          </a:p>
          <a:p>
            <a:pPr marL="0" marR="0" lvl="0" indent="-228600" algn="l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Dataset split:</a:t>
            </a:r>
          </a:p>
          <a:p>
            <a:pPr marL="0" marR="0" lvl="0" indent="-228600" algn="l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Training: 3017 images</a:t>
            </a:r>
          </a:p>
          <a:p>
            <a:pPr marL="0" marR="0" lvl="0" indent="-228600" algn="l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Validation: 943 images</a:t>
            </a:r>
          </a:p>
          <a:p>
            <a:pPr marL="0" marR="0" lvl="0" indent="-228600" algn="l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Testing: 755 images</a:t>
            </a:r>
          </a:p>
          <a:p>
            <a:pPr marL="0" marR="0" lvl="0" indent="-228600" algn="l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8" name="Picture 7" descr="A white and black image of a map&#10;&#10;AI-generated content may be incorrect.">
            <a:extLst>
              <a:ext uri="{FF2B5EF4-FFF2-40B4-BE49-F238E27FC236}">
                <a16:creationId xmlns:a16="http://schemas.microsoft.com/office/drawing/2014/main" id="{358354FB-9DCB-D873-46FF-45B1675D62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261" y="2137391"/>
            <a:ext cx="5837780" cy="25832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9F967B-346C-70E3-3670-AC8891989EC2}"/>
              </a:ext>
            </a:extLst>
          </p:cNvPr>
          <p:cNvSpPr txBox="1"/>
          <p:nvPr/>
        </p:nvSpPr>
        <p:spPr>
          <a:xfrm>
            <a:off x="6198630" y="4833257"/>
            <a:ext cx="5028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Sampe of the original MRI scan with its mask</a:t>
            </a:r>
          </a:p>
        </p:txBody>
      </p:sp>
    </p:spTree>
    <p:extLst>
      <p:ext uri="{BB962C8B-B14F-4D97-AF65-F5344CB8AC3E}">
        <p14:creationId xmlns:p14="http://schemas.microsoft.com/office/powerpoint/2010/main" val="14918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E6B61B-E1B2-894D-28F5-063D588DB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961259D-605E-E200-FF9F-7C8C71D7C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188676-F537-4D11-C433-9EFF1ED98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600074"/>
            <a:ext cx="6035040" cy="15299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Preprocessing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9DE5CC7-51EE-90DA-F115-2F1054B8298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12647" y="2212848"/>
            <a:ext cx="6035041" cy="40965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Converted original HDF5 data into PNG format</a:t>
            </a: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Resized all images and masks to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256×256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pixels</a:t>
            </a: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Normalized image pixel values to the [0, 1] range</a:t>
            </a: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Ensured masks are binary (0 or 1)</a:t>
            </a: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Applied data augmentation techniques:</a:t>
            </a: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Rotation, shifting, and scaling</a:t>
            </a: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Split dataset into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train / validation / test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4" name="Picture 3" descr="Abstract background of mesh">
            <a:extLst>
              <a:ext uri="{FF2B5EF4-FFF2-40B4-BE49-F238E27FC236}">
                <a16:creationId xmlns:a16="http://schemas.microsoft.com/office/drawing/2014/main" id="{1F212B36-4B73-28BA-E610-48E28E5E63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856" r="4973" b="-1"/>
          <a:stretch>
            <a:fillRect/>
          </a:stretch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436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BAC7E4-EC22-7EAE-0A58-3E24E0163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961259D-605E-E200-FF9F-7C8C71D7C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106B67-A475-6170-6CC0-591F32172F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600074"/>
            <a:ext cx="6035040" cy="15299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Architecture – U-Net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4496B21-B66F-9CB2-B964-4E0E45E9B1E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12647" y="2212848"/>
            <a:ext cx="6035041" cy="40965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R="0" lvl="0" algn="l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Used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</a:rPr>
              <a:t>U-Net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 architecture: a CNN designed for biomedical segmentation</a:t>
            </a:r>
          </a:p>
          <a:p>
            <a:pPr marR="0" lvl="0" algn="l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Consists of:</a:t>
            </a:r>
          </a:p>
          <a:p>
            <a:pPr marL="0" marR="0" lvl="0" indent="-228600" algn="l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</a:rPr>
              <a:t>Encoder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 (contracting path): feature extraction via convolution and pooling</a:t>
            </a:r>
          </a:p>
          <a:p>
            <a:pPr marL="0" marR="0" lvl="0" indent="-228600" algn="l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</a:rPr>
              <a:t>Decoder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 (expanding path):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</a:rPr>
              <a:t>upsampling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 + concatenation with encoder layers</a:t>
            </a:r>
          </a:p>
          <a:p>
            <a:pPr marR="0" lvl="0" algn="l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Allows precise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</a:rPr>
              <a:t>localization + semantic segmentation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</a:endParaRPr>
          </a:p>
          <a:p>
            <a:pPr marR="0" lvl="0" algn="l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Custom loss function:</a:t>
            </a:r>
          </a:p>
          <a:p>
            <a:pPr marL="0" marR="0" lvl="0" indent="-228600" algn="l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</a:rPr>
              <a:t>Dice Loss</a:t>
            </a:r>
          </a:p>
          <a:p>
            <a:pPr marR="0" lvl="0" algn="l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Model compiled with:</a:t>
            </a:r>
          </a:p>
          <a:p>
            <a:pPr lvl="0" indent="-228600" algn="l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</a:rPr>
              <a:t>Nadam optimizer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 (learning rate: </a:t>
            </a:r>
            <a:r>
              <a:rPr lang="en-US" dirty="0"/>
              <a:t>1 × 10^−7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)</a:t>
            </a:r>
          </a:p>
          <a:p>
            <a:pPr marL="0" marR="0" lvl="0" indent="-228600" algn="l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Evaluation metrics: Dice,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</a:rPr>
              <a:t>IoU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algn="l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4" name="Picture 3" descr="Abstract background of mesh">
            <a:extLst>
              <a:ext uri="{FF2B5EF4-FFF2-40B4-BE49-F238E27FC236}">
                <a16:creationId xmlns:a16="http://schemas.microsoft.com/office/drawing/2014/main" id="{746F29A2-4DE4-550B-2FF8-84B383028E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856" r="4973" b="-1"/>
          <a:stretch>
            <a:fillRect/>
          </a:stretch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035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A38CF0-1CC7-9DDB-7DE3-6C49291B56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99" name="Rectangle 8198">
            <a:extLst>
              <a:ext uri="{FF2B5EF4-FFF2-40B4-BE49-F238E27FC236}">
                <a16:creationId xmlns:a16="http://schemas.microsoft.com/office/drawing/2014/main" id="{9B65F7F7-2FCE-8F01-53DE-15C39342B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2DAF34-5F22-8739-F4EC-45B7F7448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1821" y="501345"/>
            <a:ext cx="8728364" cy="68927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b="1" kern="1200">
                <a:latin typeface="+mj-lt"/>
                <a:ea typeface="+mj-ea"/>
                <a:cs typeface="+mj-cs"/>
              </a:rPr>
              <a:t>Model Architecture – U-Net</a:t>
            </a:r>
          </a:p>
        </p:txBody>
      </p:sp>
      <p:pic>
        <p:nvPicPr>
          <p:cNvPr id="8194" name="Picture 2" descr="U-Net Architecture Explained - GeeksforGeeks">
            <a:extLst>
              <a:ext uri="{FF2B5EF4-FFF2-40B4-BE49-F238E27FC236}">
                <a16:creationId xmlns:a16="http://schemas.microsoft.com/office/drawing/2014/main" id="{95E4131E-A6D5-CBAF-7841-49C120C22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58017" y="1691969"/>
            <a:ext cx="8202168" cy="4101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8941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ADD013-3759-EBC0-A294-E3948A63B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A32057F-F015-B1B2-4E3E-2307F8EFC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6B74AB-D64B-4365-301E-FC6F21AF7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1114923"/>
            <a:ext cx="4621553" cy="136072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Evaluation</a:t>
            </a:r>
            <a:endParaRPr lang="en-US" sz="5400" b="1" kern="1200">
              <a:latin typeface="+mj-lt"/>
              <a:ea typeface="+mj-ea"/>
              <a:cs typeface="+mj-cs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F69554F-AC03-A038-1925-6CD0E50D278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12648" y="2584058"/>
            <a:ext cx="4856703" cy="427394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R="0" lvl="0" algn="l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Key Metrics on Test Set:</a:t>
            </a:r>
          </a:p>
          <a:p>
            <a:pPr marL="285750" marR="0" lvl="0" indent="-285750" algn="l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Dice Coefficient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: 0.9789</a:t>
            </a:r>
          </a:p>
          <a:p>
            <a:pPr marL="285750" marR="0" lvl="0" indent="-285750" algn="l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</a:rPr>
              <a:t>IoU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 Score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: 0.9588</a:t>
            </a:r>
          </a:p>
          <a:p>
            <a:pPr marL="285750" marR="0" lvl="0" indent="-285750" algn="l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Accuracy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: 0.9977</a:t>
            </a:r>
          </a:p>
          <a:p>
            <a:pPr marL="285750" marR="0" lvl="0" indent="-285750" algn="l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Precision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: 0.9827</a:t>
            </a:r>
          </a:p>
          <a:p>
            <a:pPr marL="285750" marR="0" lvl="0" indent="-285750" algn="l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Recall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: 0.9753</a:t>
            </a:r>
          </a:p>
          <a:p>
            <a:pPr marL="285750" marR="0" lvl="0" indent="-285750" algn="l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F1 Score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: 0.9789</a:t>
            </a:r>
          </a:p>
          <a:p>
            <a:pPr marR="0" lvl="0" algn="l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effectLst/>
            </a:endParaRPr>
          </a:p>
          <a:p>
            <a:pPr marR="0" lvl="0" algn="l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Model Generalization:</a:t>
            </a:r>
          </a:p>
          <a:p>
            <a:pPr marL="285750" marR="0" lvl="0" indent="-285750" algn="l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No signs of overfitting during training.</a:t>
            </a:r>
          </a:p>
          <a:p>
            <a:pPr marL="0" marR="0" lvl="0" indent="-228600" algn="l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Training and validation losses followed consistent downward trends.</a:t>
            </a:r>
          </a:p>
          <a:p>
            <a:pPr marL="0" marR="0" lvl="0" indent="-228600" algn="l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The model performed well on unseen data.</a:t>
            </a:r>
          </a:p>
          <a:p>
            <a:pPr marL="0" marR="0" lvl="0" indent="-228600" algn="l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4" name="Picture 3" descr="Abstract background of mesh">
            <a:extLst>
              <a:ext uri="{FF2B5EF4-FFF2-40B4-BE49-F238E27FC236}">
                <a16:creationId xmlns:a16="http://schemas.microsoft.com/office/drawing/2014/main" id="{8E76B2DA-DD19-D910-2D17-DBC6B9BB47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999" r="-2" b="-2"/>
          <a:stretch>
            <a:fillRect/>
          </a:stretch>
        </p:blipFill>
        <p:spPr>
          <a:xfrm>
            <a:off x="7335297" y="0"/>
            <a:ext cx="4856703" cy="687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553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4AA7DA-675F-21F4-D3C9-B7A4141D6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3865200-7153-B509-CE27-08E98D692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6B1624-83A4-536D-54E9-837E60957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5307" y="386256"/>
            <a:ext cx="6467963" cy="937259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3600" b="1" kern="1200" dirty="0">
                <a:latin typeface="+mj-lt"/>
                <a:ea typeface="+mj-ea"/>
                <a:cs typeface="+mj-cs"/>
              </a:rPr>
              <a:t>Visual results on unseen data</a:t>
            </a:r>
          </a:p>
        </p:txBody>
      </p:sp>
      <p:pic>
        <p:nvPicPr>
          <p:cNvPr id="19" name="Picture 18" descr="A white outline of a white object on a black background&#10;&#10;AI-generated content may be incorrect.">
            <a:extLst>
              <a:ext uri="{FF2B5EF4-FFF2-40B4-BE49-F238E27FC236}">
                <a16:creationId xmlns:a16="http://schemas.microsoft.com/office/drawing/2014/main" id="{50F875C4-C66E-0352-0B44-B97F88701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08" y="1607737"/>
            <a:ext cx="5653978" cy="1879946"/>
          </a:xfrm>
          <a:prstGeom prst="rect">
            <a:avLst/>
          </a:prstGeom>
        </p:spPr>
      </p:pic>
      <p:pic>
        <p:nvPicPr>
          <p:cNvPr id="24" name="Picture 23" descr="A white outline of a tree&#10;&#10;AI-generated content may be incorrect.">
            <a:extLst>
              <a:ext uri="{FF2B5EF4-FFF2-40B4-BE49-F238E27FC236}">
                <a16:creationId xmlns:a16="http://schemas.microsoft.com/office/drawing/2014/main" id="{3AECF11B-1A58-1545-F24B-20347BFA74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789" y="1607737"/>
            <a:ext cx="5654020" cy="1879960"/>
          </a:xfrm>
          <a:prstGeom prst="rect">
            <a:avLst/>
          </a:prstGeom>
        </p:spPr>
      </p:pic>
      <p:pic>
        <p:nvPicPr>
          <p:cNvPr id="21" name="Picture 20" descr="A white outline of a map&#10;&#10;AI-generated content may be incorrect.">
            <a:extLst>
              <a:ext uri="{FF2B5EF4-FFF2-40B4-BE49-F238E27FC236}">
                <a16:creationId xmlns:a16="http://schemas.microsoft.com/office/drawing/2014/main" id="{363867CE-FDA4-28C8-4FF9-BE36F09EB4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10" y="3637930"/>
            <a:ext cx="5653976" cy="1879946"/>
          </a:xfrm>
          <a:prstGeom prst="rect">
            <a:avLst/>
          </a:prstGeom>
        </p:spPr>
      </p:pic>
      <p:pic>
        <p:nvPicPr>
          <p:cNvPr id="28" name="Picture 27" descr="A white outline of a pig&#10;&#10;AI-generated content may be incorrect.">
            <a:extLst>
              <a:ext uri="{FF2B5EF4-FFF2-40B4-BE49-F238E27FC236}">
                <a16:creationId xmlns:a16="http://schemas.microsoft.com/office/drawing/2014/main" id="{B77064F8-E476-64CC-6A35-85BA8B0BB2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792" y="3637927"/>
            <a:ext cx="5653975" cy="187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149351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550</Words>
  <Application>Microsoft Office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Neue Haas Grotesk Text Pro</vt:lpstr>
      <vt:lpstr>VanillaVTI</vt:lpstr>
      <vt:lpstr>2D Brain Tumor MRI Segmentation Using U-Net</vt:lpstr>
      <vt:lpstr>Executive Summary</vt:lpstr>
      <vt:lpstr>Introduction</vt:lpstr>
      <vt:lpstr>Dataset Description</vt:lpstr>
      <vt:lpstr>Data Preprocessing</vt:lpstr>
      <vt:lpstr>Model Architecture – U-Net</vt:lpstr>
      <vt:lpstr>Model Architecture – U-Net</vt:lpstr>
      <vt:lpstr>Model Evaluation</vt:lpstr>
      <vt:lpstr>Visual results on unseen data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مؤمن  محمد احمد حسن جابر</dc:creator>
  <cp:lastModifiedBy>Moamn</cp:lastModifiedBy>
  <cp:revision>5</cp:revision>
  <dcterms:created xsi:type="dcterms:W3CDTF">2025-07-29T09:38:25Z</dcterms:created>
  <dcterms:modified xsi:type="dcterms:W3CDTF">2025-07-29T10:14:17Z</dcterms:modified>
</cp:coreProperties>
</file>