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1474" y="14"/>
      </p:cViewPr>
      <p:guideLst>
        <p:guide orient="horz" pos="13478"/>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E39F4-FB56-42D4-B7C9-3136FE67F44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405144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E39F4-FB56-42D4-B7C9-3136FE67F44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5070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E39F4-FB56-42D4-B7C9-3136FE67F44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314541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E39F4-FB56-42D4-B7C9-3136FE67F44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302649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E39F4-FB56-42D4-B7C9-3136FE67F44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135338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E39F4-FB56-42D4-B7C9-3136FE67F44D}"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141148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E39F4-FB56-42D4-B7C9-3136FE67F44D}"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359141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E39F4-FB56-42D4-B7C9-3136FE67F44D}"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6518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E39F4-FB56-42D4-B7C9-3136FE67F44D}"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51485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96BE39F4-FB56-42D4-B7C9-3136FE67F44D}"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260146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96BE39F4-FB56-42D4-B7C9-3136FE67F44D}"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710AD-C81A-4334-8435-7F3F750366E0}" type="slidenum">
              <a:rPr lang="en-US" smtClean="0"/>
              <a:t>‹#›</a:t>
            </a:fld>
            <a:endParaRPr lang="en-US"/>
          </a:p>
        </p:txBody>
      </p:sp>
    </p:spTree>
    <p:extLst>
      <p:ext uri="{BB962C8B-B14F-4D97-AF65-F5344CB8AC3E}">
        <p14:creationId xmlns:p14="http://schemas.microsoft.com/office/powerpoint/2010/main" val="295070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96BE39F4-FB56-42D4-B7C9-3136FE67F44D}" type="datetimeFigureOut">
              <a:rPr lang="en-US" smtClean="0"/>
              <a:t>5/27/2022</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9E5710AD-C81A-4334-8435-7F3F750366E0}" type="slidenum">
              <a:rPr lang="en-US" smtClean="0"/>
              <a:t>‹#›</a:t>
            </a:fld>
            <a:endParaRPr lang="en-US"/>
          </a:p>
        </p:txBody>
      </p:sp>
    </p:spTree>
    <p:extLst>
      <p:ext uri="{BB962C8B-B14F-4D97-AF65-F5344CB8AC3E}">
        <p14:creationId xmlns:p14="http://schemas.microsoft.com/office/powerpoint/2010/main" val="2129103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10;">
            <a:extLst>
              <a:ext uri="{FF2B5EF4-FFF2-40B4-BE49-F238E27FC236}">
                <a16:creationId xmlns:a16="http://schemas.microsoft.com/office/drawing/2014/main" id="{03167557-11EF-39CF-8C43-43793095EAAE}"/>
              </a:ext>
            </a:extLst>
          </p:cNvPr>
          <p:cNvSpPr/>
          <p:nvPr/>
        </p:nvSpPr>
        <p:spPr>
          <a:xfrm>
            <a:off x="1" y="37930649"/>
            <a:ext cx="15133637" cy="486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en-US" sz="3600" dirty="0">
                <a:solidFill>
                  <a:schemeClr val="bg1"/>
                </a:solidFill>
              </a:rPr>
              <a:t>We certify that this submission is the original work of members of the group and meets the Faculty's Expectations of Originality 27/5/2022</a:t>
            </a:r>
          </a:p>
          <a:p>
            <a:pPr lvl="3"/>
            <a:r>
              <a:rPr lang="en-US" sz="3200" dirty="0">
                <a:solidFill>
                  <a:schemeClr val="bg1"/>
                </a:solidFill>
              </a:rPr>
              <a:t>By: Group	 3																							</a:t>
            </a:r>
            <a:br>
              <a:rPr lang="en-US" sz="3200" dirty="0">
                <a:solidFill>
                  <a:schemeClr val="bg1"/>
                </a:solidFill>
              </a:rPr>
            </a:br>
            <a:r>
              <a:rPr lang="en-US" sz="3200" dirty="0">
                <a:solidFill>
                  <a:schemeClr val="bg1"/>
                </a:solidFill>
              </a:rPr>
              <a:t>Moamen Nasser Saad																	</a:t>
            </a:r>
            <a:br>
              <a:rPr lang="en-US" sz="3200" dirty="0">
                <a:solidFill>
                  <a:schemeClr val="bg1"/>
                </a:solidFill>
              </a:rPr>
            </a:br>
            <a:r>
              <a:rPr lang="en-US" sz="3200" dirty="0">
                <a:solidFill>
                  <a:schemeClr val="bg1"/>
                </a:solidFill>
              </a:rPr>
              <a:t>George Osama Edward</a:t>
            </a:r>
            <a:br>
              <a:rPr lang="en-US" sz="3200" dirty="0">
                <a:solidFill>
                  <a:schemeClr val="bg1"/>
                </a:solidFill>
              </a:rPr>
            </a:br>
            <a:r>
              <a:rPr lang="en-US" sz="3200" dirty="0">
                <a:solidFill>
                  <a:schemeClr val="bg1"/>
                </a:solidFill>
              </a:rPr>
              <a:t>Hassan Hesham Hamdi</a:t>
            </a:r>
            <a:br>
              <a:rPr lang="en-US" sz="3200" dirty="0">
                <a:solidFill>
                  <a:schemeClr val="bg1"/>
                </a:solidFill>
              </a:rPr>
            </a:br>
            <a:r>
              <a:rPr lang="en-US" sz="3200" dirty="0">
                <a:solidFill>
                  <a:schemeClr val="bg1"/>
                </a:solidFill>
              </a:rPr>
              <a:t>Mohammed Gamal Mohammed </a:t>
            </a:r>
            <a:br>
              <a:rPr lang="en-US" sz="3200" dirty="0">
                <a:solidFill>
                  <a:schemeClr val="bg1"/>
                </a:solidFill>
              </a:rPr>
            </a:br>
            <a:r>
              <a:rPr lang="en-US" sz="3200" dirty="0">
                <a:solidFill>
                  <a:schemeClr val="bg1"/>
                </a:solidFill>
              </a:rPr>
              <a:t>Islam Adel </a:t>
            </a:r>
            <a:r>
              <a:rPr lang="en-US" sz="3200" dirty="0" err="1">
                <a:solidFill>
                  <a:schemeClr val="bg1"/>
                </a:solidFill>
              </a:rPr>
              <a:t>Wahdany</a:t>
            </a:r>
            <a:endParaRPr lang="en-US" sz="3200" dirty="0">
              <a:solidFill>
                <a:schemeClr val="bg1"/>
              </a:solidFill>
            </a:endParaRPr>
          </a:p>
        </p:txBody>
      </p:sp>
      <p:sp>
        <p:nvSpPr>
          <p:cNvPr id="6" name="Rectangle 5" descr="&#10;">
            <a:extLst>
              <a:ext uri="{FF2B5EF4-FFF2-40B4-BE49-F238E27FC236}">
                <a16:creationId xmlns:a16="http://schemas.microsoft.com/office/drawing/2014/main" id="{7372BCC4-54D1-0AA6-501D-10A618A539AF}"/>
              </a:ext>
            </a:extLst>
          </p:cNvPr>
          <p:cNvSpPr/>
          <p:nvPr/>
        </p:nvSpPr>
        <p:spPr>
          <a:xfrm>
            <a:off x="15133638" y="37930659"/>
            <a:ext cx="15133637" cy="4863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4">
              <a:lnSpc>
                <a:spcPct val="107000"/>
              </a:lnSpc>
              <a:spcAft>
                <a:spcPts val="800"/>
              </a:spcAft>
            </a:pPr>
            <a:r>
              <a:rPr lang="en-US" sz="2800" dirty="0">
                <a:solidFill>
                  <a:schemeClr val="bg1"/>
                </a:solidFill>
                <a:latin typeface="+mj-lt"/>
              </a:rPr>
              <a:t>References:</a:t>
            </a:r>
            <a:endParaRPr lang="en-US" sz="2800" dirty="0">
              <a:solidFill>
                <a:schemeClr val="bg1"/>
              </a:solidFill>
              <a:effectLst/>
              <a:latin typeface="+mj-lt"/>
              <a:ea typeface="Calibri" panose="020F0502020204030204" pitchFamily="34" charset="0"/>
              <a:cs typeface="Arial" panose="020B0604020202020204" pitchFamily="34" charset="0"/>
            </a:endParaRPr>
          </a:p>
          <a:p>
            <a:pPr lvl="4">
              <a:lnSpc>
                <a:spcPct val="107000"/>
              </a:lnSpc>
            </a:pPr>
            <a:r>
              <a:rPr lang="en-US" sz="2800" cap="small" dirty="0">
                <a:solidFill>
                  <a:schemeClr val="bg1"/>
                </a:solidFill>
                <a:effectLst/>
                <a:latin typeface="+mj-lt"/>
                <a:ea typeface="Times New Roman" panose="02020603050405020304" pitchFamily="18" charset="0"/>
                <a:cs typeface="Arial" panose="020B0604020202020204" pitchFamily="34" charset="0"/>
              </a:rPr>
              <a:t>Cite</a:t>
            </a:r>
            <a:r>
              <a:rPr lang="en-US" sz="2800" cap="small" dirty="0">
                <a:solidFill>
                  <a:schemeClr val="bg1"/>
                </a:solidFill>
                <a:latin typeface="+mj-lt"/>
                <a:ea typeface="Times New Roman" panose="02020603050405020304" pitchFamily="18" charset="0"/>
                <a:cs typeface="Arial" panose="020B0604020202020204" pitchFamily="34" charset="0"/>
              </a:rPr>
              <a:t> </a:t>
            </a:r>
            <a:r>
              <a:rPr lang="en-US" sz="2800" dirty="0" err="1">
                <a:solidFill>
                  <a:schemeClr val="bg1"/>
                </a:solidFill>
                <a:effectLst/>
                <a:latin typeface="+mj-lt"/>
                <a:ea typeface="Times New Roman" panose="02020603050405020304" pitchFamily="18" charset="0"/>
                <a:cs typeface="Arial" panose="020B0604020202020204" pitchFamily="34" charset="0"/>
              </a:rPr>
              <a:t>Parazzini</a:t>
            </a:r>
            <a:r>
              <a:rPr lang="en-US" sz="2800" dirty="0">
                <a:solidFill>
                  <a:schemeClr val="bg1"/>
                </a:solidFill>
                <a:effectLst/>
                <a:latin typeface="+mj-lt"/>
                <a:ea typeface="Times New Roman" panose="02020603050405020304" pitchFamily="18" charset="0"/>
                <a:cs typeface="Arial" panose="020B0604020202020204" pitchFamily="34" charset="0"/>
              </a:rPr>
              <a:t> M, </a:t>
            </a:r>
            <a:r>
              <a:rPr lang="en-US" sz="2800" dirty="0" err="1">
                <a:solidFill>
                  <a:schemeClr val="bg1"/>
                </a:solidFill>
                <a:effectLst/>
                <a:latin typeface="+mj-lt"/>
                <a:ea typeface="Times New Roman" panose="02020603050405020304" pitchFamily="18" charset="0"/>
                <a:cs typeface="Arial" panose="020B0604020202020204" pitchFamily="34" charset="0"/>
              </a:rPr>
              <a:t>Brazzale</a:t>
            </a:r>
            <a:r>
              <a:rPr lang="en-US" sz="2800" dirty="0">
                <a:solidFill>
                  <a:schemeClr val="bg1"/>
                </a:solidFill>
                <a:effectLst/>
                <a:latin typeface="+mj-lt"/>
                <a:ea typeface="Times New Roman" panose="02020603050405020304" pitchFamily="18" charset="0"/>
                <a:cs typeface="Arial" panose="020B0604020202020204" pitchFamily="34" charset="0"/>
              </a:rPr>
              <a:t> AR, </a:t>
            </a:r>
            <a:r>
              <a:rPr lang="en-US" sz="2800" dirty="0" err="1">
                <a:solidFill>
                  <a:schemeClr val="bg1"/>
                </a:solidFill>
                <a:effectLst/>
                <a:latin typeface="+mj-lt"/>
                <a:ea typeface="Times New Roman" panose="02020603050405020304" pitchFamily="18" charset="0"/>
                <a:cs typeface="Arial" panose="020B0604020202020204" pitchFamily="34" charset="0"/>
              </a:rPr>
              <a:t>Paglialonga</a:t>
            </a:r>
            <a:r>
              <a:rPr lang="en-US" sz="2800" dirty="0">
                <a:solidFill>
                  <a:schemeClr val="bg1"/>
                </a:solidFill>
                <a:effectLst/>
                <a:latin typeface="+mj-lt"/>
                <a:ea typeface="Times New Roman" panose="02020603050405020304" pitchFamily="18" charset="0"/>
                <a:cs typeface="Arial" panose="020B0604020202020204" pitchFamily="34" charset="0"/>
              </a:rPr>
              <a:t> A, </a:t>
            </a:r>
            <a:r>
              <a:rPr lang="en-US" sz="2800" dirty="0" err="1">
                <a:solidFill>
                  <a:schemeClr val="bg1"/>
                </a:solidFill>
                <a:effectLst/>
                <a:latin typeface="+mj-lt"/>
                <a:ea typeface="Times New Roman" panose="02020603050405020304" pitchFamily="18" charset="0"/>
                <a:cs typeface="Arial" panose="020B0604020202020204" pitchFamily="34" charset="0"/>
              </a:rPr>
              <a:t>Tognola</a:t>
            </a:r>
            <a:r>
              <a:rPr lang="en-US" sz="2800" dirty="0">
                <a:solidFill>
                  <a:schemeClr val="bg1"/>
                </a:solidFill>
                <a:effectLst/>
                <a:latin typeface="+mj-lt"/>
                <a:ea typeface="Times New Roman" panose="02020603050405020304" pitchFamily="18" charset="0"/>
                <a:cs typeface="Arial" panose="020B0604020202020204" pitchFamily="34" charset="0"/>
              </a:rPr>
              <a:t> G, Collet L, Moulin A, Lutman ME, Bell SL, Thomas NA, </a:t>
            </a:r>
            <a:r>
              <a:rPr lang="en-US" sz="2800" dirty="0" err="1">
                <a:solidFill>
                  <a:schemeClr val="bg1"/>
                </a:solidFill>
                <a:effectLst/>
                <a:latin typeface="+mj-lt"/>
                <a:ea typeface="Times New Roman" panose="02020603050405020304" pitchFamily="18" charset="0"/>
                <a:cs typeface="Arial" panose="020B0604020202020204" pitchFamily="34" charset="0"/>
              </a:rPr>
              <a:t>Uloziene</a:t>
            </a:r>
            <a:r>
              <a:rPr lang="en-US" sz="2800" dirty="0">
                <a:solidFill>
                  <a:schemeClr val="bg1"/>
                </a:solidFill>
                <a:effectLst/>
                <a:latin typeface="+mj-lt"/>
                <a:ea typeface="Times New Roman" panose="02020603050405020304" pitchFamily="18" charset="0"/>
                <a:cs typeface="Arial" panose="020B0604020202020204" pitchFamily="34" charset="0"/>
              </a:rPr>
              <a:t> I, </a:t>
            </a:r>
            <a:r>
              <a:rPr lang="en-US" sz="2800" dirty="0" err="1">
                <a:solidFill>
                  <a:schemeClr val="bg1"/>
                </a:solidFill>
                <a:effectLst/>
                <a:latin typeface="+mj-lt"/>
                <a:ea typeface="Times New Roman" panose="02020603050405020304" pitchFamily="18" charset="0"/>
                <a:cs typeface="Arial" panose="020B0604020202020204" pitchFamily="34" charset="0"/>
              </a:rPr>
              <a:t>Uloza</a:t>
            </a:r>
            <a:r>
              <a:rPr lang="en-US" sz="2800" dirty="0">
                <a:solidFill>
                  <a:schemeClr val="bg1"/>
                </a:solidFill>
                <a:effectLst/>
                <a:latin typeface="+mj-lt"/>
                <a:ea typeface="Times New Roman" panose="02020603050405020304" pitchFamily="18" charset="0"/>
                <a:cs typeface="Arial" panose="020B0604020202020204" pitchFamily="34" charset="0"/>
              </a:rPr>
              <a:t> V, </a:t>
            </a:r>
            <a:r>
              <a:rPr lang="en-US" sz="2800" dirty="0" err="1">
                <a:solidFill>
                  <a:schemeClr val="bg1"/>
                </a:solidFill>
                <a:effectLst/>
                <a:latin typeface="+mj-lt"/>
                <a:ea typeface="Times New Roman" panose="02020603050405020304" pitchFamily="18" charset="0"/>
                <a:cs typeface="Arial" panose="020B0604020202020204" pitchFamily="34" charset="0"/>
              </a:rPr>
              <a:t>Thuroczy</a:t>
            </a:r>
            <a:r>
              <a:rPr lang="en-US" sz="2800" dirty="0">
                <a:solidFill>
                  <a:schemeClr val="bg1"/>
                </a:solidFill>
                <a:effectLst/>
                <a:latin typeface="+mj-lt"/>
                <a:ea typeface="Times New Roman" panose="02020603050405020304" pitchFamily="18" charset="0"/>
                <a:cs typeface="Arial" panose="020B0604020202020204" pitchFamily="34" charset="0"/>
              </a:rPr>
              <a:t> G, </a:t>
            </a:r>
            <a:r>
              <a:rPr lang="en-US" sz="2800" dirty="0" err="1">
                <a:solidFill>
                  <a:schemeClr val="bg1"/>
                </a:solidFill>
                <a:effectLst/>
                <a:latin typeface="+mj-lt"/>
                <a:ea typeface="Times New Roman" panose="02020603050405020304" pitchFamily="18" charset="0"/>
                <a:cs typeface="Arial" panose="020B0604020202020204" pitchFamily="34" charset="0"/>
              </a:rPr>
              <a:t>Tavartkiladze</a:t>
            </a:r>
            <a:r>
              <a:rPr lang="en-US" sz="2800" dirty="0">
                <a:solidFill>
                  <a:schemeClr val="bg1"/>
                </a:solidFill>
                <a:effectLst/>
                <a:latin typeface="+mj-lt"/>
                <a:ea typeface="Times New Roman" panose="02020603050405020304" pitchFamily="18" charset="0"/>
                <a:cs typeface="Arial" panose="020B0604020202020204" pitchFamily="34" charset="0"/>
              </a:rPr>
              <a:t> G, </a:t>
            </a:r>
            <a:r>
              <a:rPr lang="en-US" sz="2800" dirty="0" err="1">
                <a:solidFill>
                  <a:schemeClr val="bg1"/>
                </a:solidFill>
                <a:effectLst/>
                <a:latin typeface="+mj-lt"/>
                <a:ea typeface="Times New Roman" panose="02020603050405020304" pitchFamily="18" charset="0"/>
                <a:cs typeface="Arial" panose="020B0604020202020204" pitchFamily="34" charset="0"/>
              </a:rPr>
              <a:t>Tsalighopoulos</a:t>
            </a:r>
            <a:r>
              <a:rPr lang="en-US" sz="2800" dirty="0">
                <a:solidFill>
                  <a:schemeClr val="bg1"/>
                </a:solidFill>
                <a:effectLst/>
                <a:latin typeface="+mj-lt"/>
                <a:ea typeface="Times New Roman" panose="02020603050405020304" pitchFamily="18" charset="0"/>
                <a:cs typeface="Arial" panose="020B0604020202020204" pitchFamily="34" charset="0"/>
              </a:rPr>
              <a:t> M, </a:t>
            </a:r>
            <a:r>
              <a:rPr lang="en-US" sz="2800" dirty="0" err="1">
                <a:solidFill>
                  <a:schemeClr val="bg1"/>
                </a:solidFill>
                <a:effectLst/>
                <a:latin typeface="+mj-lt"/>
                <a:ea typeface="Times New Roman" panose="02020603050405020304" pitchFamily="18" charset="0"/>
                <a:cs typeface="Arial" panose="020B0604020202020204" pitchFamily="34" charset="0"/>
              </a:rPr>
              <a:t>Kyriafinis</a:t>
            </a:r>
            <a:r>
              <a:rPr lang="en-US" sz="2800" dirty="0">
                <a:solidFill>
                  <a:schemeClr val="bg1"/>
                </a:solidFill>
                <a:effectLst/>
                <a:latin typeface="+mj-lt"/>
                <a:ea typeface="Times New Roman" panose="02020603050405020304" pitchFamily="18" charset="0"/>
                <a:cs typeface="Arial" panose="020B0604020202020204" pitchFamily="34" charset="0"/>
              </a:rPr>
              <a:t> G, </a:t>
            </a:r>
            <a:r>
              <a:rPr lang="en-US" sz="2800" dirty="0" err="1">
                <a:solidFill>
                  <a:schemeClr val="bg1"/>
                </a:solidFill>
                <a:effectLst/>
                <a:latin typeface="+mj-lt"/>
                <a:ea typeface="Times New Roman" panose="02020603050405020304" pitchFamily="18" charset="0"/>
                <a:cs typeface="Arial" panose="020B0604020202020204" pitchFamily="34" charset="0"/>
              </a:rPr>
              <a:t>Ravazzani</a:t>
            </a:r>
            <a:r>
              <a:rPr lang="en-US" sz="2800" dirty="0">
                <a:solidFill>
                  <a:schemeClr val="bg1"/>
                </a:solidFill>
                <a:effectLst/>
                <a:latin typeface="+mj-lt"/>
                <a:ea typeface="Times New Roman" panose="02020603050405020304" pitchFamily="18" charset="0"/>
                <a:cs typeface="Arial" panose="020B0604020202020204" pitchFamily="34" charset="0"/>
              </a:rPr>
              <a:t> P. Effects of GSM cellular phones on human hearing: the European project "GUARD". </a:t>
            </a:r>
            <a:r>
              <a:rPr lang="en-US" sz="2800" dirty="0" err="1">
                <a:solidFill>
                  <a:schemeClr val="bg1"/>
                </a:solidFill>
                <a:effectLst/>
                <a:latin typeface="+mj-lt"/>
                <a:ea typeface="Times New Roman" panose="02020603050405020304" pitchFamily="18" charset="0"/>
                <a:cs typeface="Arial" panose="020B0604020202020204" pitchFamily="34" charset="0"/>
              </a:rPr>
              <a:t>Radiat</a:t>
            </a:r>
            <a:r>
              <a:rPr lang="en-US" sz="2800" dirty="0">
                <a:solidFill>
                  <a:schemeClr val="bg1"/>
                </a:solidFill>
                <a:effectLst/>
                <a:latin typeface="+mj-lt"/>
                <a:ea typeface="Times New Roman" panose="02020603050405020304" pitchFamily="18" charset="0"/>
                <a:cs typeface="Arial" panose="020B0604020202020204" pitchFamily="34" charset="0"/>
              </a:rPr>
              <a:t> Res. 2007 Nov;168(5):608-13. </a:t>
            </a:r>
            <a:r>
              <a:rPr lang="en-US" sz="2800" dirty="0" err="1">
                <a:solidFill>
                  <a:schemeClr val="bg1"/>
                </a:solidFill>
                <a:effectLst/>
                <a:latin typeface="+mj-lt"/>
                <a:ea typeface="Times New Roman" panose="02020603050405020304" pitchFamily="18" charset="0"/>
                <a:cs typeface="Arial" panose="020B0604020202020204" pitchFamily="34" charset="0"/>
              </a:rPr>
              <a:t>doi</a:t>
            </a:r>
            <a:r>
              <a:rPr lang="en-US" sz="2800" dirty="0">
                <a:solidFill>
                  <a:schemeClr val="bg1"/>
                </a:solidFill>
                <a:effectLst/>
                <a:latin typeface="+mj-lt"/>
                <a:ea typeface="Times New Roman" panose="02020603050405020304" pitchFamily="18" charset="0"/>
                <a:cs typeface="Arial" panose="020B0604020202020204" pitchFamily="34" charset="0"/>
              </a:rPr>
              <a:t>: 10.1667/RR1020.1. PMID: 17973552.</a:t>
            </a:r>
          </a:p>
          <a:p>
            <a:pPr lvl="4">
              <a:lnSpc>
                <a:spcPct val="107000"/>
              </a:lnSpc>
            </a:pPr>
            <a:r>
              <a:rPr lang="en-US" sz="2800" dirty="0">
                <a:solidFill>
                  <a:schemeClr val="bg1"/>
                </a:solidFill>
                <a:effectLst/>
                <a:latin typeface="+mj-lt"/>
                <a:ea typeface="Calibri" panose="020F0502020204030204" pitchFamily="34" charset="0"/>
                <a:cs typeface="Arial" panose="020B0604020202020204" pitchFamily="34" charset="0"/>
              </a:rPr>
              <a:t>The Seven Types of Hearing Tests | Tucson | Green Valley, AZ (arizonahearing.com)</a:t>
            </a:r>
            <a:endParaRPr lang="ar-EG" sz="2800" dirty="0">
              <a:solidFill>
                <a:schemeClr val="bg1"/>
              </a:solidFill>
              <a:effectLst/>
              <a:latin typeface="+mj-lt"/>
              <a:ea typeface="Calibri" panose="020F0502020204030204" pitchFamily="34" charset="0"/>
              <a:cs typeface="Arial" panose="020B0604020202020204" pitchFamily="34" charset="0"/>
            </a:endParaRPr>
          </a:p>
          <a:p>
            <a:pPr lvl="4">
              <a:lnSpc>
                <a:spcPct val="107000"/>
              </a:lnSpc>
            </a:pPr>
            <a:r>
              <a:rPr lang="en-US" sz="2800" dirty="0">
                <a:solidFill>
                  <a:schemeClr val="bg1"/>
                </a:solidFill>
                <a:effectLst/>
                <a:latin typeface="+mj-lt"/>
                <a:ea typeface="Calibri" panose="020F0502020204030204" pitchFamily="34" charset="0"/>
                <a:cs typeface="Arial" panose="020B0604020202020204" pitchFamily="34" charset="0"/>
              </a:rPr>
              <a:t>Hearing Tests | Pediatric Audiology | Dartmouth Health Children's (chadkids.org)</a:t>
            </a:r>
            <a:endParaRPr lang="ar-EG" sz="2800" dirty="0">
              <a:solidFill>
                <a:schemeClr val="bg1"/>
              </a:solidFill>
              <a:effectLst/>
              <a:latin typeface="+mj-lt"/>
              <a:ea typeface="Calibri" panose="020F0502020204030204" pitchFamily="34" charset="0"/>
              <a:cs typeface="Arial" panose="020B0604020202020204" pitchFamily="34" charset="0"/>
            </a:endParaRPr>
          </a:p>
          <a:p>
            <a:pPr lvl="4">
              <a:lnSpc>
                <a:spcPct val="107000"/>
              </a:lnSpc>
            </a:pPr>
            <a:r>
              <a:rPr lang="en-US" sz="2800" kern="1200" dirty="0">
                <a:solidFill>
                  <a:schemeClr val="bg1"/>
                </a:solidFill>
                <a:effectLst/>
                <a:latin typeface="+mn-lt"/>
                <a:ea typeface="+mn-ea"/>
                <a:cs typeface="+mn-cs"/>
              </a:rPr>
              <a:t>Figure(1) and Figure(3) </a:t>
            </a:r>
            <a:r>
              <a:rPr lang="en-US" sz="2800" dirty="0">
                <a:solidFill>
                  <a:schemeClr val="bg1"/>
                </a:solidFill>
              </a:rPr>
              <a:t>EU-funded research into the impact of electromagnetic fields and mobile telephones on health</a:t>
            </a:r>
          </a:p>
          <a:p>
            <a:pPr algn="l"/>
            <a:r>
              <a:rPr lang="en-US" sz="2800" kern="1200" dirty="0">
                <a:solidFill>
                  <a:schemeClr val="bg1"/>
                </a:solidFill>
                <a:effectLst/>
                <a:latin typeface="+mn-lt"/>
                <a:ea typeface="+mn-ea"/>
                <a:cs typeface="+mn-cs"/>
              </a:rPr>
              <a:t>				Figure(2) </a:t>
            </a:r>
            <a:r>
              <a:rPr lang="en-US" sz="2800" dirty="0">
                <a:solidFill>
                  <a:schemeClr val="bg1"/>
                </a:solidFill>
              </a:rPr>
              <a:t>picture from The American Institute of stress</a:t>
            </a:r>
            <a:endParaRPr lang="ar-EG" sz="2400" dirty="0"/>
          </a:p>
          <a:p>
            <a:pPr lvl="4">
              <a:lnSpc>
                <a:spcPct val="107000"/>
              </a:lnSpc>
            </a:pPr>
            <a:endParaRPr lang="en-US" sz="2000" dirty="0">
              <a:solidFill>
                <a:schemeClr val="bg1"/>
              </a:solidFill>
              <a:effectLst/>
              <a:latin typeface="+mj-lt"/>
              <a:ea typeface="Calibri" panose="020F0502020204030204" pitchFamily="34" charset="0"/>
              <a:cs typeface="Arial" panose="020B0604020202020204" pitchFamily="34" charset="0"/>
            </a:endParaRPr>
          </a:p>
        </p:txBody>
      </p:sp>
      <p:pic>
        <p:nvPicPr>
          <p:cNvPr id="1026" name="Picture 2" descr="Journal of Engineering and Applied Science | Copyright">
            <a:extLst>
              <a:ext uri="{FF2B5EF4-FFF2-40B4-BE49-F238E27FC236}">
                <a16:creationId xmlns:a16="http://schemas.microsoft.com/office/drawing/2014/main" id="{829AA662-4E5E-8B76-55FF-75877373A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00" y="280905"/>
            <a:ext cx="3836270" cy="3775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شعار - لوجو جامعة القاهرة بجودة عالية Logo Cairo">
            <a:extLst>
              <a:ext uri="{FF2B5EF4-FFF2-40B4-BE49-F238E27FC236}">
                <a16:creationId xmlns:a16="http://schemas.microsoft.com/office/drawing/2014/main" id="{6BA793CE-4DF1-B83A-2CAE-2B86394800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96"/>
          <a:stretch/>
        </p:blipFill>
        <p:spPr bwMode="auto">
          <a:xfrm>
            <a:off x="25864433" y="22999"/>
            <a:ext cx="4402841" cy="4033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ABABA7E-B31D-0048-D8EA-3E216C6C9DA1}"/>
              </a:ext>
            </a:extLst>
          </p:cNvPr>
          <p:cNvSpPr txBox="1"/>
          <p:nvPr/>
        </p:nvSpPr>
        <p:spPr>
          <a:xfrm>
            <a:off x="14019089" y="1153941"/>
            <a:ext cx="13108112" cy="1754326"/>
          </a:xfrm>
          <a:prstGeom prst="rect">
            <a:avLst/>
          </a:prstGeom>
          <a:noFill/>
        </p:spPr>
        <p:txBody>
          <a:bodyPr wrap="square" rtlCol="0">
            <a:spAutoFit/>
          </a:bodyPr>
          <a:lstStyle/>
          <a:p>
            <a:pPr algn="ctr"/>
            <a:r>
              <a:rPr lang="en-US" sz="3600" dirty="0">
                <a:latin typeface="Arial Black" panose="020B0A04020102020204" pitchFamily="34" charset="0"/>
              </a:rPr>
              <a:t>Department of Electronics and Electrical Communications Engineering </a:t>
            </a:r>
            <a:br>
              <a:rPr lang="en-US" sz="3600" dirty="0">
                <a:latin typeface="Arial Black" panose="020B0A04020102020204" pitchFamily="34" charset="0"/>
              </a:rPr>
            </a:br>
            <a:r>
              <a:rPr lang="en-US" sz="3600" dirty="0">
                <a:latin typeface="Arial Black" panose="020B0A04020102020204" pitchFamily="34" charset="0"/>
              </a:rPr>
              <a:t>Faculty of Engineering  - Cairo University </a:t>
            </a:r>
          </a:p>
        </p:txBody>
      </p:sp>
      <p:sp>
        <p:nvSpPr>
          <p:cNvPr id="9" name="TextBox 8">
            <a:extLst>
              <a:ext uri="{FF2B5EF4-FFF2-40B4-BE49-F238E27FC236}">
                <a16:creationId xmlns:a16="http://schemas.microsoft.com/office/drawing/2014/main" id="{0159A499-AF7B-AEC5-9151-E949042CF50E}"/>
              </a:ext>
            </a:extLst>
          </p:cNvPr>
          <p:cNvSpPr txBox="1"/>
          <p:nvPr/>
        </p:nvSpPr>
        <p:spPr>
          <a:xfrm>
            <a:off x="6575772" y="3099245"/>
            <a:ext cx="17319475" cy="3231654"/>
          </a:xfrm>
          <a:prstGeom prst="rect">
            <a:avLst/>
          </a:prstGeom>
          <a:noFill/>
        </p:spPr>
        <p:txBody>
          <a:bodyPr wrap="square" rtlCol="0">
            <a:spAutoFit/>
          </a:bodyPr>
          <a:lstStyle/>
          <a:p>
            <a:pPr algn="ctr"/>
            <a:r>
              <a:rPr lang="en-US" sz="5400" dirty="0">
                <a:solidFill>
                  <a:schemeClr val="accent1"/>
                </a:solidFill>
                <a:effectLst/>
                <a:latin typeface="Arial Black" panose="020B0A04020102020204" pitchFamily="34" charset="0"/>
                <a:ea typeface="Calibri" panose="020F0502020204030204" pitchFamily="34" charset="0"/>
                <a:cs typeface="Arial" panose="020B0604020202020204" pitchFamily="34" charset="0"/>
              </a:rPr>
              <a:t>Potential adverse effects of GSM cellular phones on hearing (GUARD)</a:t>
            </a:r>
          </a:p>
          <a:p>
            <a:pPr algn="ctr"/>
            <a:r>
              <a:rPr lang="en-US" sz="4400" dirty="0">
                <a:latin typeface="Arial Black" panose="020B0A04020102020204" pitchFamily="34" charset="0"/>
                <a:ea typeface="Calibri" panose="020F0502020204030204" pitchFamily="34" charset="0"/>
                <a:cs typeface="Arial" panose="020B0604020202020204" pitchFamily="34" charset="0"/>
              </a:rPr>
              <a:t>Submitted for Waves Course Project</a:t>
            </a:r>
            <a:br>
              <a:rPr lang="en-US" sz="4400" dirty="0">
                <a:latin typeface="Arial Black" panose="020B0A04020102020204" pitchFamily="34" charset="0"/>
                <a:ea typeface="Calibri" panose="020F0502020204030204" pitchFamily="34" charset="0"/>
                <a:cs typeface="Arial" panose="020B0604020202020204" pitchFamily="34" charset="0"/>
              </a:rPr>
            </a:br>
            <a:r>
              <a:rPr lang="en-US" sz="4400" dirty="0">
                <a:latin typeface="Arial Black" panose="020B0A04020102020204" pitchFamily="34" charset="0"/>
                <a:ea typeface="Calibri" panose="020F0502020204030204" pitchFamily="34" charset="0"/>
                <a:cs typeface="Arial" panose="020B0604020202020204" pitchFamily="34" charset="0"/>
              </a:rPr>
              <a:t>Prof. Mohammed Alaa</a:t>
            </a:r>
            <a:endParaRPr lang="en-US" sz="4400" dirty="0">
              <a:effectLst/>
              <a:latin typeface="Arial Black" panose="020B0A04020102020204" pitchFamily="34" charset="0"/>
              <a:ea typeface="Calibri" panose="020F0502020204030204" pitchFamily="34" charset="0"/>
              <a:cs typeface="Arial" panose="020B0604020202020204" pitchFamily="34" charset="0"/>
            </a:endParaRPr>
          </a:p>
        </p:txBody>
      </p:sp>
      <p:graphicFrame>
        <p:nvGraphicFramePr>
          <p:cNvPr id="13" name="Table 10">
            <a:extLst>
              <a:ext uri="{FF2B5EF4-FFF2-40B4-BE49-F238E27FC236}">
                <a16:creationId xmlns:a16="http://schemas.microsoft.com/office/drawing/2014/main" id="{DF819C05-3CF4-ECD6-D767-3C379CC56320}"/>
              </a:ext>
            </a:extLst>
          </p:cNvPr>
          <p:cNvGraphicFramePr>
            <a:graphicFrameLocks noGrp="1"/>
          </p:cNvGraphicFramePr>
          <p:nvPr>
            <p:extLst>
              <p:ext uri="{D42A27DB-BD31-4B8C-83A1-F6EECF244321}">
                <p14:modId xmlns:p14="http://schemas.microsoft.com/office/powerpoint/2010/main" val="3060648948"/>
              </p:ext>
            </p:extLst>
          </p:nvPr>
        </p:nvGraphicFramePr>
        <p:xfrm>
          <a:off x="513227" y="6292945"/>
          <a:ext cx="9170035" cy="23249209"/>
        </p:xfrm>
        <a:graphic>
          <a:graphicData uri="http://schemas.openxmlformats.org/drawingml/2006/table">
            <a:tbl>
              <a:tblPr firstRow="1" bandRow="1">
                <a:tableStyleId>{5C22544A-7EE6-4342-B048-85BDC9FD1C3A}</a:tableStyleId>
              </a:tblPr>
              <a:tblGrid>
                <a:gridCol w="9170035">
                  <a:extLst>
                    <a:ext uri="{9D8B030D-6E8A-4147-A177-3AD203B41FA5}">
                      <a16:colId xmlns:a16="http://schemas.microsoft.com/office/drawing/2014/main" val="3495799313"/>
                    </a:ext>
                  </a:extLst>
                </a:gridCol>
              </a:tblGrid>
              <a:tr h="713840">
                <a:tc>
                  <a:txBody>
                    <a:bodyPr/>
                    <a:lstStyle/>
                    <a:p>
                      <a:pPr algn="ctr"/>
                      <a:r>
                        <a:rPr lang="en-US" sz="4000" dirty="0"/>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669218"/>
                  </a:ext>
                </a:extLst>
              </a:tr>
              <a:tr h="22535369">
                <a:tc>
                  <a:txBody>
                    <a:bodyPr/>
                    <a:lstStyle/>
                    <a:p>
                      <a:r>
                        <a:rPr lang="en-US" sz="4000" kern="1200" dirty="0">
                          <a:solidFill>
                            <a:schemeClr val="dk1"/>
                          </a:solidFill>
                          <a:effectLst/>
                          <a:latin typeface="+mn-lt"/>
                          <a:ea typeface="+mn-ea"/>
                          <a:cs typeface="+mn-cs"/>
                        </a:rPr>
                        <a:t>With the rise of mobile phones, a very important question came to light, does mobile phones affect the human hearing? Taking the proximity of these devices to the human ear into account, this question is really justified. Therefor nine research-performing organizations joined together in the Guard project with the coordination of the </a:t>
                      </a:r>
                      <a:r>
                        <a:rPr lang="en-US" sz="4000" kern="1200" dirty="0" err="1">
                          <a:solidFill>
                            <a:schemeClr val="dk1"/>
                          </a:solidFill>
                          <a:effectLst/>
                          <a:latin typeface="+mn-lt"/>
                          <a:ea typeface="+mn-ea"/>
                          <a:cs typeface="+mn-cs"/>
                        </a:rPr>
                        <a:t>Istituto</a:t>
                      </a:r>
                      <a:r>
                        <a:rPr lang="en-US" sz="4000" kern="1200" dirty="0">
                          <a:solidFill>
                            <a:schemeClr val="dk1"/>
                          </a:solidFill>
                          <a:effectLst/>
                          <a:latin typeface="+mn-lt"/>
                          <a:ea typeface="+mn-ea"/>
                          <a:cs typeface="+mn-cs"/>
                        </a:rPr>
                        <a:t> di </a:t>
                      </a:r>
                      <a:r>
                        <a:rPr lang="en-US" sz="4000" kern="1200" dirty="0" err="1">
                          <a:solidFill>
                            <a:schemeClr val="dk1"/>
                          </a:solidFill>
                          <a:effectLst/>
                          <a:latin typeface="+mn-lt"/>
                          <a:ea typeface="+mn-ea"/>
                          <a:cs typeface="+mn-cs"/>
                        </a:rPr>
                        <a:t>Ingegneria</a:t>
                      </a:r>
                      <a:r>
                        <a:rPr lang="en-US" sz="4000" kern="1200" dirty="0">
                          <a:solidFill>
                            <a:schemeClr val="dk1"/>
                          </a:solidFill>
                          <a:effectLst/>
                          <a:latin typeface="+mn-lt"/>
                          <a:ea typeface="+mn-ea"/>
                          <a:cs typeface="+mn-cs"/>
                        </a:rPr>
                        <a:t> </a:t>
                      </a:r>
                      <a:r>
                        <a:rPr lang="en-US" sz="4000" kern="1200" dirty="0" err="1">
                          <a:solidFill>
                            <a:schemeClr val="dk1"/>
                          </a:solidFill>
                          <a:effectLst/>
                          <a:latin typeface="+mn-lt"/>
                          <a:ea typeface="+mn-ea"/>
                          <a:cs typeface="+mn-cs"/>
                        </a:rPr>
                        <a:t>Biomedica</a:t>
                      </a:r>
                      <a:r>
                        <a:rPr lang="en-US" sz="4000" kern="1200" dirty="0">
                          <a:solidFill>
                            <a:schemeClr val="dk1"/>
                          </a:solidFill>
                          <a:effectLst/>
                          <a:latin typeface="+mn-lt"/>
                          <a:ea typeface="+mn-ea"/>
                          <a:cs typeface="+mn-cs"/>
                        </a:rPr>
                        <a:t> ISIB of the </a:t>
                      </a:r>
                      <a:r>
                        <a:rPr lang="en-US" sz="4000" kern="1200" dirty="0" err="1">
                          <a:solidFill>
                            <a:schemeClr val="dk1"/>
                          </a:solidFill>
                          <a:effectLst/>
                          <a:latin typeface="+mn-lt"/>
                          <a:ea typeface="+mn-ea"/>
                          <a:cs typeface="+mn-cs"/>
                        </a:rPr>
                        <a:t>Consiglio</a:t>
                      </a:r>
                      <a:r>
                        <a:rPr lang="en-US" sz="4000" kern="1200" dirty="0">
                          <a:solidFill>
                            <a:schemeClr val="dk1"/>
                          </a:solidFill>
                          <a:effectLst/>
                          <a:latin typeface="+mn-lt"/>
                          <a:ea typeface="+mn-ea"/>
                          <a:cs typeface="+mn-cs"/>
                        </a:rPr>
                        <a:t> Nazionale </a:t>
                      </a:r>
                      <a:r>
                        <a:rPr lang="en-US" sz="4000" kern="1200" dirty="0" err="1">
                          <a:solidFill>
                            <a:schemeClr val="dk1"/>
                          </a:solidFill>
                          <a:effectLst/>
                          <a:latin typeface="+mn-lt"/>
                          <a:ea typeface="+mn-ea"/>
                          <a:cs typeface="+mn-cs"/>
                        </a:rPr>
                        <a:t>delle</a:t>
                      </a:r>
                      <a:r>
                        <a:rPr lang="en-US" sz="4000" kern="1200" dirty="0">
                          <a:solidFill>
                            <a:schemeClr val="dk1"/>
                          </a:solidFill>
                          <a:effectLst/>
                          <a:latin typeface="+mn-lt"/>
                          <a:ea typeface="+mn-ea"/>
                          <a:cs typeface="+mn-cs"/>
                        </a:rPr>
                        <a:t> </a:t>
                      </a:r>
                      <a:r>
                        <a:rPr lang="en-US" sz="4000" kern="1200" dirty="0" err="1">
                          <a:solidFill>
                            <a:schemeClr val="dk1"/>
                          </a:solidFill>
                          <a:effectLst/>
                          <a:latin typeface="+mn-lt"/>
                          <a:ea typeface="+mn-ea"/>
                          <a:cs typeface="+mn-cs"/>
                        </a:rPr>
                        <a:t>Ricerche</a:t>
                      </a:r>
                      <a:r>
                        <a:rPr lang="en-US" sz="4000" kern="1200" dirty="0">
                          <a:solidFill>
                            <a:schemeClr val="dk1"/>
                          </a:solidFill>
                          <a:effectLst/>
                          <a:latin typeface="+mn-lt"/>
                          <a:ea typeface="+mn-ea"/>
                          <a:cs typeface="+mn-cs"/>
                        </a:rPr>
                        <a:t> in Italy to answer the long-neglected question. The main goal of the Guard project was to detect the changes, if any, in hearing associated with the low intensity use of GSM mobile phones. To answer this question a team of specialists in biology, biomedicine</a:t>
                      </a:r>
                      <a:r>
                        <a:rPr lang="en-US" sz="4000" b="0" kern="1200" dirty="0">
                          <a:solidFill>
                            <a:schemeClr val="dk1"/>
                          </a:solidFill>
                          <a:effectLst/>
                          <a:latin typeface="+mn-lt"/>
                          <a:ea typeface="+mn-ea"/>
                          <a:cs typeface="+mn-cs"/>
                        </a:rPr>
                        <a:t>, engineering and physics was assembled. The project was in </a:t>
                      </a:r>
                      <a:r>
                        <a:rPr lang="en-US" sz="4000" b="0" kern="1200">
                          <a:solidFill>
                            <a:schemeClr val="dk1"/>
                          </a:solidFill>
                          <a:effectLst/>
                          <a:latin typeface="+mn-lt"/>
                          <a:ea typeface="+mn-ea"/>
                          <a:cs typeface="+mn-cs"/>
                        </a:rPr>
                        <a:t>action between </a:t>
                      </a:r>
                      <a:r>
                        <a:rPr lang="en-US" sz="4000" b="0" kern="1200" dirty="0">
                          <a:solidFill>
                            <a:schemeClr val="dk1"/>
                          </a:solidFill>
                          <a:effectLst/>
                          <a:latin typeface="+mn-lt"/>
                          <a:ea typeface="+mn-ea"/>
                          <a:cs typeface="+mn-cs"/>
                        </a:rPr>
                        <a:t>2002 </a:t>
                      </a:r>
                      <a:r>
                        <a:rPr lang="en-US" sz="4000" b="0" kern="1200">
                          <a:solidFill>
                            <a:schemeClr val="dk1"/>
                          </a:solidFill>
                          <a:effectLst/>
                          <a:latin typeface="+mn-lt"/>
                          <a:ea typeface="+mn-ea"/>
                          <a:cs typeface="+mn-cs"/>
                        </a:rPr>
                        <a:t>and 2004.</a:t>
                      </a:r>
                      <a:endParaRPr lang="en-US" sz="4000" b="0" kern="1200" dirty="0">
                        <a:solidFill>
                          <a:schemeClr val="dk1"/>
                        </a:solidFill>
                        <a:effectLst/>
                        <a:latin typeface="+mn-lt"/>
                        <a:ea typeface="+mn-ea"/>
                        <a:cs typeface="+mn-cs"/>
                      </a:endParaRPr>
                    </a:p>
                    <a:p>
                      <a:pPr algn="l"/>
                      <a:endParaRPr lang="en-US" sz="4000" kern="1200" dirty="0">
                        <a:solidFill>
                          <a:schemeClr val="dk1"/>
                        </a:solidFill>
                        <a:effectLst/>
                        <a:latin typeface="+mn-lt"/>
                        <a:ea typeface="+mn-ea"/>
                        <a:cs typeface="+mn-cs"/>
                      </a:endParaRPr>
                    </a:p>
                    <a:p>
                      <a:pPr algn="l"/>
                      <a:endParaRPr lang="en-US" sz="4000" dirty="0"/>
                    </a:p>
                    <a:p>
                      <a:pPr algn="l"/>
                      <a:endParaRPr lang="en-US" sz="4000" dirty="0"/>
                    </a:p>
                    <a:p>
                      <a:pPr algn="l"/>
                      <a:endParaRPr lang="en-US" sz="4000" dirty="0"/>
                    </a:p>
                    <a:p>
                      <a:pPr algn="l"/>
                      <a:endParaRPr lang="en-US" sz="4000" dirty="0"/>
                    </a:p>
                    <a:p>
                      <a:pPr algn="l"/>
                      <a:endParaRPr lang="en-US" sz="4000" dirty="0"/>
                    </a:p>
                    <a:p>
                      <a:pPr algn="l"/>
                      <a:endParaRPr lang="en-US" sz="4000" dirty="0"/>
                    </a:p>
                    <a:p>
                      <a:pPr algn="l"/>
                      <a:endParaRPr lang="en-US" sz="4000" dirty="0"/>
                    </a:p>
                    <a:p>
                      <a:pPr algn="l"/>
                      <a:endParaRPr lang="en-US" sz="4000" dirty="0"/>
                    </a:p>
                    <a:p>
                      <a:pPr marL="0" marR="0" lvl="0" indent="0" algn="l" defTabSz="3026755" rtl="0" eaLnBrk="1" fontAlgn="auto" latinLnBrk="0" hangingPunct="1">
                        <a:lnSpc>
                          <a:spcPct val="100000"/>
                        </a:lnSpc>
                        <a:spcBef>
                          <a:spcPts val="0"/>
                        </a:spcBef>
                        <a:spcAft>
                          <a:spcPts val="0"/>
                        </a:spcAft>
                        <a:buClrTx/>
                        <a:buSzTx/>
                        <a:buFontTx/>
                        <a:buNone/>
                        <a:tabLst/>
                        <a:defRPr/>
                      </a:pPr>
                      <a:r>
                        <a:rPr lang="en-US" sz="4000" kern="1200" dirty="0">
                          <a:solidFill>
                            <a:schemeClr val="dk1"/>
                          </a:solidFill>
                          <a:effectLst/>
                          <a:latin typeface="+mn-lt"/>
                          <a:ea typeface="+mn-ea"/>
                          <a:cs typeface="+mn-cs"/>
                        </a:rPr>
                        <a:t>                            Figure(1)</a:t>
                      </a:r>
                      <a:endParaRPr lang="ar-EG" sz="4400" dirty="0"/>
                    </a:p>
                    <a:p>
                      <a:pPr algn="l"/>
                      <a:endParaRPr lang="en-US" sz="4400" kern="1200" dirty="0">
                        <a:solidFill>
                          <a:schemeClr val="dk1"/>
                        </a:solidFill>
                        <a:effectLst/>
                        <a:latin typeface="+mn-lt"/>
                        <a:ea typeface="+mn-ea"/>
                        <a:cs typeface="+mn-cs"/>
                      </a:endParaRPr>
                    </a:p>
                    <a:p>
                      <a:pPr algn="l"/>
                      <a:endParaRPr lang="en-US" sz="4400" kern="1200" dirty="0">
                        <a:solidFill>
                          <a:schemeClr val="dk1"/>
                        </a:solidFill>
                        <a:effectLst/>
                        <a:latin typeface="+mn-lt"/>
                        <a:ea typeface="+mn-ea"/>
                        <a:cs typeface="+mn-cs"/>
                      </a:endParaRPr>
                    </a:p>
                    <a:p>
                      <a:pPr algn="l"/>
                      <a:r>
                        <a:rPr lang="en-US" sz="4400" kern="1200" dirty="0">
                          <a:solidFill>
                            <a:schemeClr val="dk1"/>
                          </a:solidFill>
                          <a:effectLst/>
                          <a:latin typeface="+mn-lt"/>
                          <a:ea typeface="+mn-ea"/>
                          <a:cs typeface="+mn-cs"/>
                        </a:rPr>
                        <a:t>          </a:t>
                      </a:r>
                    </a:p>
                    <a:p>
                      <a:pPr algn="l"/>
                      <a:endParaRPr lang="en-US" sz="4400" kern="1200" dirty="0">
                        <a:solidFill>
                          <a:schemeClr val="dk1"/>
                        </a:solidFill>
                        <a:effectLst/>
                        <a:latin typeface="+mn-lt"/>
                        <a:ea typeface="+mn-ea"/>
                        <a:cs typeface="+mn-cs"/>
                      </a:endParaRPr>
                    </a:p>
                    <a:p>
                      <a:pPr algn="l"/>
                      <a:endParaRPr lang="en-US" sz="4400" kern="1200" dirty="0">
                        <a:solidFill>
                          <a:schemeClr val="dk1"/>
                        </a:solidFill>
                        <a:effectLst/>
                        <a:latin typeface="+mn-lt"/>
                        <a:ea typeface="+mn-ea"/>
                        <a:cs typeface="+mn-cs"/>
                      </a:endParaRPr>
                    </a:p>
                    <a:p>
                      <a:pPr algn="l"/>
                      <a:endParaRPr lang="en-US" sz="4400" kern="1200" dirty="0">
                        <a:solidFill>
                          <a:schemeClr val="dk1"/>
                        </a:solidFill>
                        <a:effectLst/>
                        <a:latin typeface="+mn-lt"/>
                        <a:ea typeface="+mn-ea"/>
                        <a:cs typeface="+mn-cs"/>
                      </a:endParaRPr>
                    </a:p>
                    <a:p>
                      <a:pPr algn="l"/>
                      <a:r>
                        <a:rPr lang="en-US" sz="4400" kern="1200" dirty="0">
                          <a:solidFill>
                            <a:schemeClr val="dk1"/>
                          </a:solidFill>
                          <a:effectLst/>
                          <a:latin typeface="+mn-lt"/>
                          <a:ea typeface="+mn-ea"/>
                          <a:cs typeface="+mn-cs"/>
                        </a:rPr>
                        <a:t>                        </a:t>
                      </a:r>
                      <a:r>
                        <a:rPr lang="en-US" sz="4000" kern="1200" dirty="0">
                          <a:solidFill>
                            <a:schemeClr val="dk1"/>
                          </a:solidFill>
                          <a:effectLst/>
                          <a:latin typeface="+mn-lt"/>
                          <a:ea typeface="+mn-ea"/>
                          <a:cs typeface="+mn-cs"/>
                        </a:rPr>
                        <a:t>Figure(2)</a:t>
                      </a:r>
                      <a:endParaRPr lang="ar-EG"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701354"/>
                  </a:ext>
                </a:extLst>
              </a:tr>
            </a:tbl>
          </a:graphicData>
        </a:graphic>
      </p:graphicFrame>
      <p:graphicFrame>
        <p:nvGraphicFramePr>
          <p:cNvPr id="14" name="Table 10">
            <a:extLst>
              <a:ext uri="{FF2B5EF4-FFF2-40B4-BE49-F238E27FC236}">
                <a16:creationId xmlns:a16="http://schemas.microsoft.com/office/drawing/2014/main" id="{6840EBEB-AEB7-574A-7571-85A78A70BC21}"/>
              </a:ext>
            </a:extLst>
          </p:cNvPr>
          <p:cNvGraphicFramePr>
            <a:graphicFrameLocks noGrp="1"/>
          </p:cNvGraphicFramePr>
          <p:nvPr>
            <p:extLst>
              <p:ext uri="{D42A27DB-BD31-4B8C-83A1-F6EECF244321}">
                <p14:modId xmlns:p14="http://schemas.microsoft.com/office/powerpoint/2010/main" val="3339538874"/>
              </p:ext>
            </p:extLst>
          </p:nvPr>
        </p:nvGraphicFramePr>
        <p:xfrm>
          <a:off x="10166678" y="6293390"/>
          <a:ext cx="10089092" cy="18560728"/>
        </p:xfrm>
        <a:graphic>
          <a:graphicData uri="http://schemas.openxmlformats.org/drawingml/2006/table">
            <a:tbl>
              <a:tblPr firstRow="1" bandRow="1">
                <a:tableStyleId>{5C22544A-7EE6-4342-B048-85BDC9FD1C3A}</a:tableStyleId>
              </a:tblPr>
              <a:tblGrid>
                <a:gridCol w="10089092">
                  <a:extLst>
                    <a:ext uri="{9D8B030D-6E8A-4147-A177-3AD203B41FA5}">
                      <a16:colId xmlns:a16="http://schemas.microsoft.com/office/drawing/2014/main" val="3495799313"/>
                    </a:ext>
                  </a:extLst>
                </a:gridCol>
              </a:tblGrid>
              <a:tr h="1146403">
                <a:tc>
                  <a:txBody>
                    <a:bodyPr/>
                    <a:lstStyle/>
                    <a:p>
                      <a:pPr algn="ctr"/>
                      <a:r>
                        <a:rPr lang="en-US" sz="3600" b="1" kern="1200" dirty="0">
                          <a:solidFill>
                            <a:schemeClr val="lt1"/>
                          </a:solidFill>
                          <a:effectLst/>
                          <a:latin typeface="+mn-lt"/>
                          <a:ea typeface="+mn-ea"/>
                          <a:cs typeface="+mn-cs"/>
                        </a:rPr>
                        <a:t>What experiments were conducted in the Guard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669218"/>
                  </a:ext>
                </a:extLst>
              </a:tr>
              <a:tr h="17372008">
                <a:tc>
                  <a:txBody>
                    <a:bodyPr/>
                    <a:lstStyle/>
                    <a:p>
                      <a:r>
                        <a:rPr lang="en-US" sz="4000" kern="1200" dirty="0">
                          <a:solidFill>
                            <a:schemeClr val="dk1"/>
                          </a:solidFill>
                          <a:effectLst/>
                          <a:latin typeface="+mn-lt"/>
                          <a:ea typeface="+mn-ea"/>
                          <a:cs typeface="+mn-cs"/>
                        </a:rPr>
                        <a:t>As in all medical trials, we start with animals. Experiments started with exposing rats to RF-EMFs at the two frequencies of GSM, 900 </a:t>
                      </a:r>
                      <a:r>
                        <a:rPr lang="en-US" sz="4000" kern="1200" dirty="0" err="1">
                          <a:solidFill>
                            <a:schemeClr val="dk1"/>
                          </a:solidFill>
                          <a:effectLst/>
                          <a:latin typeface="+mn-lt"/>
                          <a:ea typeface="+mn-ea"/>
                          <a:cs typeface="+mn-cs"/>
                        </a:rPr>
                        <a:t>Mhz</a:t>
                      </a:r>
                      <a:r>
                        <a:rPr lang="en-US" sz="4000" kern="1200" dirty="0">
                          <a:solidFill>
                            <a:schemeClr val="dk1"/>
                          </a:solidFill>
                          <a:effectLst/>
                          <a:latin typeface="+mn-lt"/>
                          <a:ea typeface="+mn-ea"/>
                          <a:cs typeface="+mn-cs"/>
                        </a:rPr>
                        <a:t> and 1800 </a:t>
                      </a:r>
                      <a:r>
                        <a:rPr lang="en-US" sz="4000" kern="1200" dirty="0" err="1">
                          <a:solidFill>
                            <a:schemeClr val="dk1"/>
                          </a:solidFill>
                          <a:effectLst/>
                          <a:latin typeface="+mn-lt"/>
                          <a:ea typeface="+mn-ea"/>
                          <a:cs typeface="+mn-cs"/>
                        </a:rPr>
                        <a:t>Mhz</a:t>
                      </a:r>
                      <a:r>
                        <a:rPr lang="en-US" sz="4000" kern="1200" dirty="0">
                          <a:solidFill>
                            <a:schemeClr val="dk1"/>
                          </a:solidFill>
                          <a:effectLst/>
                          <a:latin typeface="+mn-lt"/>
                          <a:ea typeface="+mn-ea"/>
                          <a:cs typeface="+mn-cs"/>
                        </a:rPr>
                        <a:t>, for two hours daily during 4 weeks using loop antennas. To detect any effects on their hearing, they measured the otoacoustic emissions, which are low intensity sounds generated in the inner ear in response to an auditory stimulus. Measurements were conducted before, during and after the exposure </a:t>
                      </a:r>
                      <a:r>
                        <a:rPr lang="en-US" sz="4000" kern="1200" dirty="0" err="1">
                          <a:solidFill>
                            <a:schemeClr val="dk1"/>
                          </a:solidFill>
                          <a:effectLst/>
                          <a:latin typeface="+mn-lt"/>
                          <a:ea typeface="+mn-ea"/>
                          <a:cs typeface="+mn-cs"/>
                        </a:rPr>
                        <a:t>experiment.Another</a:t>
                      </a:r>
                      <a:r>
                        <a:rPr lang="en-US" sz="4000" kern="1200" dirty="0">
                          <a:solidFill>
                            <a:schemeClr val="dk1"/>
                          </a:solidFill>
                          <a:effectLst/>
                          <a:latin typeface="+mn-lt"/>
                          <a:ea typeface="+mn-ea"/>
                          <a:cs typeface="+mn-cs"/>
                        </a:rPr>
                        <a:t> thing the scientists investigates is whether RF-EMFs at GSM frequencies interfere with the reuptake of chemicals that could lead to toxicity in the ear. Particularly they investigated gentamicin antibiotic which is a known drug that have a side effect of irreversible hearing loss if not monitored properly.  The subjects of their trials this time were guinea pigs and the measured parameter is the otoacoustic emissions as in the previous experiment in addition to measuring the responses of the auditory brainstem-nerve pathways. Next, experiments on human volunteers were conducted. All participants were healthy young adults with no evidence of any hearing problem </a:t>
                      </a:r>
                      <a:r>
                        <a:rPr lang="en-US" sz="4000" kern="1200" dirty="0" err="1">
                          <a:solidFill>
                            <a:schemeClr val="dk1"/>
                          </a:solidFill>
                          <a:effectLst/>
                          <a:latin typeface="+mn-lt"/>
                          <a:ea typeface="+mn-ea"/>
                          <a:cs typeface="+mn-cs"/>
                        </a:rPr>
                        <a:t>whatsoever.The</a:t>
                      </a:r>
                      <a:r>
                        <a:rPr lang="en-US" sz="4000" kern="1200" dirty="0">
                          <a:solidFill>
                            <a:schemeClr val="dk1"/>
                          </a:solidFill>
                          <a:effectLst/>
                          <a:latin typeface="+mn-lt"/>
                          <a:ea typeface="+mn-ea"/>
                          <a:cs typeface="+mn-cs"/>
                        </a:rPr>
                        <a:t> experiments included behavioral hearing tests and otoacoustic emissions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701354"/>
                  </a:ext>
                </a:extLst>
              </a:tr>
            </a:tbl>
          </a:graphicData>
        </a:graphic>
      </p:graphicFrame>
      <p:graphicFrame>
        <p:nvGraphicFramePr>
          <p:cNvPr id="17" name="Table 10">
            <a:extLst>
              <a:ext uri="{FF2B5EF4-FFF2-40B4-BE49-F238E27FC236}">
                <a16:creationId xmlns:a16="http://schemas.microsoft.com/office/drawing/2014/main" id="{1B391ADE-879F-761A-EC8F-DBDED25106C3}"/>
              </a:ext>
            </a:extLst>
          </p:cNvPr>
          <p:cNvGraphicFramePr>
            <a:graphicFrameLocks noGrp="1"/>
          </p:cNvGraphicFramePr>
          <p:nvPr>
            <p:extLst>
              <p:ext uri="{D42A27DB-BD31-4B8C-83A1-F6EECF244321}">
                <p14:modId xmlns:p14="http://schemas.microsoft.com/office/powerpoint/2010/main" val="602844484"/>
              </p:ext>
            </p:extLst>
          </p:nvPr>
        </p:nvGraphicFramePr>
        <p:xfrm>
          <a:off x="20739187" y="6292945"/>
          <a:ext cx="9026586" cy="20909280"/>
        </p:xfrm>
        <a:graphic>
          <a:graphicData uri="http://schemas.openxmlformats.org/drawingml/2006/table">
            <a:tbl>
              <a:tblPr firstRow="1" bandRow="1">
                <a:tableStyleId>{5C22544A-7EE6-4342-B048-85BDC9FD1C3A}</a:tableStyleId>
              </a:tblPr>
              <a:tblGrid>
                <a:gridCol w="9026586">
                  <a:extLst>
                    <a:ext uri="{9D8B030D-6E8A-4147-A177-3AD203B41FA5}">
                      <a16:colId xmlns:a16="http://schemas.microsoft.com/office/drawing/2014/main" val="3495799313"/>
                    </a:ext>
                  </a:extLst>
                </a:gridCol>
              </a:tblGrid>
              <a:tr h="1219987">
                <a:tc>
                  <a:txBody>
                    <a:bodyPr/>
                    <a:lstStyle/>
                    <a:p>
                      <a:pPr marL="0" marR="0" lvl="0" indent="0" algn="ctr" defTabSz="3026755"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effectLst/>
                          <a:latin typeface="+mn-lt"/>
                          <a:ea typeface="+mn-ea"/>
                          <a:cs typeface="+mn-cs"/>
                        </a:rPr>
                        <a:t>What tests could help us in measuring hearing impairments?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669218"/>
                  </a:ext>
                </a:extLst>
              </a:tr>
              <a:tr h="18243055">
                <a:tc>
                  <a:txBody>
                    <a:bodyPr/>
                    <a:lstStyle/>
                    <a:p>
                      <a:r>
                        <a:rPr lang="en-US" sz="4000" kern="1200" dirty="0">
                          <a:solidFill>
                            <a:schemeClr val="dk1"/>
                          </a:solidFill>
                          <a:effectLst/>
                          <a:latin typeface="+mn-lt"/>
                          <a:ea typeface="+mn-ea"/>
                          <a:cs typeface="+mn-cs"/>
                        </a:rPr>
                        <a:t>Auditory Brainstem Response:</a:t>
                      </a:r>
                    </a:p>
                    <a:p>
                      <a:r>
                        <a:rPr lang="en-US" sz="4000" kern="1200" dirty="0">
                          <a:solidFill>
                            <a:schemeClr val="dk1"/>
                          </a:solidFill>
                          <a:effectLst/>
                          <a:latin typeface="+mn-lt"/>
                          <a:ea typeface="+mn-ea"/>
                          <a:cs typeface="+mn-cs"/>
                        </a:rPr>
                        <a:t>It’s conducted by attaching electrodes to the subject’s head, scalp or earlobes and given him headphones to wear then the subject’s brainwave activity is measured and its response to sounds of varying intensities is observed.</a:t>
                      </a:r>
                    </a:p>
                    <a:p>
                      <a:r>
                        <a:rPr lang="en-US" sz="4000" kern="1200" dirty="0">
                          <a:solidFill>
                            <a:schemeClr val="dk1"/>
                          </a:solidFill>
                          <a:effectLst/>
                          <a:latin typeface="+mn-lt"/>
                          <a:ea typeface="+mn-ea"/>
                          <a:cs typeface="+mn-cs"/>
                        </a:rPr>
                        <a:t>Otoacoustic emissions:</a:t>
                      </a:r>
                    </a:p>
                    <a:p>
                      <a:r>
                        <a:rPr lang="en-US" sz="4000" kern="1200" dirty="0">
                          <a:solidFill>
                            <a:schemeClr val="dk1"/>
                          </a:solidFill>
                          <a:effectLst/>
                          <a:latin typeface="+mn-lt"/>
                          <a:ea typeface="+mn-ea"/>
                          <a:cs typeface="+mn-cs"/>
                        </a:rPr>
                        <a:t>Otoacoustic emissions are the sound that get generated by the vibrations of the hair cells in the cochlea of the inner ear. This test is conducted using a tiny probe equipped with a microphone to measure these sounds and a speaker to stimulate the cochlea. The lack of emissions indicates a hearing loss exceeding 25-30 decibels. It’s worth noting that the human ear is non linear thus the greatest effects can be expected for low-intensity stimulation. </a:t>
                      </a:r>
                    </a:p>
                    <a:p>
                      <a:r>
                        <a:rPr lang="en-US" sz="4000" kern="1200" dirty="0">
                          <a:solidFill>
                            <a:schemeClr val="dk1"/>
                          </a:solidFill>
                          <a:effectLst/>
                          <a:latin typeface="+mn-lt"/>
                          <a:ea typeface="+mn-ea"/>
                          <a:cs typeface="+mn-cs"/>
                        </a:rPr>
                        <a:t>Behavioral hearing</a:t>
                      </a:r>
                    </a:p>
                    <a:p>
                      <a:r>
                        <a:rPr lang="en-US" sz="4000" kern="1200" dirty="0">
                          <a:solidFill>
                            <a:schemeClr val="dk1"/>
                          </a:solidFill>
                          <a:effectLst/>
                          <a:latin typeface="+mn-lt"/>
                          <a:ea typeface="+mn-ea"/>
                          <a:cs typeface="+mn-cs"/>
                        </a:rPr>
                        <a:t> tests:</a:t>
                      </a:r>
                      <a:r>
                        <a:rPr lang="ar-EG" sz="4000" kern="1200" dirty="0">
                          <a:solidFill>
                            <a:schemeClr val="dk1"/>
                          </a:solidFill>
                          <a:effectLst/>
                          <a:latin typeface="+mn-lt"/>
                          <a:ea typeface="+mn-ea"/>
                          <a:cs typeface="+mn-cs"/>
                        </a:rPr>
                        <a:t> </a:t>
                      </a:r>
                      <a:r>
                        <a:rPr lang="en-US" sz="4000" kern="1200" dirty="0">
                          <a:solidFill>
                            <a:schemeClr val="dk1"/>
                          </a:solidFill>
                          <a:effectLst/>
                          <a:latin typeface="+mn-lt"/>
                          <a:ea typeface="+mn-ea"/>
                          <a:cs typeface="+mn-cs"/>
                        </a:rPr>
                        <a:t>The subject is </a:t>
                      </a:r>
                    </a:p>
                    <a:p>
                      <a:r>
                        <a:rPr lang="en-US" sz="4000" kern="1200" dirty="0">
                          <a:solidFill>
                            <a:schemeClr val="dk1"/>
                          </a:solidFill>
                          <a:effectLst/>
                          <a:latin typeface="+mn-lt"/>
                          <a:ea typeface="+mn-ea"/>
                          <a:cs typeface="+mn-cs"/>
                        </a:rPr>
                        <a:t>subjected to sounds of</a:t>
                      </a:r>
                    </a:p>
                    <a:p>
                      <a:r>
                        <a:rPr lang="en-US" sz="4000" kern="1200" dirty="0">
                          <a:solidFill>
                            <a:schemeClr val="dk1"/>
                          </a:solidFill>
                          <a:effectLst/>
                          <a:latin typeface="+mn-lt"/>
                          <a:ea typeface="+mn-ea"/>
                          <a:cs typeface="+mn-cs"/>
                        </a:rPr>
                        <a:t>varying intensities via a</a:t>
                      </a:r>
                    </a:p>
                    <a:p>
                      <a:r>
                        <a:rPr lang="en-US" sz="4000" kern="1200" dirty="0">
                          <a:solidFill>
                            <a:schemeClr val="dk1"/>
                          </a:solidFill>
                          <a:effectLst/>
                          <a:latin typeface="+mn-lt"/>
                          <a:ea typeface="+mn-ea"/>
                          <a:cs typeface="+mn-cs"/>
                        </a:rPr>
                        <a:t>calibrated speaker or </a:t>
                      </a:r>
                    </a:p>
                    <a:p>
                      <a:r>
                        <a:rPr lang="en-US" sz="4000" kern="1200" dirty="0">
                          <a:solidFill>
                            <a:schemeClr val="dk1"/>
                          </a:solidFill>
                          <a:effectLst/>
                          <a:latin typeface="+mn-lt"/>
                          <a:ea typeface="+mn-ea"/>
                          <a:cs typeface="+mn-cs"/>
                        </a:rPr>
                        <a:t>headphone, including </a:t>
                      </a:r>
                    </a:p>
                    <a:p>
                      <a:r>
                        <a:rPr lang="en-US" sz="4000" kern="1200" dirty="0">
                          <a:solidFill>
                            <a:schemeClr val="dk1"/>
                          </a:solidFill>
                          <a:effectLst/>
                          <a:latin typeface="+mn-lt"/>
                          <a:ea typeface="+mn-ea"/>
                          <a:cs typeface="+mn-cs"/>
                        </a:rPr>
                        <a:t>speech or music, </a:t>
                      </a:r>
                    </a:p>
                    <a:p>
                      <a:r>
                        <a:rPr lang="en-US" sz="4000" kern="1200" dirty="0">
                          <a:solidFill>
                            <a:schemeClr val="dk1"/>
                          </a:solidFill>
                          <a:effectLst/>
                          <a:latin typeface="+mn-lt"/>
                          <a:ea typeface="+mn-ea"/>
                          <a:cs typeface="+mn-cs"/>
                        </a:rPr>
                        <a:t>specific frequencies                 Figure(3)</a:t>
                      </a:r>
                    </a:p>
                    <a:p>
                      <a:r>
                        <a:rPr lang="en-US" sz="4000" kern="1200" dirty="0">
                          <a:solidFill>
                            <a:schemeClr val="dk1"/>
                          </a:solidFill>
                          <a:effectLst/>
                          <a:latin typeface="+mn-lt"/>
                          <a:ea typeface="+mn-ea"/>
                          <a:cs typeface="+mn-cs"/>
                        </a:rPr>
                        <a:t>that are critical to hear different sounds of speech. The subject response is then recorded or is asked for verbal response in case the subject was of appropriate 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701354"/>
                  </a:ext>
                </a:extLst>
              </a:tr>
            </a:tbl>
          </a:graphicData>
        </a:graphic>
      </p:graphicFrame>
      <p:graphicFrame>
        <p:nvGraphicFramePr>
          <p:cNvPr id="18" name="Table 10">
            <a:extLst>
              <a:ext uri="{FF2B5EF4-FFF2-40B4-BE49-F238E27FC236}">
                <a16:creationId xmlns:a16="http://schemas.microsoft.com/office/drawing/2014/main" id="{E744BFE6-FB28-CBF2-9B9C-9CE52D886184}"/>
              </a:ext>
            </a:extLst>
          </p:cNvPr>
          <p:cNvGraphicFramePr>
            <a:graphicFrameLocks noGrp="1"/>
          </p:cNvGraphicFramePr>
          <p:nvPr>
            <p:extLst>
              <p:ext uri="{D42A27DB-BD31-4B8C-83A1-F6EECF244321}">
                <p14:modId xmlns:p14="http://schemas.microsoft.com/office/powerpoint/2010/main" val="1578477158"/>
              </p:ext>
            </p:extLst>
          </p:nvPr>
        </p:nvGraphicFramePr>
        <p:xfrm>
          <a:off x="10166678" y="25061005"/>
          <a:ext cx="10089092" cy="6278880"/>
        </p:xfrm>
        <a:graphic>
          <a:graphicData uri="http://schemas.openxmlformats.org/drawingml/2006/table">
            <a:tbl>
              <a:tblPr firstRow="1" bandRow="1">
                <a:tableStyleId>{5C22544A-7EE6-4342-B048-85BDC9FD1C3A}</a:tableStyleId>
              </a:tblPr>
              <a:tblGrid>
                <a:gridCol w="10089092">
                  <a:extLst>
                    <a:ext uri="{9D8B030D-6E8A-4147-A177-3AD203B41FA5}">
                      <a16:colId xmlns:a16="http://schemas.microsoft.com/office/drawing/2014/main" val="3495799313"/>
                    </a:ext>
                  </a:extLst>
                </a:gridCol>
              </a:tblGrid>
              <a:tr h="689570">
                <a:tc>
                  <a:txBody>
                    <a:bodyPr/>
                    <a:lstStyle/>
                    <a:p>
                      <a:pPr marL="0" marR="0" lvl="0" indent="0" algn="ctr" defTabSz="3026755"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effectLst/>
                          <a:latin typeface="+mn-lt"/>
                          <a:ea typeface="+mn-ea"/>
                          <a:cs typeface="+mn-cs"/>
                        </a:rPr>
                        <a:t>How to generate sham EMF exposure?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669218"/>
                  </a:ext>
                </a:extLst>
              </a:tr>
              <a:tr h="5117029">
                <a:tc>
                  <a:txBody>
                    <a:bodyPr/>
                    <a:lstStyle/>
                    <a:p>
                      <a:r>
                        <a:rPr lang="en-US" sz="4000" kern="1200" dirty="0">
                          <a:solidFill>
                            <a:schemeClr val="dk1"/>
                          </a:solidFill>
                          <a:effectLst/>
                          <a:latin typeface="+mn-lt"/>
                          <a:ea typeface="+mn-ea"/>
                          <a:cs typeface="+mn-cs"/>
                        </a:rPr>
                        <a:t>A 50 Ohm load and a dummy load (open circuit load) identical in shape, were used to create both sham and real exposure respectively. The 50 Ohm load allows maximum power transfer due to it being a matched load thus all power gets intercepted on its way to the internal antenna of the phone and gets dissipated in the load whereas the dummy load does nothing allowing power to reach the internal antenna.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701354"/>
                  </a:ext>
                </a:extLst>
              </a:tr>
            </a:tbl>
          </a:graphicData>
        </a:graphic>
      </p:graphicFrame>
      <p:graphicFrame>
        <p:nvGraphicFramePr>
          <p:cNvPr id="19" name="Table 10">
            <a:extLst>
              <a:ext uri="{FF2B5EF4-FFF2-40B4-BE49-F238E27FC236}">
                <a16:creationId xmlns:a16="http://schemas.microsoft.com/office/drawing/2014/main" id="{EC208439-9405-7CAC-9FE1-01F1CE389EA3}"/>
              </a:ext>
            </a:extLst>
          </p:cNvPr>
          <p:cNvGraphicFramePr>
            <a:graphicFrameLocks noGrp="1"/>
          </p:cNvGraphicFramePr>
          <p:nvPr>
            <p:extLst>
              <p:ext uri="{D42A27DB-BD31-4B8C-83A1-F6EECF244321}">
                <p14:modId xmlns:p14="http://schemas.microsoft.com/office/powerpoint/2010/main" val="2976394399"/>
              </p:ext>
            </p:extLst>
          </p:nvPr>
        </p:nvGraphicFramePr>
        <p:xfrm>
          <a:off x="539445" y="30000027"/>
          <a:ext cx="9143815" cy="7796988"/>
        </p:xfrm>
        <a:graphic>
          <a:graphicData uri="http://schemas.openxmlformats.org/drawingml/2006/table">
            <a:tbl>
              <a:tblPr firstRow="1" bandRow="1">
                <a:tableStyleId>{5C22544A-7EE6-4342-B048-85BDC9FD1C3A}</a:tableStyleId>
              </a:tblPr>
              <a:tblGrid>
                <a:gridCol w="9143815">
                  <a:extLst>
                    <a:ext uri="{9D8B030D-6E8A-4147-A177-3AD203B41FA5}">
                      <a16:colId xmlns:a16="http://schemas.microsoft.com/office/drawing/2014/main" val="3495799313"/>
                    </a:ext>
                  </a:extLst>
                </a:gridCol>
              </a:tblGrid>
              <a:tr h="785987">
                <a:tc>
                  <a:txBody>
                    <a:bodyPr/>
                    <a:lstStyle/>
                    <a:p>
                      <a:pPr algn="ctr"/>
                      <a:r>
                        <a:rPr lang="en-US" sz="4400" b="1" kern="1200" dirty="0">
                          <a:solidFill>
                            <a:schemeClr val="lt1"/>
                          </a:solidFill>
                          <a:effectLst/>
                          <a:latin typeface="+mn-lt"/>
                          <a:ea typeface="+mn-ea"/>
                          <a:cs typeface="+mn-cs"/>
                        </a:rPr>
                        <a:t>Results</a:t>
                      </a:r>
                      <a:endParaRPr 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669218"/>
                  </a:ext>
                </a:extLst>
              </a:tr>
              <a:tr h="7011001">
                <a:tc>
                  <a:txBody>
                    <a:bodyPr/>
                    <a:lstStyle/>
                    <a:p>
                      <a:r>
                        <a:rPr lang="en-US" sz="4000" kern="1200" dirty="0">
                          <a:solidFill>
                            <a:schemeClr val="dk1"/>
                          </a:solidFill>
                          <a:effectLst/>
                          <a:latin typeface="+mn-lt"/>
                          <a:ea typeface="+mn-ea"/>
                          <a:cs typeface="+mn-cs"/>
                        </a:rPr>
                        <a:t>No hearing effects what so ever were found on either animals or humans. Although the results are not definitive but they are quite assuring. It’s worth noting that this project studied the effects of GSM only, 3</a:t>
                      </a:r>
                      <a:r>
                        <a:rPr lang="en-US" sz="4000" kern="1200" baseline="30000" dirty="0">
                          <a:solidFill>
                            <a:schemeClr val="dk1"/>
                          </a:solidFill>
                          <a:effectLst/>
                          <a:latin typeface="+mn-lt"/>
                          <a:ea typeface="+mn-ea"/>
                          <a:cs typeface="+mn-cs"/>
                        </a:rPr>
                        <a:t>rd</a:t>
                      </a:r>
                      <a:r>
                        <a:rPr lang="en-US" sz="4000" kern="1200" dirty="0">
                          <a:solidFill>
                            <a:schemeClr val="dk1"/>
                          </a:solidFill>
                          <a:effectLst/>
                          <a:latin typeface="+mn-lt"/>
                          <a:ea typeface="+mn-ea"/>
                          <a:cs typeface="+mn-cs"/>
                        </a:rPr>
                        <a:t> generation and other following generations were not a part of the study due to it preceding their existence. These results must be taken with a grain of salt due to the limitations on EMF exposure due to ethical reasons.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701354"/>
                  </a:ext>
                </a:extLst>
              </a:tr>
            </a:tbl>
          </a:graphicData>
        </a:graphic>
      </p:graphicFrame>
      <p:pic>
        <p:nvPicPr>
          <p:cNvPr id="16" name="Picture 15">
            <a:extLst>
              <a:ext uri="{FF2B5EF4-FFF2-40B4-BE49-F238E27FC236}">
                <a16:creationId xmlns:a16="http://schemas.microsoft.com/office/drawing/2014/main" id="{84377CC3-873F-9873-1BB6-683C8A60A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9078" y="19382274"/>
            <a:ext cx="3907400" cy="4696925"/>
          </a:xfrm>
          <a:prstGeom prst="rect">
            <a:avLst/>
          </a:prstGeom>
        </p:spPr>
      </p:pic>
      <p:graphicFrame>
        <p:nvGraphicFramePr>
          <p:cNvPr id="22" name="Table 10">
            <a:extLst>
              <a:ext uri="{FF2B5EF4-FFF2-40B4-BE49-F238E27FC236}">
                <a16:creationId xmlns:a16="http://schemas.microsoft.com/office/drawing/2014/main" id="{A82D2586-768A-9006-3C4F-0F925CE502A0}"/>
              </a:ext>
            </a:extLst>
          </p:cNvPr>
          <p:cNvGraphicFramePr>
            <a:graphicFrameLocks noGrp="1"/>
          </p:cNvGraphicFramePr>
          <p:nvPr>
            <p:extLst>
              <p:ext uri="{D42A27DB-BD31-4B8C-83A1-F6EECF244321}">
                <p14:modId xmlns:p14="http://schemas.microsoft.com/office/powerpoint/2010/main" val="1768430578"/>
              </p:ext>
            </p:extLst>
          </p:nvPr>
        </p:nvGraphicFramePr>
        <p:xfrm>
          <a:off x="20777129" y="27476282"/>
          <a:ext cx="8988644" cy="10180320"/>
        </p:xfrm>
        <a:graphic>
          <a:graphicData uri="http://schemas.openxmlformats.org/drawingml/2006/table">
            <a:tbl>
              <a:tblPr firstRow="1" bandRow="1">
                <a:tableStyleId>{5C22544A-7EE6-4342-B048-85BDC9FD1C3A}</a:tableStyleId>
              </a:tblPr>
              <a:tblGrid>
                <a:gridCol w="8988644">
                  <a:extLst>
                    <a:ext uri="{9D8B030D-6E8A-4147-A177-3AD203B41FA5}">
                      <a16:colId xmlns:a16="http://schemas.microsoft.com/office/drawing/2014/main" val="3495799313"/>
                    </a:ext>
                  </a:extLst>
                </a:gridCol>
              </a:tblGrid>
              <a:tr h="761405">
                <a:tc>
                  <a:txBody>
                    <a:bodyPr/>
                    <a:lstStyle/>
                    <a:p>
                      <a:pPr algn="ctr"/>
                      <a:r>
                        <a:rPr lang="en-US" sz="4400" b="1" kern="1200" dirty="0">
                          <a:solidFill>
                            <a:schemeClr val="lt1"/>
                          </a:solidFill>
                          <a:effectLst/>
                          <a:latin typeface="+mn-lt"/>
                          <a:ea typeface="+mn-ea"/>
                          <a:cs typeface="+mn-cs"/>
                        </a:rPr>
                        <a:t>Experiments Constrains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669218"/>
                  </a:ext>
                </a:extLst>
              </a:tr>
              <a:tr h="8238385">
                <a:tc>
                  <a:txBody>
                    <a:bodyPr/>
                    <a:lstStyle/>
                    <a:p>
                      <a:r>
                        <a:rPr lang="en-US" sz="3600" kern="1200" dirty="0">
                          <a:solidFill>
                            <a:schemeClr val="dk1"/>
                          </a:solidFill>
                          <a:effectLst/>
                          <a:latin typeface="+mn-lt"/>
                          <a:ea typeface="+mn-ea"/>
                          <a:cs typeface="+mn-cs"/>
                        </a:rPr>
                        <a:t>All experiments were conducted in a double blinded manner. The exposure was done twice, once real- and another time sham. In both cases both the participant and the tester where blind to which was real and which was sham. The interval between both experiments was at least a 24 hours </a:t>
                      </a:r>
                      <a:r>
                        <a:rPr lang="en-US" sz="3600" kern="1200" dirty="0" err="1">
                          <a:solidFill>
                            <a:schemeClr val="dk1"/>
                          </a:solidFill>
                          <a:effectLst/>
                          <a:latin typeface="+mn-lt"/>
                          <a:ea typeface="+mn-ea"/>
                          <a:cs typeface="+mn-cs"/>
                        </a:rPr>
                        <a:t>gap.Due</a:t>
                      </a:r>
                      <a:r>
                        <a:rPr lang="en-US" sz="3600" kern="1200" dirty="0">
                          <a:solidFill>
                            <a:schemeClr val="dk1"/>
                          </a:solidFill>
                          <a:effectLst/>
                          <a:latin typeface="+mn-lt"/>
                          <a:ea typeface="+mn-ea"/>
                          <a:cs typeface="+mn-cs"/>
                        </a:rPr>
                        <a:t> to ethical constrains, EMF exposure to human participants was low in both terms of duration and intensity but comparable with the use of the device in normal daily life. SAR measured at a distance of 30mm and averaged over 1g of mass (representing the cochlea) were 0.41 and 0.19 W/kg, for the 900 MHz and 1800 MHz frequencies, respectively which are lower than the 2W/kg restrictions put by the European council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701354"/>
                  </a:ext>
                </a:extLst>
              </a:tr>
            </a:tbl>
          </a:graphicData>
        </a:graphic>
      </p:graphicFrame>
      <p:graphicFrame>
        <p:nvGraphicFramePr>
          <p:cNvPr id="23" name="Table 10">
            <a:extLst>
              <a:ext uri="{FF2B5EF4-FFF2-40B4-BE49-F238E27FC236}">
                <a16:creationId xmlns:a16="http://schemas.microsoft.com/office/drawing/2014/main" id="{B46A458B-E9A8-23B6-423A-49F84E056A90}"/>
              </a:ext>
            </a:extLst>
          </p:cNvPr>
          <p:cNvGraphicFramePr>
            <a:graphicFrameLocks noGrp="1"/>
          </p:cNvGraphicFramePr>
          <p:nvPr>
            <p:extLst>
              <p:ext uri="{D42A27DB-BD31-4B8C-83A1-F6EECF244321}">
                <p14:modId xmlns:p14="http://schemas.microsoft.com/office/powerpoint/2010/main" val="1433037774"/>
              </p:ext>
            </p:extLst>
          </p:nvPr>
        </p:nvGraphicFramePr>
        <p:xfrm>
          <a:off x="10154956" y="31473519"/>
          <a:ext cx="10089092" cy="6323496"/>
        </p:xfrm>
        <a:graphic>
          <a:graphicData uri="http://schemas.openxmlformats.org/drawingml/2006/table">
            <a:tbl>
              <a:tblPr firstRow="1" bandRow="1">
                <a:tableStyleId>{5C22544A-7EE6-4342-B048-85BDC9FD1C3A}</a:tableStyleId>
              </a:tblPr>
              <a:tblGrid>
                <a:gridCol w="10089092">
                  <a:extLst>
                    <a:ext uri="{9D8B030D-6E8A-4147-A177-3AD203B41FA5}">
                      <a16:colId xmlns:a16="http://schemas.microsoft.com/office/drawing/2014/main" val="3495799313"/>
                    </a:ext>
                  </a:extLst>
                </a:gridCol>
              </a:tblGrid>
              <a:tr h="745656">
                <a:tc>
                  <a:txBody>
                    <a:bodyPr/>
                    <a:lstStyle/>
                    <a:p>
                      <a:pPr algn="ctr"/>
                      <a:r>
                        <a:rPr lang="en-US" sz="4000" b="1" kern="1200" dirty="0">
                          <a:solidFill>
                            <a:schemeClr val="lt1"/>
                          </a:solidFill>
                          <a:effectLst/>
                          <a:latin typeface="+mn-lt"/>
                          <a:ea typeface="+mn-ea"/>
                          <a:cs typeface="+mn-cs"/>
                        </a:rPr>
                        <a:t>Comparative Studies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669218"/>
                  </a:ext>
                </a:extLst>
              </a:tr>
              <a:tr h="5533224">
                <a:tc>
                  <a:txBody>
                    <a:bodyPr/>
                    <a:lstStyle/>
                    <a:p>
                      <a:r>
                        <a:rPr lang="en-US" sz="4000" kern="1200" dirty="0">
                          <a:solidFill>
                            <a:schemeClr val="dk1"/>
                          </a:solidFill>
                          <a:effectLst/>
                          <a:latin typeface="+mn-lt"/>
                          <a:ea typeface="+mn-ea"/>
                          <a:cs typeface="+mn-cs"/>
                        </a:rPr>
                        <a:t>A comparative study investigating the effects of more repeated usage and using comparative hearing tests were conducted. The study was carried on two groups, a low-use group of members using mobile phones for less than 5 minutes daily and a high usage group using mobile phones for a duration exceeding 30 minutes </a:t>
                      </a:r>
                      <a:r>
                        <a:rPr lang="en-US" sz="4000" kern="1200" dirty="0" err="1">
                          <a:solidFill>
                            <a:schemeClr val="dk1"/>
                          </a:solidFill>
                          <a:effectLst/>
                          <a:latin typeface="+mn-lt"/>
                          <a:ea typeface="+mn-ea"/>
                          <a:cs typeface="+mn-cs"/>
                        </a:rPr>
                        <a:t>daily.The</a:t>
                      </a:r>
                      <a:r>
                        <a:rPr lang="en-US" sz="4000" kern="1200" dirty="0">
                          <a:solidFill>
                            <a:schemeClr val="dk1"/>
                          </a:solidFill>
                          <a:effectLst/>
                          <a:latin typeface="+mn-lt"/>
                          <a:ea typeface="+mn-ea"/>
                          <a:cs typeface="+mn-cs"/>
                        </a:rPr>
                        <a:t> experiments were conducted on a total of 490 animals and 550 humans.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701354"/>
                  </a:ext>
                </a:extLst>
              </a:tr>
            </a:tbl>
          </a:graphicData>
        </a:graphic>
      </p:graphicFrame>
      <p:pic>
        <p:nvPicPr>
          <p:cNvPr id="3" name="Picture 2">
            <a:extLst>
              <a:ext uri="{FF2B5EF4-FFF2-40B4-BE49-F238E27FC236}">
                <a16:creationId xmlns:a16="http://schemas.microsoft.com/office/drawing/2014/main" id="{04EF6075-1F4A-598E-6377-DA81B423A089}"/>
              </a:ext>
            </a:extLst>
          </p:cNvPr>
          <p:cNvPicPr>
            <a:picLocks noChangeAspect="1"/>
          </p:cNvPicPr>
          <p:nvPr/>
        </p:nvPicPr>
        <p:blipFill>
          <a:blip r:embed="rId5"/>
          <a:stretch>
            <a:fillRect/>
          </a:stretch>
        </p:blipFill>
        <p:spPr>
          <a:xfrm>
            <a:off x="1416179" y="18608233"/>
            <a:ext cx="7014382" cy="5577771"/>
          </a:xfrm>
          <a:prstGeom prst="rect">
            <a:avLst/>
          </a:prstGeom>
        </p:spPr>
      </p:pic>
      <p:pic>
        <p:nvPicPr>
          <p:cNvPr id="7" name="Picture 6">
            <a:extLst>
              <a:ext uri="{FF2B5EF4-FFF2-40B4-BE49-F238E27FC236}">
                <a16:creationId xmlns:a16="http://schemas.microsoft.com/office/drawing/2014/main" id="{74AB12EB-E862-CAC4-517A-A84C8C8848EA}"/>
              </a:ext>
            </a:extLst>
          </p:cNvPr>
          <p:cNvPicPr>
            <a:picLocks noChangeAspect="1"/>
          </p:cNvPicPr>
          <p:nvPr/>
        </p:nvPicPr>
        <p:blipFill>
          <a:blip r:embed="rId6"/>
          <a:stretch>
            <a:fillRect/>
          </a:stretch>
        </p:blipFill>
        <p:spPr>
          <a:xfrm>
            <a:off x="2350886" y="24752781"/>
            <a:ext cx="5144967" cy="3974619"/>
          </a:xfrm>
          <a:prstGeom prst="rect">
            <a:avLst/>
          </a:prstGeom>
        </p:spPr>
      </p:pic>
      <p:pic>
        <p:nvPicPr>
          <p:cNvPr id="5" name="Picture 4">
            <a:extLst>
              <a:ext uri="{FF2B5EF4-FFF2-40B4-BE49-F238E27FC236}">
                <a16:creationId xmlns:a16="http://schemas.microsoft.com/office/drawing/2014/main" id="{CB45D247-9AD3-3A14-8536-56F8651219BC}"/>
              </a:ext>
            </a:extLst>
          </p:cNvPr>
          <p:cNvPicPr>
            <a:picLocks noChangeAspect="1"/>
          </p:cNvPicPr>
          <p:nvPr/>
        </p:nvPicPr>
        <p:blipFill rotWithShape="1">
          <a:blip r:embed="rId7">
            <a:extLst>
              <a:ext uri="{28A0092B-C50C-407E-A947-70E740481C1C}">
                <a14:useLocalDpi xmlns:a14="http://schemas.microsoft.com/office/drawing/2010/main" val="0"/>
              </a:ext>
            </a:extLst>
          </a:blip>
          <a:srcRect l="38653" t="13997" r="26187" b="21377"/>
          <a:stretch/>
        </p:blipFill>
        <p:spPr>
          <a:xfrm rot="16200000">
            <a:off x="11620357" y="37568626"/>
            <a:ext cx="1314088" cy="5188281"/>
          </a:xfrm>
          <a:prstGeom prst="rect">
            <a:avLst/>
          </a:prstGeom>
        </p:spPr>
      </p:pic>
      <p:pic>
        <p:nvPicPr>
          <p:cNvPr id="11" name="Picture 10">
            <a:extLst>
              <a:ext uri="{FF2B5EF4-FFF2-40B4-BE49-F238E27FC236}">
                <a16:creationId xmlns:a16="http://schemas.microsoft.com/office/drawing/2014/main" id="{AB240C32-1BAB-60CD-D38D-88AB5144A28A}"/>
              </a:ext>
            </a:extLst>
          </p:cNvPr>
          <p:cNvPicPr>
            <a:picLocks noChangeAspect="1"/>
          </p:cNvPicPr>
          <p:nvPr/>
        </p:nvPicPr>
        <p:blipFill rotWithShape="1">
          <a:blip r:embed="rId8">
            <a:extLst>
              <a:ext uri="{28A0092B-C50C-407E-A947-70E740481C1C}">
                <a14:useLocalDpi xmlns:a14="http://schemas.microsoft.com/office/drawing/2010/main" val="0"/>
              </a:ext>
            </a:extLst>
          </a:blip>
          <a:srcRect l="37632" t="5893" r="36662" b="7291"/>
          <a:stretch/>
        </p:blipFill>
        <p:spPr>
          <a:xfrm rot="16200000">
            <a:off x="6838835" y="37959586"/>
            <a:ext cx="1314089" cy="4360060"/>
          </a:xfrm>
          <a:prstGeom prst="rect">
            <a:avLst/>
          </a:prstGeom>
        </p:spPr>
      </p:pic>
      <p:pic>
        <p:nvPicPr>
          <p:cNvPr id="15" name="Picture 14">
            <a:extLst>
              <a:ext uri="{FF2B5EF4-FFF2-40B4-BE49-F238E27FC236}">
                <a16:creationId xmlns:a16="http://schemas.microsoft.com/office/drawing/2014/main" id="{31FC341F-446D-D5DE-FB36-FF62E3764126}"/>
              </a:ext>
            </a:extLst>
          </p:cNvPr>
          <p:cNvPicPr>
            <a:picLocks noChangeAspect="1"/>
          </p:cNvPicPr>
          <p:nvPr/>
        </p:nvPicPr>
        <p:blipFill rotWithShape="1">
          <a:blip r:embed="rId9">
            <a:extLst>
              <a:ext uri="{28A0092B-C50C-407E-A947-70E740481C1C}">
                <a14:useLocalDpi xmlns:a14="http://schemas.microsoft.com/office/drawing/2010/main" val="0"/>
              </a:ext>
            </a:extLst>
          </a:blip>
          <a:srcRect t="9061" r="52878" b="16032"/>
          <a:stretch/>
        </p:blipFill>
        <p:spPr>
          <a:xfrm rot="5400000">
            <a:off x="12482318" y="39415891"/>
            <a:ext cx="1035325" cy="3843165"/>
          </a:xfrm>
          <a:prstGeom prst="rect">
            <a:avLst/>
          </a:prstGeom>
        </p:spPr>
      </p:pic>
      <p:pic>
        <p:nvPicPr>
          <p:cNvPr id="21" name="Picture 20">
            <a:extLst>
              <a:ext uri="{FF2B5EF4-FFF2-40B4-BE49-F238E27FC236}">
                <a16:creationId xmlns:a16="http://schemas.microsoft.com/office/drawing/2014/main" id="{7541056E-1A49-370D-D26B-F83590202401}"/>
              </a:ext>
            </a:extLst>
          </p:cNvPr>
          <p:cNvPicPr>
            <a:picLocks noChangeAspect="1"/>
          </p:cNvPicPr>
          <p:nvPr/>
        </p:nvPicPr>
        <p:blipFill rotWithShape="1">
          <a:blip r:embed="rId10">
            <a:extLst>
              <a:ext uri="{28A0092B-C50C-407E-A947-70E740481C1C}">
                <a14:useLocalDpi xmlns:a14="http://schemas.microsoft.com/office/drawing/2010/main" val="0"/>
              </a:ext>
            </a:extLst>
          </a:blip>
          <a:srcRect l="20621" t="14044" r="36373" b="12623"/>
          <a:stretch/>
        </p:blipFill>
        <p:spPr>
          <a:xfrm rot="5400000">
            <a:off x="8438208" y="39172275"/>
            <a:ext cx="1035326" cy="4306016"/>
          </a:xfrm>
          <a:prstGeom prst="rect">
            <a:avLst/>
          </a:prstGeom>
        </p:spPr>
      </p:pic>
      <p:pic>
        <p:nvPicPr>
          <p:cNvPr id="25" name="Picture 24">
            <a:extLst>
              <a:ext uri="{FF2B5EF4-FFF2-40B4-BE49-F238E27FC236}">
                <a16:creationId xmlns:a16="http://schemas.microsoft.com/office/drawing/2014/main" id="{D3B29001-A116-5296-8F2B-87E3108120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67726" y="41867327"/>
            <a:ext cx="4021666" cy="758093"/>
          </a:xfrm>
          <a:prstGeom prst="rect">
            <a:avLst/>
          </a:prstGeom>
        </p:spPr>
      </p:pic>
      <p:pic>
        <p:nvPicPr>
          <p:cNvPr id="27" name="Picture 26">
            <a:extLst>
              <a:ext uri="{FF2B5EF4-FFF2-40B4-BE49-F238E27FC236}">
                <a16:creationId xmlns:a16="http://schemas.microsoft.com/office/drawing/2014/main" id="{609B84D6-0D99-5161-583C-3E3962846B82}"/>
              </a:ext>
            </a:extLst>
          </p:cNvPr>
          <p:cNvPicPr>
            <a:picLocks noChangeAspect="1"/>
          </p:cNvPicPr>
          <p:nvPr/>
        </p:nvPicPr>
        <p:blipFill rotWithShape="1">
          <a:blip r:embed="rId12">
            <a:extLst>
              <a:ext uri="{28A0092B-C50C-407E-A947-70E740481C1C}">
                <a14:useLocalDpi xmlns:a14="http://schemas.microsoft.com/office/drawing/2010/main" val="0"/>
              </a:ext>
            </a:extLst>
          </a:blip>
          <a:srcRect l="38647" t="14572" r="6941" b="64351"/>
          <a:stretch/>
        </p:blipFill>
        <p:spPr>
          <a:xfrm>
            <a:off x="12089392" y="41867327"/>
            <a:ext cx="2832171" cy="758093"/>
          </a:xfrm>
          <a:prstGeom prst="rect">
            <a:avLst/>
          </a:prstGeom>
        </p:spPr>
      </p:pic>
      <p:pic>
        <p:nvPicPr>
          <p:cNvPr id="28" name="Picture 2" descr="Jobs and Careers at Technical Center for Career Development (TCCD), Egypt |  WUZZUF">
            <a:extLst>
              <a:ext uri="{FF2B5EF4-FFF2-40B4-BE49-F238E27FC236}">
                <a16:creationId xmlns:a16="http://schemas.microsoft.com/office/drawing/2014/main" id="{E91A76AE-608E-0371-1623-D0200E0BF687}"/>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0498" t="27164" r="26272" b="24582"/>
          <a:stretch/>
        </p:blipFill>
        <p:spPr bwMode="auto">
          <a:xfrm>
            <a:off x="7156326" y="60413"/>
            <a:ext cx="5151556" cy="3018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093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TotalTime>
  <Words>1215</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Moamen Nasser</dc:creator>
  <cp:lastModifiedBy>Moamen Nasser</cp:lastModifiedBy>
  <cp:revision>117</cp:revision>
  <dcterms:created xsi:type="dcterms:W3CDTF">2022-05-25T16:07:04Z</dcterms:created>
  <dcterms:modified xsi:type="dcterms:W3CDTF">2022-05-27T18:45:01Z</dcterms:modified>
</cp:coreProperties>
</file>